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66" r:id="rId2"/>
    <p:sldId id="258" r:id="rId3"/>
    <p:sldId id="259" r:id="rId4"/>
    <p:sldId id="269" r:id="rId5"/>
    <p:sldId id="270" r:id="rId6"/>
    <p:sldId id="260" r:id="rId7"/>
    <p:sldId id="261" r:id="rId8"/>
    <p:sldId id="271" r:id="rId9"/>
    <p:sldId id="272" r:id="rId10"/>
    <p:sldId id="267" r:id="rId11"/>
    <p:sldId id="274" r:id="rId12"/>
    <p:sldId id="275" r:id="rId13"/>
    <p:sldId id="276" r:id="rId14"/>
    <p:sldId id="277" r:id="rId15"/>
    <p:sldId id="278" r:id="rId16"/>
    <p:sldId id="279" r:id="rId17"/>
    <p:sldId id="280" r:id="rId18"/>
    <p:sldId id="281" r:id="rId19"/>
    <p:sldId id="282" r:id="rId20"/>
    <p:sldId id="273" r:id="rId21"/>
    <p:sldId id="268" r:id="rId22"/>
    <p:sldId id="283" r:id="rId23"/>
    <p:sldId id="284" r:id="rId24"/>
    <p:sldId id="285" r:id="rId25"/>
    <p:sldId id="286" r:id="rId26"/>
    <p:sldId id="262" r:id="rId27"/>
    <p:sldId id="263" r:id="rId28"/>
    <p:sldId id="264" r:id="rId29"/>
    <p:sldId id="265" r:id="rId3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79" d="100"/>
          <a:sy n="79" d="100"/>
        </p:scale>
        <p:origin x="96"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085AC-6363-EE46-BC8E-D9B8729680BF}" type="datetimeFigureOut">
              <a:rPr lang="pt-BR" smtClean="0"/>
              <a:t>20/07/2023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8F43B-EA4A-1648-BB85-24413844CDE3}" type="slidenum">
              <a:rPr lang="pt-BR" smtClean="0"/>
              <a:t>‹Nº›</a:t>
            </a:fld>
            <a:endParaRPr lang="pt-BR"/>
          </a:p>
        </p:txBody>
      </p:sp>
    </p:spTree>
    <p:extLst>
      <p:ext uri="{BB962C8B-B14F-4D97-AF65-F5344CB8AC3E}">
        <p14:creationId xmlns:p14="http://schemas.microsoft.com/office/powerpoint/2010/main" val="242536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pt-BR"/>
              <a:t>Clique para editar o título Mestre</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dirty="0"/>
          </a:p>
        </p:txBody>
      </p:sp>
      <p:sp>
        <p:nvSpPr>
          <p:cNvPr id="4" name="Date Placeholder 3"/>
          <p:cNvSpPr>
            <a:spLocks noGrp="1"/>
          </p:cNvSpPr>
          <p:nvPr>
            <p:ph type="dt" sz="half" idx="10"/>
          </p:nvPr>
        </p:nvSpPr>
        <p:spPr/>
        <p:txBody>
          <a:bodyPr/>
          <a:lstStyle/>
          <a:p>
            <a:fld id="{7273C088-B93E-3545-95B7-6D5233C9FBA3}"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950000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pt-BR"/>
              <a:t>Clique para editar o título Mestre</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6D96162B-F971-8C42-B4DE-B2F128BECFFF}" type="datetime1">
              <a:rPr lang="pt-BR" smtClean="0"/>
              <a:t>20/07/2023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1164B59-82C0-5740-8D93-9D5F79A1BA58}" type="slidenum">
              <a:rPr lang="pt-BR" smtClean="0"/>
              <a:t>‹Nº›</a:t>
            </a:fld>
            <a:endParaRPr lang="pt-BR"/>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a:p>
        </p:txBody>
      </p:sp>
    </p:spTree>
    <p:extLst>
      <p:ext uri="{BB962C8B-B14F-4D97-AF65-F5344CB8AC3E}">
        <p14:creationId xmlns:p14="http://schemas.microsoft.com/office/powerpoint/2010/main" val="1332141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a:p>
        </p:txBody>
      </p:sp>
      <p:sp>
        <p:nvSpPr>
          <p:cNvPr id="3" name="Vertical Text Placeholder 2"/>
          <p:cNvSpPr>
            <a:spLocks noGrp="1"/>
          </p:cNvSpPr>
          <p:nvPr>
            <p:ph type="body" orient="vert" idx="1"/>
          </p:nvPr>
        </p:nvSpPr>
        <p:spPr/>
        <p:txBody>
          <a:bodyPr vert="eaVert"/>
          <a:lstStyle>
            <a:lvl5pPr>
              <a:defRPr/>
            </a:lvl5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4B8F266-7222-3A4C-9E9A-DD0FEFDF8A90}"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247559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pt-BR"/>
              <a:t>Clique para editar o título Mestre</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659E131-BCFE-F247-A707-E3040978A8D4}"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3107217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ulo y un objet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69483" y="44624"/>
            <a:ext cx="10871200" cy="576064"/>
          </a:xfrm>
        </p:spPr>
        <p:txBody>
          <a:bodyPr/>
          <a:lstStyle>
            <a:lvl1pPr>
              <a:defRPr sz="3000" b="1">
                <a:effectLst>
                  <a:outerShdw blurRad="38100" dist="38100" dir="2700000" algn="tl">
                    <a:srgbClr val="000000">
                      <a:alpha val="43137"/>
                    </a:srgbClr>
                  </a:outerShdw>
                </a:effectLst>
                <a:latin typeface="+mn-lt"/>
              </a:defRPr>
            </a:lvl1pPr>
          </a:lstStyle>
          <a:p>
            <a:r>
              <a:rPr lang="es-ES" dirty="0"/>
              <a:t>Ingrese tema</a:t>
            </a:r>
          </a:p>
        </p:txBody>
      </p:sp>
      <p:sp>
        <p:nvSpPr>
          <p:cNvPr id="3" name="2 Marcador de fecha"/>
          <p:cNvSpPr>
            <a:spLocks noGrp="1"/>
          </p:cNvSpPr>
          <p:nvPr>
            <p:ph type="dt" sz="half" idx="10"/>
          </p:nvPr>
        </p:nvSpPr>
        <p:spPr>
          <a:xfrm>
            <a:off x="-103712" y="6472347"/>
            <a:ext cx="1687211" cy="476250"/>
          </a:xfrm>
        </p:spPr>
        <p:txBody>
          <a:bodyPr/>
          <a:lstStyle/>
          <a:p>
            <a:fld id="{4C089DBC-9837-F648-985E-FA824236FA04}" type="datetime1">
              <a:rPr lang="pt-BR" smtClean="0"/>
              <a:t>20/07/2023</a:t>
            </a:fld>
            <a:endParaRPr lang="pt-BR"/>
          </a:p>
        </p:txBody>
      </p:sp>
      <p:sp>
        <p:nvSpPr>
          <p:cNvPr id="4" name="3 Marcador de pie de página"/>
          <p:cNvSpPr>
            <a:spLocks noGrp="1"/>
          </p:cNvSpPr>
          <p:nvPr>
            <p:ph type="ftr" sz="quarter" idx="11"/>
          </p:nvPr>
        </p:nvSpPr>
        <p:spPr>
          <a:xfrm>
            <a:off x="4165600" y="6497606"/>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91127"/>
            <a:ext cx="1091637" cy="476250"/>
          </a:xfrm>
        </p:spPr>
        <p:txBody>
          <a:bodyPr/>
          <a:lstStyle/>
          <a:p>
            <a:fld id="{61164B59-82C0-5740-8D93-9D5F79A1BA58}" type="slidenum">
              <a:rPr lang="pt-BR" smtClean="0"/>
              <a:t>‹Nº›</a:t>
            </a:fld>
            <a:endParaRPr lang="pt-BR"/>
          </a:p>
        </p:txBody>
      </p:sp>
      <p:sp>
        <p:nvSpPr>
          <p:cNvPr id="7" name="6 Marcador de texto"/>
          <p:cNvSpPr>
            <a:spLocks noGrp="1"/>
          </p:cNvSpPr>
          <p:nvPr>
            <p:ph type="body" sz="quarter" idx="13" hasCustomPrompt="1"/>
          </p:nvPr>
        </p:nvSpPr>
        <p:spPr>
          <a:xfrm>
            <a:off x="1295400" y="1052513"/>
            <a:ext cx="10657251" cy="2016447"/>
          </a:xfr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s-ES" sz="2300" dirty="0" smtClean="0">
                <a:solidFill>
                  <a:srgbClr val="31678F"/>
                </a:solidFill>
              </a:defRPr>
            </a:lvl1pPr>
          </a:lstStyle>
          <a:p>
            <a:pPr marL="0" lvl="0" indent="0">
              <a:buFont typeface="+mj-lt"/>
              <a:buNone/>
            </a:pPr>
            <a:r>
              <a:rPr lang="es-ES" dirty="0"/>
              <a:t>Ingrese texto</a:t>
            </a:r>
          </a:p>
        </p:txBody>
      </p:sp>
    </p:spTree>
    <p:extLst>
      <p:ext uri="{BB962C8B-B14F-4D97-AF65-F5344CB8AC3E}">
        <p14:creationId xmlns:p14="http://schemas.microsoft.com/office/powerpoint/2010/main" val="3695659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jempl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69483" y="76930"/>
            <a:ext cx="10871200" cy="518120"/>
          </a:xfr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lang="es-ES" sz="3000" b="1" kern="1200">
                <a:effectLst>
                  <a:outerShdw blurRad="38100" dist="38100" dir="2700000" algn="tl">
                    <a:srgbClr val="000000">
                      <a:alpha val="43137"/>
                    </a:srgbClr>
                  </a:outerShdw>
                </a:effectLst>
                <a:latin typeface="+mn-lt"/>
              </a:defRPr>
            </a:lvl1pPr>
          </a:lstStyle>
          <a:p>
            <a:pPr lvl="0"/>
            <a:r>
              <a:rPr lang="es-ES" dirty="0"/>
              <a:t>Ingrese tema</a:t>
            </a:r>
          </a:p>
        </p:txBody>
      </p:sp>
      <p:sp>
        <p:nvSpPr>
          <p:cNvPr id="3" name="2 Marcador de fecha"/>
          <p:cNvSpPr>
            <a:spLocks noGrp="1"/>
          </p:cNvSpPr>
          <p:nvPr>
            <p:ph type="dt" sz="half" idx="10"/>
          </p:nvPr>
        </p:nvSpPr>
        <p:spPr>
          <a:xfrm>
            <a:off x="-103712" y="6472244"/>
            <a:ext cx="1687211" cy="476250"/>
          </a:xfrm>
        </p:spPr>
        <p:txBody>
          <a:bodyPr/>
          <a:lstStyle/>
          <a:p>
            <a:fld id="{6866E98F-ED3B-A94B-9288-653717BC03D6}" type="datetime1">
              <a:rPr lang="pt-BR" smtClean="0"/>
              <a:t>20/07/2023</a:t>
            </a:fld>
            <a:endParaRPr lang="pt-BR"/>
          </a:p>
        </p:txBody>
      </p:sp>
      <p:sp>
        <p:nvSpPr>
          <p:cNvPr id="4" name="3 Marcador de pie de página"/>
          <p:cNvSpPr>
            <a:spLocks noGrp="1"/>
          </p:cNvSpPr>
          <p:nvPr>
            <p:ph type="ftr" sz="quarter" idx="11"/>
          </p:nvPr>
        </p:nvSpPr>
        <p:spPr>
          <a:xfrm>
            <a:off x="4165600" y="6475108"/>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77960"/>
            <a:ext cx="1091637" cy="476250"/>
          </a:xfrm>
        </p:spPr>
        <p:txBody>
          <a:bodyPr/>
          <a:lstStyle/>
          <a:p>
            <a:fld id="{61164B59-82C0-5740-8D93-9D5F79A1BA58}" type="slidenum">
              <a:rPr lang="pt-BR" smtClean="0"/>
              <a:t>‹Nº›</a:t>
            </a:fld>
            <a:endParaRPr lang="pt-BR"/>
          </a:p>
        </p:txBody>
      </p:sp>
      <p:sp>
        <p:nvSpPr>
          <p:cNvPr id="8" name="7 Marcador de texto"/>
          <p:cNvSpPr>
            <a:spLocks noGrp="1"/>
          </p:cNvSpPr>
          <p:nvPr>
            <p:ph type="body" sz="quarter" idx="13" hasCustomPrompt="1"/>
          </p:nvPr>
        </p:nvSpPr>
        <p:spPr>
          <a:xfrm>
            <a:off x="3215680" y="548680"/>
            <a:ext cx="1248139" cy="575594"/>
          </a:xfrm>
        </p:spPr>
        <p:txBody>
          <a:bodyPr/>
          <a:lstStyle>
            <a:lvl1pPr marL="0" indent="0">
              <a:buNone/>
              <a:defRPr lang="es-ES" sz="2500" b="1" kern="1200" dirty="0" smtClean="0">
                <a:solidFill>
                  <a:schemeClr val="bg1"/>
                </a:solidFill>
                <a:effectLst>
                  <a:outerShdw blurRad="38100" dist="38100" dir="2700000" algn="tl">
                    <a:srgbClr val="000000">
                      <a:alpha val="43137"/>
                    </a:srgbClr>
                  </a:outerShdw>
                </a:effectLst>
                <a:latin typeface="+mn-lt"/>
                <a:ea typeface="+mj-ea"/>
                <a:cs typeface="+mj-cs"/>
              </a:defRPr>
            </a:lvl1pPr>
            <a:lvl2pPr marL="457200" indent="0">
              <a:buNone/>
              <a:defRPr/>
            </a:lvl2pPr>
          </a:lstStyle>
          <a:p>
            <a:pPr lvl="0"/>
            <a:r>
              <a:rPr lang="es-ES" dirty="0"/>
              <a:t>Nro.</a:t>
            </a:r>
          </a:p>
        </p:txBody>
      </p:sp>
      <p:sp>
        <p:nvSpPr>
          <p:cNvPr id="11" name="10 CuadroTexto"/>
          <p:cNvSpPr txBox="1"/>
          <p:nvPr/>
        </p:nvSpPr>
        <p:spPr>
          <a:xfrm>
            <a:off x="1391478" y="548680"/>
            <a:ext cx="1431802"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Ejemplo</a:t>
            </a:r>
            <a:endParaRPr lang="es-ES" sz="2500" dirty="0">
              <a:solidFill>
                <a:srgbClr val="000000"/>
              </a:solidFill>
            </a:endParaRPr>
          </a:p>
        </p:txBody>
      </p:sp>
      <p:sp>
        <p:nvSpPr>
          <p:cNvPr id="13" name="12 Marcador de texto"/>
          <p:cNvSpPr>
            <a:spLocks noGrp="1"/>
          </p:cNvSpPr>
          <p:nvPr>
            <p:ph type="body" sz="quarter" idx="14" hasCustomPrompt="1"/>
          </p:nvPr>
        </p:nvSpPr>
        <p:spPr>
          <a:xfrm>
            <a:off x="1390651" y="1052736"/>
            <a:ext cx="9793915" cy="1440632"/>
          </a:xfrm>
        </p:spPr>
        <p:txBody>
          <a:bodyPr/>
          <a:lstStyle>
            <a:lvl1pPr marL="0" indent="0">
              <a:buFont typeface="+mj-lt"/>
              <a:buNone/>
              <a:defRPr sz="2200">
                <a:solidFill>
                  <a:srgbClr val="C00000"/>
                </a:solidFill>
                <a:latin typeface="+mn-lt"/>
              </a:defRPr>
            </a:lvl1pPr>
            <a:lvl2pPr marL="514350" indent="-514350">
              <a:buFont typeface="+mj-lt"/>
              <a:buAutoNum type="alphaLcPeriod"/>
              <a:defRPr sz="2200">
                <a:solidFill>
                  <a:srgbClr val="C00000"/>
                </a:solidFill>
              </a:defRPr>
            </a:lvl2pPr>
          </a:lstStyle>
          <a:p>
            <a:pPr lvl="0"/>
            <a:r>
              <a:rPr lang="es-ES" dirty="0"/>
              <a:t>Escriba el enunciado</a:t>
            </a:r>
          </a:p>
          <a:p>
            <a:pPr lvl="1"/>
            <a:endParaRPr lang="es-ES" dirty="0"/>
          </a:p>
        </p:txBody>
      </p:sp>
      <p:sp>
        <p:nvSpPr>
          <p:cNvPr id="9" name="10 CuadroTexto">
            <a:extLst>
              <a:ext uri="{FF2B5EF4-FFF2-40B4-BE49-F238E27FC236}">
                <a16:creationId xmlns:a16="http://schemas.microsoft.com/office/drawing/2014/main" id="{3071A7DD-B2DA-9042-95EF-BC3023103F9D}"/>
              </a:ext>
            </a:extLst>
          </p:cNvPr>
          <p:cNvSpPr txBox="1"/>
          <p:nvPr/>
        </p:nvSpPr>
        <p:spPr>
          <a:xfrm>
            <a:off x="1391478" y="548680"/>
            <a:ext cx="1431802"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Ejemplo</a:t>
            </a:r>
            <a:endParaRPr lang="es-ES" sz="2500" dirty="0">
              <a:solidFill>
                <a:srgbClr val="000000"/>
              </a:solidFill>
            </a:endParaRPr>
          </a:p>
        </p:txBody>
      </p:sp>
    </p:spTree>
    <p:extLst>
      <p:ext uri="{BB962C8B-B14F-4D97-AF65-F5344CB8AC3E}">
        <p14:creationId xmlns:p14="http://schemas.microsoft.com/office/powerpoint/2010/main" val="1738969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jercicio">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03712" y="6472244"/>
            <a:ext cx="1687211" cy="476250"/>
          </a:xfrm>
        </p:spPr>
        <p:txBody>
          <a:bodyPr/>
          <a:lstStyle/>
          <a:p>
            <a:fld id="{5D39196C-B7E0-1447-9D4F-0D69ED92BF2C}" type="datetime1">
              <a:rPr lang="pt-BR" smtClean="0"/>
              <a:t>20/07/2023</a:t>
            </a:fld>
            <a:endParaRPr lang="pt-BR"/>
          </a:p>
        </p:txBody>
      </p:sp>
      <p:sp>
        <p:nvSpPr>
          <p:cNvPr id="4" name="3 Marcador de pie de página"/>
          <p:cNvSpPr>
            <a:spLocks noGrp="1"/>
          </p:cNvSpPr>
          <p:nvPr>
            <p:ph type="ftr" sz="quarter" idx="11"/>
          </p:nvPr>
        </p:nvSpPr>
        <p:spPr>
          <a:xfrm>
            <a:off x="4165600" y="6475108"/>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77960"/>
            <a:ext cx="1091637" cy="476250"/>
          </a:xfrm>
        </p:spPr>
        <p:txBody>
          <a:bodyPr/>
          <a:lstStyle/>
          <a:p>
            <a:fld id="{61164B59-82C0-5740-8D93-9D5F79A1BA58}" type="slidenum">
              <a:rPr lang="pt-BR" smtClean="0"/>
              <a:t>‹Nº›</a:t>
            </a:fld>
            <a:endParaRPr lang="pt-BR"/>
          </a:p>
        </p:txBody>
      </p:sp>
      <p:sp>
        <p:nvSpPr>
          <p:cNvPr id="8" name="7 Marcador de texto"/>
          <p:cNvSpPr>
            <a:spLocks noGrp="1"/>
          </p:cNvSpPr>
          <p:nvPr>
            <p:ph type="body" sz="quarter" idx="13" hasCustomPrompt="1"/>
          </p:nvPr>
        </p:nvSpPr>
        <p:spPr>
          <a:xfrm>
            <a:off x="3215680" y="117102"/>
            <a:ext cx="1248139" cy="575594"/>
          </a:xfrm>
        </p:spPr>
        <p:txBody>
          <a:bodyPr/>
          <a:lstStyle>
            <a:lvl1pPr marL="0" indent="0">
              <a:buNone/>
              <a:defRPr lang="es-ES" sz="2500" b="1" kern="1200" dirty="0" smtClean="0">
                <a:solidFill>
                  <a:schemeClr val="bg1"/>
                </a:solidFill>
                <a:effectLst>
                  <a:outerShdw blurRad="38100" dist="38100" dir="2700000" algn="tl">
                    <a:srgbClr val="000000">
                      <a:alpha val="43137"/>
                    </a:srgbClr>
                  </a:outerShdw>
                </a:effectLst>
                <a:latin typeface="+mn-lt"/>
                <a:ea typeface="+mj-ea"/>
                <a:cs typeface="+mj-cs"/>
              </a:defRPr>
            </a:lvl1pPr>
            <a:lvl2pPr marL="457200" indent="0">
              <a:buNone/>
              <a:defRPr/>
            </a:lvl2pPr>
          </a:lstStyle>
          <a:p>
            <a:pPr lvl="0"/>
            <a:r>
              <a:rPr lang="es-ES" dirty="0"/>
              <a:t>Nro.</a:t>
            </a:r>
          </a:p>
        </p:txBody>
      </p:sp>
      <p:sp>
        <p:nvSpPr>
          <p:cNvPr id="11" name="10 CuadroTexto"/>
          <p:cNvSpPr txBox="1"/>
          <p:nvPr/>
        </p:nvSpPr>
        <p:spPr>
          <a:xfrm>
            <a:off x="1391477" y="117102"/>
            <a:ext cx="1521570"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Ejercicio</a:t>
            </a:r>
            <a:endParaRPr lang="es-ES" sz="2500" dirty="0">
              <a:solidFill>
                <a:srgbClr val="000000"/>
              </a:solidFill>
            </a:endParaRPr>
          </a:p>
        </p:txBody>
      </p:sp>
      <p:sp>
        <p:nvSpPr>
          <p:cNvPr id="13" name="12 Marcador de texto"/>
          <p:cNvSpPr>
            <a:spLocks noGrp="1"/>
          </p:cNvSpPr>
          <p:nvPr>
            <p:ph type="body" sz="quarter" idx="14" hasCustomPrompt="1"/>
          </p:nvPr>
        </p:nvSpPr>
        <p:spPr>
          <a:xfrm>
            <a:off x="1390651" y="1052736"/>
            <a:ext cx="9793915" cy="1440632"/>
          </a:xfrm>
        </p:spPr>
        <p:txBody>
          <a:bodyPr/>
          <a:lstStyle>
            <a:lvl1pPr marL="0" indent="0">
              <a:buFont typeface="+mj-lt"/>
              <a:buNone/>
              <a:defRPr sz="2200">
                <a:solidFill>
                  <a:srgbClr val="C00000"/>
                </a:solidFill>
                <a:latin typeface="+mn-lt"/>
              </a:defRPr>
            </a:lvl1pPr>
            <a:lvl2pPr marL="514350" indent="-514350">
              <a:buFont typeface="+mj-lt"/>
              <a:buAutoNum type="alphaLcPeriod"/>
              <a:defRPr sz="2200">
                <a:solidFill>
                  <a:srgbClr val="C00000"/>
                </a:solidFill>
              </a:defRPr>
            </a:lvl2pPr>
          </a:lstStyle>
          <a:p>
            <a:pPr lvl="0"/>
            <a:r>
              <a:rPr lang="es-ES" dirty="0"/>
              <a:t>Escriba el enunciado</a:t>
            </a:r>
          </a:p>
          <a:p>
            <a:pPr lvl="1"/>
            <a:endParaRPr lang="es-ES" dirty="0"/>
          </a:p>
        </p:txBody>
      </p:sp>
      <p:sp>
        <p:nvSpPr>
          <p:cNvPr id="9" name="10 CuadroTexto">
            <a:extLst>
              <a:ext uri="{FF2B5EF4-FFF2-40B4-BE49-F238E27FC236}">
                <a16:creationId xmlns:a16="http://schemas.microsoft.com/office/drawing/2014/main" id="{1BD90BA3-912F-3E40-A407-A89F8DD23570}"/>
              </a:ext>
            </a:extLst>
          </p:cNvPr>
          <p:cNvSpPr txBox="1"/>
          <p:nvPr/>
        </p:nvSpPr>
        <p:spPr>
          <a:xfrm>
            <a:off x="1391477" y="117102"/>
            <a:ext cx="1521570"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Ejercicio</a:t>
            </a:r>
            <a:endParaRPr lang="es-ES" sz="2500" dirty="0">
              <a:solidFill>
                <a:srgbClr val="000000"/>
              </a:solidFill>
            </a:endParaRPr>
          </a:p>
        </p:txBody>
      </p:sp>
    </p:spTree>
    <p:extLst>
      <p:ext uri="{BB962C8B-B14F-4D97-AF65-F5344CB8AC3E}">
        <p14:creationId xmlns:p14="http://schemas.microsoft.com/office/powerpoint/2010/main" val="272051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Encabezado de sec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91477" y="2492896"/>
            <a:ext cx="10363200" cy="1872208"/>
          </a:xfrm>
          <a:prstGeom prst="roundRect">
            <a:avLst/>
          </a:prstGeom>
          <a:gradFill>
            <a:gsLst>
              <a:gs pos="0">
                <a:srgbClr val="74A5BE"/>
              </a:gs>
              <a:gs pos="50000">
                <a:srgbClr val="8FB7CB"/>
              </a:gs>
              <a:gs pos="100000">
                <a:srgbClr val="74A5BE"/>
              </a:gs>
            </a:gsLst>
            <a:lin ang="5400000" scaled="0"/>
          </a:gradFill>
        </p:spPr>
        <p:style>
          <a:lnRef idx="3">
            <a:schemeClr val="lt1"/>
          </a:lnRef>
          <a:fillRef idx="1">
            <a:schemeClr val="accent1"/>
          </a:fillRef>
          <a:effectRef idx="1">
            <a:schemeClr val="accent1"/>
          </a:effectRef>
          <a:fontRef idx="none"/>
        </p:style>
        <p:txBody>
          <a:bodyPr anchor="t"/>
          <a:lstStyle>
            <a:lvl1pPr algn="ctr">
              <a:defRPr sz="3800" b="1" cap="none" spc="0" baseline="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mn-lt"/>
              </a:defRPr>
            </a:lvl1pPr>
          </a:lstStyle>
          <a:p>
            <a:r>
              <a:rPr lang="es-ES" dirty="0"/>
              <a:t>INGRESE LA SECCIÓN</a:t>
            </a:r>
          </a:p>
        </p:txBody>
      </p:sp>
      <p:sp>
        <p:nvSpPr>
          <p:cNvPr id="4" name="3 Marcador de fecha"/>
          <p:cNvSpPr>
            <a:spLocks noGrp="1"/>
          </p:cNvSpPr>
          <p:nvPr>
            <p:ph type="dt" sz="half" idx="10"/>
          </p:nvPr>
        </p:nvSpPr>
        <p:spPr/>
        <p:txBody>
          <a:bodyPr/>
          <a:lstStyle>
            <a:lvl1pPr>
              <a:defRPr/>
            </a:lvl1pPr>
          </a:lstStyle>
          <a:p>
            <a:fld id="{7C001430-C18A-A849-9D51-48A32ED0BBBF}" type="datetime1">
              <a:rPr lang="pt-BR" smtClean="0"/>
              <a:t>20/07/2023</a:t>
            </a:fld>
            <a:endParaRPr lang="pt-BR"/>
          </a:p>
        </p:txBody>
      </p:sp>
      <p:sp>
        <p:nvSpPr>
          <p:cNvPr id="5" name="4 Marcador de pie de página"/>
          <p:cNvSpPr>
            <a:spLocks noGrp="1"/>
          </p:cNvSpPr>
          <p:nvPr>
            <p:ph type="ftr" sz="quarter" idx="11"/>
          </p:nvPr>
        </p:nvSpPr>
        <p:spPr/>
        <p:txBody>
          <a:bodyPr/>
          <a:lstStyle>
            <a:lvl1pPr>
              <a:defRPr/>
            </a:lvl1pPr>
          </a:lstStyle>
          <a:p>
            <a:endParaRPr lang="pt-BR"/>
          </a:p>
        </p:txBody>
      </p:sp>
      <p:sp>
        <p:nvSpPr>
          <p:cNvPr id="6" name="5 Marcador de número de diapositiva"/>
          <p:cNvSpPr>
            <a:spLocks noGrp="1"/>
          </p:cNvSpPr>
          <p:nvPr>
            <p:ph type="sldNum" sz="quarter" idx="12"/>
          </p:nvPr>
        </p:nvSpPr>
        <p:spPr/>
        <p:txBody>
          <a:bodyPr/>
          <a:lstStyle>
            <a:lvl1pPr>
              <a:defRPr/>
            </a:lvl1pPr>
          </a:lstStyle>
          <a:p>
            <a:fld id="{61164B59-82C0-5740-8D93-9D5F79A1BA58}" type="slidenum">
              <a:rPr lang="pt-BR" smtClean="0"/>
              <a:t>‹Nº›</a:t>
            </a:fld>
            <a:endParaRPr lang="pt-BR"/>
          </a:p>
        </p:txBody>
      </p:sp>
    </p:spTree>
    <p:extLst>
      <p:ext uri="{BB962C8B-B14F-4D97-AF65-F5344CB8AC3E}">
        <p14:creationId xmlns:p14="http://schemas.microsoft.com/office/powerpoint/2010/main" val="2172656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itulo y un objet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69483" y="44624"/>
            <a:ext cx="10871200" cy="576064"/>
          </a:xfrm>
        </p:spPr>
        <p:txBody>
          <a:bodyPr/>
          <a:lstStyle>
            <a:lvl1pPr>
              <a:defRPr sz="3000" b="1">
                <a:effectLst>
                  <a:outerShdw blurRad="38100" dist="38100" dir="2700000" algn="tl">
                    <a:srgbClr val="000000">
                      <a:alpha val="43137"/>
                    </a:srgbClr>
                  </a:outerShdw>
                </a:effectLst>
                <a:latin typeface="+mn-lt"/>
              </a:defRPr>
            </a:lvl1pPr>
          </a:lstStyle>
          <a:p>
            <a:r>
              <a:rPr lang="es-ES" dirty="0"/>
              <a:t>Ingrese tema</a:t>
            </a:r>
          </a:p>
        </p:txBody>
      </p:sp>
      <p:sp>
        <p:nvSpPr>
          <p:cNvPr id="3" name="2 Marcador de fecha"/>
          <p:cNvSpPr>
            <a:spLocks noGrp="1"/>
          </p:cNvSpPr>
          <p:nvPr>
            <p:ph type="dt" sz="half" idx="10"/>
          </p:nvPr>
        </p:nvSpPr>
        <p:spPr>
          <a:xfrm>
            <a:off x="-103712" y="6472347"/>
            <a:ext cx="1687211" cy="476250"/>
          </a:xfrm>
        </p:spPr>
        <p:txBody>
          <a:bodyPr/>
          <a:lstStyle/>
          <a:p>
            <a:fld id="{5C9AD792-4020-C448-9200-79981BA7FA67}" type="datetime1">
              <a:rPr lang="pt-BR" smtClean="0"/>
              <a:t>20/07/2023</a:t>
            </a:fld>
            <a:endParaRPr lang="pt-BR"/>
          </a:p>
        </p:txBody>
      </p:sp>
      <p:sp>
        <p:nvSpPr>
          <p:cNvPr id="4" name="3 Marcador de pie de página"/>
          <p:cNvSpPr>
            <a:spLocks noGrp="1"/>
          </p:cNvSpPr>
          <p:nvPr>
            <p:ph type="ftr" sz="quarter" idx="11"/>
          </p:nvPr>
        </p:nvSpPr>
        <p:spPr>
          <a:xfrm>
            <a:off x="4165600" y="6497606"/>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91127"/>
            <a:ext cx="1091637" cy="476250"/>
          </a:xfrm>
        </p:spPr>
        <p:txBody>
          <a:bodyPr/>
          <a:lstStyle/>
          <a:p>
            <a:fld id="{61164B59-82C0-5740-8D93-9D5F79A1BA58}" type="slidenum">
              <a:rPr lang="pt-BR" smtClean="0"/>
              <a:t>‹Nº›</a:t>
            </a:fld>
            <a:endParaRPr lang="pt-BR"/>
          </a:p>
        </p:txBody>
      </p:sp>
      <p:sp>
        <p:nvSpPr>
          <p:cNvPr id="7" name="6 Marcador de texto"/>
          <p:cNvSpPr>
            <a:spLocks noGrp="1"/>
          </p:cNvSpPr>
          <p:nvPr>
            <p:ph type="body" sz="quarter" idx="13" hasCustomPrompt="1"/>
          </p:nvPr>
        </p:nvSpPr>
        <p:spPr>
          <a:xfrm>
            <a:off x="1295400" y="1052513"/>
            <a:ext cx="10657251" cy="2016447"/>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s-ES" sz="2300" dirty="0" smtClean="0">
                <a:solidFill>
                  <a:srgbClr val="31678F"/>
                </a:solidFill>
              </a:defRPr>
            </a:lvl1pPr>
          </a:lstStyle>
          <a:p>
            <a:pPr marL="0" lvl="0" indent="0">
              <a:buFont typeface="+mj-lt"/>
              <a:buNone/>
            </a:pPr>
            <a:r>
              <a:rPr lang="es-ES" dirty="0"/>
              <a:t>Ingrese texto</a:t>
            </a:r>
          </a:p>
        </p:txBody>
      </p:sp>
    </p:spTree>
    <p:extLst>
      <p:ext uri="{BB962C8B-B14F-4D97-AF65-F5344CB8AC3E}">
        <p14:creationId xmlns:p14="http://schemas.microsoft.com/office/powerpoint/2010/main" val="691836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Ejempl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69483" y="76930"/>
            <a:ext cx="10871200" cy="518120"/>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lang="es-ES" sz="3000" b="1" kern="1200">
                <a:effectLst>
                  <a:outerShdw blurRad="38100" dist="38100" dir="2700000" algn="tl">
                    <a:srgbClr val="000000">
                      <a:alpha val="43137"/>
                    </a:srgbClr>
                  </a:outerShdw>
                </a:effectLst>
                <a:latin typeface="+mn-lt"/>
              </a:defRPr>
            </a:lvl1pPr>
          </a:lstStyle>
          <a:p>
            <a:pPr lvl="0"/>
            <a:r>
              <a:rPr lang="es-ES" dirty="0"/>
              <a:t>Ingrese tema</a:t>
            </a:r>
          </a:p>
        </p:txBody>
      </p:sp>
      <p:sp>
        <p:nvSpPr>
          <p:cNvPr id="3" name="2 Marcador de fecha"/>
          <p:cNvSpPr>
            <a:spLocks noGrp="1"/>
          </p:cNvSpPr>
          <p:nvPr>
            <p:ph type="dt" sz="half" idx="10"/>
          </p:nvPr>
        </p:nvSpPr>
        <p:spPr>
          <a:xfrm>
            <a:off x="-103712" y="6472244"/>
            <a:ext cx="1687211" cy="476250"/>
          </a:xfrm>
        </p:spPr>
        <p:txBody>
          <a:bodyPr/>
          <a:lstStyle/>
          <a:p>
            <a:fld id="{8DF103D7-611C-0944-85DD-10BE9BBBDB1F}" type="datetime1">
              <a:rPr lang="pt-BR" smtClean="0"/>
              <a:t>20/07/2023</a:t>
            </a:fld>
            <a:endParaRPr lang="pt-BR"/>
          </a:p>
        </p:txBody>
      </p:sp>
      <p:sp>
        <p:nvSpPr>
          <p:cNvPr id="4" name="3 Marcador de pie de página"/>
          <p:cNvSpPr>
            <a:spLocks noGrp="1"/>
          </p:cNvSpPr>
          <p:nvPr>
            <p:ph type="ftr" sz="quarter" idx="11"/>
          </p:nvPr>
        </p:nvSpPr>
        <p:spPr>
          <a:xfrm>
            <a:off x="4165600" y="6475108"/>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77960"/>
            <a:ext cx="1091637" cy="476250"/>
          </a:xfrm>
        </p:spPr>
        <p:txBody>
          <a:bodyPr/>
          <a:lstStyle/>
          <a:p>
            <a:fld id="{61164B59-82C0-5740-8D93-9D5F79A1BA58}" type="slidenum">
              <a:rPr lang="pt-BR" smtClean="0"/>
              <a:t>‹Nº›</a:t>
            </a:fld>
            <a:endParaRPr lang="pt-BR"/>
          </a:p>
        </p:txBody>
      </p:sp>
      <p:sp>
        <p:nvSpPr>
          <p:cNvPr id="8" name="7 Marcador de texto"/>
          <p:cNvSpPr>
            <a:spLocks noGrp="1"/>
          </p:cNvSpPr>
          <p:nvPr>
            <p:ph type="body" sz="quarter" idx="13" hasCustomPrompt="1"/>
          </p:nvPr>
        </p:nvSpPr>
        <p:spPr>
          <a:xfrm>
            <a:off x="3215680" y="548680"/>
            <a:ext cx="1248139" cy="575594"/>
          </a:xfrm>
        </p:spPr>
        <p:txBody>
          <a:bodyPr/>
          <a:lstStyle>
            <a:lvl1pPr marL="0" indent="0">
              <a:buNone/>
              <a:defRPr lang="es-ES" sz="2500" b="1" kern="1200" dirty="0" smtClean="0">
                <a:solidFill>
                  <a:schemeClr val="bg1"/>
                </a:solidFill>
                <a:effectLst>
                  <a:outerShdw blurRad="38100" dist="38100" dir="2700000" algn="tl">
                    <a:srgbClr val="000000">
                      <a:alpha val="43137"/>
                    </a:srgbClr>
                  </a:outerShdw>
                </a:effectLst>
                <a:latin typeface="+mn-lt"/>
                <a:ea typeface="+mj-ea"/>
                <a:cs typeface="+mj-cs"/>
              </a:defRPr>
            </a:lvl1pPr>
            <a:lvl2pPr marL="457200" indent="0">
              <a:buNone/>
              <a:defRPr/>
            </a:lvl2pPr>
          </a:lstStyle>
          <a:p>
            <a:pPr lvl="0"/>
            <a:r>
              <a:rPr lang="es-ES" dirty="0"/>
              <a:t>Nro.</a:t>
            </a:r>
          </a:p>
        </p:txBody>
      </p:sp>
      <p:sp>
        <p:nvSpPr>
          <p:cNvPr id="11" name="10 CuadroTexto"/>
          <p:cNvSpPr txBox="1"/>
          <p:nvPr/>
        </p:nvSpPr>
        <p:spPr>
          <a:xfrm>
            <a:off x="1391478" y="548680"/>
            <a:ext cx="1431802"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Ejemplo</a:t>
            </a:r>
            <a:endParaRPr lang="es-ES" sz="2500" dirty="0">
              <a:solidFill>
                <a:srgbClr val="000000"/>
              </a:solidFill>
            </a:endParaRPr>
          </a:p>
        </p:txBody>
      </p:sp>
      <p:sp>
        <p:nvSpPr>
          <p:cNvPr id="13" name="12 Marcador de texto"/>
          <p:cNvSpPr>
            <a:spLocks noGrp="1"/>
          </p:cNvSpPr>
          <p:nvPr>
            <p:ph type="body" sz="quarter" idx="14" hasCustomPrompt="1"/>
          </p:nvPr>
        </p:nvSpPr>
        <p:spPr>
          <a:xfrm>
            <a:off x="1390651" y="1052736"/>
            <a:ext cx="9793915" cy="1440632"/>
          </a:xfrm>
        </p:spPr>
        <p:txBody>
          <a:bodyPr/>
          <a:lstStyle>
            <a:lvl1pPr marL="0" indent="0">
              <a:buFont typeface="+mj-lt"/>
              <a:buNone/>
              <a:defRPr sz="2200">
                <a:solidFill>
                  <a:srgbClr val="C00000"/>
                </a:solidFill>
                <a:latin typeface="+mn-lt"/>
              </a:defRPr>
            </a:lvl1pPr>
            <a:lvl2pPr marL="514350" indent="-514350">
              <a:buFont typeface="+mj-lt"/>
              <a:buAutoNum type="alphaLcPeriod"/>
              <a:defRPr sz="2200">
                <a:solidFill>
                  <a:srgbClr val="C00000"/>
                </a:solidFill>
              </a:defRPr>
            </a:lvl2pPr>
          </a:lstStyle>
          <a:p>
            <a:pPr lvl="0"/>
            <a:r>
              <a:rPr lang="es-ES" dirty="0"/>
              <a:t>Escriba el enunciado</a:t>
            </a:r>
          </a:p>
          <a:p>
            <a:pPr lvl="1"/>
            <a:endParaRPr lang="es-ES" dirty="0"/>
          </a:p>
        </p:txBody>
      </p:sp>
    </p:spTree>
    <p:extLst>
      <p:ext uri="{BB962C8B-B14F-4D97-AF65-F5344CB8AC3E}">
        <p14:creationId xmlns:p14="http://schemas.microsoft.com/office/powerpoint/2010/main" val="304613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Ejercicio">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03712" y="6472244"/>
            <a:ext cx="1687211" cy="476250"/>
          </a:xfrm>
        </p:spPr>
        <p:txBody>
          <a:bodyPr/>
          <a:lstStyle/>
          <a:p>
            <a:fld id="{2CD70CAD-F6A8-8843-9DB0-1DFBF839AC6B}" type="datetime1">
              <a:rPr lang="pt-BR" smtClean="0"/>
              <a:t>20/07/2023</a:t>
            </a:fld>
            <a:endParaRPr lang="pt-BR"/>
          </a:p>
        </p:txBody>
      </p:sp>
      <p:sp>
        <p:nvSpPr>
          <p:cNvPr id="4" name="3 Marcador de pie de página"/>
          <p:cNvSpPr>
            <a:spLocks noGrp="1"/>
          </p:cNvSpPr>
          <p:nvPr>
            <p:ph type="ftr" sz="quarter" idx="11"/>
          </p:nvPr>
        </p:nvSpPr>
        <p:spPr>
          <a:xfrm>
            <a:off x="4165600" y="6475108"/>
            <a:ext cx="3860800" cy="476250"/>
          </a:xfrm>
        </p:spPr>
        <p:txBody>
          <a:bodyPr/>
          <a:lstStyle/>
          <a:p>
            <a:endParaRPr lang="pt-BR"/>
          </a:p>
        </p:txBody>
      </p:sp>
      <p:sp>
        <p:nvSpPr>
          <p:cNvPr id="5" name="4 Marcador de número de diapositiva"/>
          <p:cNvSpPr>
            <a:spLocks noGrp="1"/>
          </p:cNvSpPr>
          <p:nvPr>
            <p:ph type="sldNum" sz="quarter" idx="12"/>
          </p:nvPr>
        </p:nvSpPr>
        <p:spPr>
          <a:xfrm>
            <a:off x="11100459" y="6477960"/>
            <a:ext cx="1091637" cy="476250"/>
          </a:xfrm>
        </p:spPr>
        <p:txBody>
          <a:bodyPr/>
          <a:lstStyle/>
          <a:p>
            <a:fld id="{61164B59-82C0-5740-8D93-9D5F79A1BA58}" type="slidenum">
              <a:rPr lang="pt-BR" smtClean="0"/>
              <a:t>‹Nº›</a:t>
            </a:fld>
            <a:endParaRPr lang="pt-BR"/>
          </a:p>
        </p:txBody>
      </p:sp>
      <p:sp>
        <p:nvSpPr>
          <p:cNvPr id="8" name="7 Marcador de texto"/>
          <p:cNvSpPr>
            <a:spLocks noGrp="1"/>
          </p:cNvSpPr>
          <p:nvPr>
            <p:ph type="body" sz="quarter" idx="13" hasCustomPrompt="1"/>
          </p:nvPr>
        </p:nvSpPr>
        <p:spPr>
          <a:xfrm>
            <a:off x="3215680" y="117102"/>
            <a:ext cx="1248139" cy="575594"/>
          </a:xfrm>
        </p:spPr>
        <p:txBody>
          <a:bodyPr/>
          <a:lstStyle>
            <a:lvl1pPr marL="0" indent="0">
              <a:buNone/>
              <a:defRPr lang="es-ES" sz="2500" b="1" kern="1200" dirty="0" smtClean="0">
                <a:solidFill>
                  <a:schemeClr val="bg1"/>
                </a:solidFill>
                <a:effectLst>
                  <a:outerShdw blurRad="38100" dist="38100" dir="2700000" algn="tl">
                    <a:srgbClr val="000000">
                      <a:alpha val="43137"/>
                    </a:srgbClr>
                  </a:outerShdw>
                </a:effectLst>
                <a:latin typeface="+mn-lt"/>
                <a:ea typeface="+mj-ea"/>
                <a:cs typeface="+mj-cs"/>
              </a:defRPr>
            </a:lvl1pPr>
            <a:lvl2pPr marL="457200" indent="0">
              <a:buNone/>
              <a:defRPr/>
            </a:lvl2pPr>
          </a:lstStyle>
          <a:p>
            <a:pPr lvl="0"/>
            <a:r>
              <a:rPr lang="es-ES" dirty="0"/>
              <a:t>Nro.</a:t>
            </a:r>
          </a:p>
        </p:txBody>
      </p:sp>
      <p:sp>
        <p:nvSpPr>
          <p:cNvPr id="11" name="10 CuadroTexto"/>
          <p:cNvSpPr txBox="1"/>
          <p:nvPr/>
        </p:nvSpPr>
        <p:spPr>
          <a:xfrm>
            <a:off x="1391477" y="117102"/>
            <a:ext cx="1521570" cy="477054"/>
          </a:xfrm>
          <a:prstGeom prst="rect">
            <a:avLst/>
          </a:prstGeom>
          <a:noFill/>
        </p:spPr>
        <p:txBody>
          <a:bodyPr wrap="none" rtlCol="0">
            <a:spAutoFit/>
          </a:bodyPr>
          <a:lstStyle/>
          <a:p>
            <a:r>
              <a:rPr lang="es-ES" sz="2500" b="1" dirty="0">
                <a:solidFill>
                  <a:srgbClr val="FFFFFF"/>
                </a:solidFill>
                <a:effectLst>
                  <a:outerShdw blurRad="38100" dist="38100" dir="2700000" algn="tl">
                    <a:srgbClr val="000000">
                      <a:alpha val="43137"/>
                    </a:srgbClr>
                  </a:outerShdw>
                </a:effectLst>
                <a:latin typeface="Arial"/>
              </a:rPr>
              <a:t>Ejercicio</a:t>
            </a:r>
            <a:endParaRPr lang="es-ES" sz="2500" dirty="0">
              <a:solidFill>
                <a:srgbClr val="000000"/>
              </a:solidFill>
            </a:endParaRPr>
          </a:p>
        </p:txBody>
      </p:sp>
      <p:sp>
        <p:nvSpPr>
          <p:cNvPr id="13" name="12 Marcador de texto"/>
          <p:cNvSpPr>
            <a:spLocks noGrp="1"/>
          </p:cNvSpPr>
          <p:nvPr>
            <p:ph type="body" sz="quarter" idx="14" hasCustomPrompt="1"/>
          </p:nvPr>
        </p:nvSpPr>
        <p:spPr>
          <a:xfrm>
            <a:off x="1390651" y="1052736"/>
            <a:ext cx="9793915" cy="1440632"/>
          </a:xfrm>
        </p:spPr>
        <p:txBody>
          <a:bodyPr/>
          <a:lstStyle>
            <a:lvl1pPr marL="0" indent="0">
              <a:buFont typeface="+mj-lt"/>
              <a:buNone/>
              <a:defRPr sz="2200">
                <a:solidFill>
                  <a:srgbClr val="C00000"/>
                </a:solidFill>
                <a:latin typeface="+mn-lt"/>
              </a:defRPr>
            </a:lvl1pPr>
            <a:lvl2pPr marL="514350" indent="-514350">
              <a:buFont typeface="+mj-lt"/>
              <a:buAutoNum type="alphaLcPeriod"/>
              <a:defRPr sz="2200">
                <a:solidFill>
                  <a:srgbClr val="C00000"/>
                </a:solidFill>
              </a:defRPr>
            </a:lvl2pPr>
          </a:lstStyle>
          <a:p>
            <a:pPr lvl="0"/>
            <a:r>
              <a:rPr lang="es-ES" dirty="0"/>
              <a:t>Escriba el enunciado</a:t>
            </a:r>
          </a:p>
          <a:p>
            <a:pPr lvl="1"/>
            <a:endParaRPr lang="es-ES" dirty="0"/>
          </a:p>
        </p:txBody>
      </p:sp>
    </p:spTree>
    <p:extLst>
      <p:ext uri="{BB962C8B-B14F-4D97-AF65-F5344CB8AC3E}">
        <p14:creationId xmlns:p14="http://schemas.microsoft.com/office/powerpoint/2010/main" val="317253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a:p>
        </p:txBody>
      </p:sp>
      <p:sp>
        <p:nvSpPr>
          <p:cNvPr id="3" name="Content Placeholder 2"/>
          <p:cNvSpPr>
            <a:spLocks noGrp="1"/>
          </p:cNvSpPr>
          <p:nvPr>
            <p:ph idx="1"/>
          </p:nvPr>
        </p:nvSpPr>
        <p:spPr/>
        <p:txBody>
          <a:bodyPr/>
          <a:lstStyle>
            <a:lvl5pPr>
              <a:defRPr/>
            </a:lvl5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9FD3D0B-7AC3-9D4D-B44B-423289CB4C01}"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1494482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Encabezado de sec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91477" y="2492896"/>
            <a:ext cx="10363200" cy="1872208"/>
          </a:xfrm>
          <a:prstGeom prst="roundRect">
            <a:avLst/>
          </a:prstGeom>
          <a:gradFill>
            <a:gsLst>
              <a:gs pos="0">
                <a:srgbClr val="74A5BE"/>
              </a:gs>
              <a:gs pos="50000">
                <a:srgbClr val="8FB7CB"/>
              </a:gs>
              <a:gs pos="100000">
                <a:srgbClr val="74A5BE"/>
              </a:gs>
            </a:gsLst>
            <a:lin ang="5400000" scaled="0"/>
          </a:gradFill>
        </p:spPr>
        <p:style>
          <a:lnRef idx="3">
            <a:schemeClr val="lt1"/>
          </a:lnRef>
          <a:fillRef idx="1">
            <a:schemeClr val="accent1"/>
          </a:fillRef>
          <a:effectRef idx="1">
            <a:schemeClr val="accent1"/>
          </a:effectRef>
          <a:fontRef idx="none"/>
        </p:style>
        <p:txBody>
          <a:bodyPr anchor="t"/>
          <a:lstStyle>
            <a:lvl1pPr algn="ctr">
              <a:defRPr sz="3800" b="1" cap="none" spc="0" baseline="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mn-lt"/>
              </a:defRPr>
            </a:lvl1pPr>
          </a:lstStyle>
          <a:p>
            <a:r>
              <a:rPr lang="es-ES" dirty="0"/>
              <a:t>INGRESE LA SECCIÓN</a:t>
            </a:r>
          </a:p>
        </p:txBody>
      </p:sp>
      <p:sp>
        <p:nvSpPr>
          <p:cNvPr id="4" name="3 Marcador de fecha"/>
          <p:cNvSpPr>
            <a:spLocks noGrp="1"/>
          </p:cNvSpPr>
          <p:nvPr>
            <p:ph type="dt" sz="half" idx="10"/>
          </p:nvPr>
        </p:nvSpPr>
        <p:spPr/>
        <p:txBody>
          <a:bodyPr/>
          <a:lstStyle>
            <a:lvl1pPr>
              <a:defRPr/>
            </a:lvl1pPr>
          </a:lstStyle>
          <a:p>
            <a:fld id="{4C60F554-AF32-1743-A65F-9E691439DB86}" type="datetime1">
              <a:rPr lang="pt-BR" smtClean="0"/>
              <a:t>20/07/2023</a:t>
            </a:fld>
            <a:endParaRPr lang="pt-BR"/>
          </a:p>
        </p:txBody>
      </p:sp>
      <p:sp>
        <p:nvSpPr>
          <p:cNvPr id="5" name="4 Marcador de pie de página"/>
          <p:cNvSpPr>
            <a:spLocks noGrp="1"/>
          </p:cNvSpPr>
          <p:nvPr>
            <p:ph type="ftr" sz="quarter" idx="11"/>
          </p:nvPr>
        </p:nvSpPr>
        <p:spPr/>
        <p:txBody>
          <a:bodyPr/>
          <a:lstStyle>
            <a:lvl1pPr>
              <a:defRPr/>
            </a:lvl1pPr>
          </a:lstStyle>
          <a:p>
            <a:endParaRPr lang="pt-BR"/>
          </a:p>
        </p:txBody>
      </p:sp>
      <p:sp>
        <p:nvSpPr>
          <p:cNvPr id="6" name="5 Marcador de número de diapositiva"/>
          <p:cNvSpPr>
            <a:spLocks noGrp="1"/>
          </p:cNvSpPr>
          <p:nvPr>
            <p:ph type="sldNum" sz="quarter" idx="12"/>
          </p:nvPr>
        </p:nvSpPr>
        <p:spPr/>
        <p:txBody>
          <a:bodyPr/>
          <a:lstStyle>
            <a:lvl1pPr>
              <a:defRPr/>
            </a:lvl1pPr>
          </a:lstStyle>
          <a:p>
            <a:fld id="{61164B59-82C0-5740-8D93-9D5F79A1BA58}" type="slidenum">
              <a:rPr lang="pt-BR" smtClean="0"/>
              <a:t>‹Nº›</a:t>
            </a:fld>
            <a:endParaRPr lang="pt-BR"/>
          </a:p>
        </p:txBody>
      </p:sp>
    </p:spTree>
    <p:extLst>
      <p:ext uri="{BB962C8B-B14F-4D97-AF65-F5344CB8AC3E}">
        <p14:creationId xmlns:p14="http://schemas.microsoft.com/office/powerpoint/2010/main" val="392373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a de título con imagen">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pt-BR"/>
              <a:t>Clique para editar o título Mestre</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dirty="0"/>
          </a:p>
        </p:txBody>
      </p:sp>
      <p:sp>
        <p:nvSpPr>
          <p:cNvPr id="4" name="Date Placeholder 3"/>
          <p:cNvSpPr>
            <a:spLocks noGrp="1"/>
          </p:cNvSpPr>
          <p:nvPr>
            <p:ph type="dt" sz="half" idx="10"/>
          </p:nvPr>
        </p:nvSpPr>
        <p:spPr/>
        <p:txBody>
          <a:bodyPr/>
          <a:lstStyle/>
          <a:p>
            <a:fld id="{7BD13F3A-901F-BA47-8951-46DACC1BBEEB}"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a:p>
        </p:txBody>
      </p:sp>
    </p:spTree>
    <p:extLst>
      <p:ext uri="{BB962C8B-B14F-4D97-AF65-F5344CB8AC3E}">
        <p14:creationId xmlns:p14="http://schemas.microsoft.com/office/powerpoint/2010/main" val="422842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pt-BR"/>
              <a:t>Clique para editar o título Mestre</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B9A9BB9-F5FD-5748-A8C6-36596FD12876}" type="datetime1">
              <a:rPr lang="pt-BR" smtClean="0"/>
              <a:t>20/07/2023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263266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pt-BR"/>
              <a:t>Clique para editar o título Mestre</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de texto Mestres</a:t>
            </a:r>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33280A4-5E03-144F-BAFE-186B30C21A43}" type="datetime1">
              <a:rPr lang="pt-BR" smtClean="0"/>
              <a:t>20/07/2023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177961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pt-BR"/>
              <a:t>Clique para editar o título Mestre</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pt-BR"/>
              <a:t>Clique para editar os estilos de texto Mestres</a:t>
            </a:r>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77E2AF45-1799-8740-8633-9C78195DA18C}" type="datetime1">
              <a:rPr lang="pt-BR" smtClean="0"/>
              <a:t>20/07/2023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186255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a:p>
        </p:txBody>
      </p:sp>
      <p:sp>
        <p:nvSpPr>
          <p:cNvPr id="3" name="Date Placeholder 2"/>
          <p:cNvSpPr>
            <a:spLocks noGrp="1"/>
          </p:cNvSpPr>
          <p:nvPr>
            <p:ph type="dt" sz="half" idx="10"/>
          </p:nvPr>
        </p:nvSpPr>
        <p:spPr/>
        <p:txBody>
          <a:bodyPr/>
          <a:lstStyle/>
          <a:p>
            <a:fld id="{8747C4CC-70CB-9B4D-8141-4A17DFD14E09}" type="datetime1">
              <a:rPr lang="pt-BR" smtClean="0"/>
              <a:t>20/07/2023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220121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2DB9F-81DE-D64F-9FBE-590D2397B608}" type="datetime1">
              <a:rPr lang="pt-BR" smtClean="0"/>
              <a:t>20/07/2023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285014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pt-BR"/>
              <a:t>Clique para editar o título Mestre</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pt-BR"/>
              <a:t>Clique para editar os estilos de texto Mestres</a:t>
            </a:r>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AF87E43-B7F4-1A4B-8652-0077B466AE21}" type="datetime1">
              <a:rPr lang="pt-BR" smtClean="0"/>
              <a:t>20/07/2023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1164B59-82C0-5740-8D93-9D5F79A1BA58}" type="slidenum">
              <a:rPr lang="pt-BR" smtClean="0"/>
              <a:t>‹Nº›</a:t>
            </a:fld>
            <a:endParaRPr lang="pt-BR"/>
          </a:p>
        </p:txBody>
      </p:sp>
    </p:spTree>
    <p:extLst>
      <p:ext uri="{BB962C8B-B14F-4D97-AF65-F5344CB8AC3E}">
        <p14:creationId xmlns:p14="http://schemas.microsoft.com/office/powerpoint/2010/main" val="3934657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duotone>
              <a:schemeClr val="bg2">
                <a:shade val="40000"/>
                <a:satMod val="400000"/>
              </a:schemeClr>
              <a:schemeClr val="bg2">
                <a:tint val="10000"/>
                <a:satMod val="20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pt-BR"/>
              <a:t>Clic para editar título</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pt-BR"/>
              <a:t>Haga clic para modificar el estilo de texto del patrón</a:t>
            </a:r>
          </a:p>
          <a:p>
            <a:pPr lvl="1"/>
            <a:r>
              <a:rPr lang="pt-BR"/>
              <a:t>Segundo nivel</a:t>
            </a:r>
          </a:p>
          <a:p>
            <a:pPr lvl="2"/>
            <a:r>
              <a:rPr lang="pt-BR"/>
              <a:t>Tercer nivel</a:t>
            </a:r>
          </a:p>
          <a:p>
            <a:pPr lvl="3"/>
            <a:r>
              <a:rPr lang="pt-BR"/>
              <a:t>Cuarto nivel</a:t>
            </a:r>
          </a:p>
          <a:p>
            <a:pPr lvl="4"/>
            <a:r>
              <a:rPr lang="pt-BR"/>
              <a:t>Quinto nivel</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0E274FB0-4B70-EE4B-AC34-CF7440500FD4}" type="datetime1">
              <a:rPr lang="pt-BR" smtClean="0"/>
              <a:t>20/07/2023</a:t>
            </a:fld>
            <a:endParaRPr lang="pt-BR"/>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pt-BR"/>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61164B59-82C0-5740-8D93-9D5F79A1BA58}" type="slidenum">
              <a:rPr lang="pt-BR" smtClean="0"/>
              <a:t>‹Nº›</a:t>
            </a:fld>
            <a:endParaRPr lang="pt-BR"/>
          </a:p>
        </p:txBody>
      </p:sp>
      <p:pic>
        <p:nvPicPr>
          <p:cNvPr id="7" name="7 Imagen"/>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80576" y="260649"/>
            <a:ext cx="761733" cy="584775"/>
          </a:xfrm>
          <a:prstGeom prst="rect">
            <a:avLst/>
          </a:prstGeom>
          <a:effectLst>
            <a:outerShdw blurRad="63500" dir="18780000" sy="23000" kx="1200000" algn="br" rotWithShape="0">
              <a:srgbClr val="1E1E5C">
                <a:alpha val="35000"/>
              </a:srgbClr>
            </a:outerShdw>
            <a:reflection blurRad="6350" stA="52000" endA="300" endPos="35000" dir="5400000" sy="-100000" algn="bl" rotWithShape="0"/>
          </a:effectLst>
        </p:spPr>
      </p:pic>
      <p:pic>
        <p:nvPicPr>
          <p:cNvPr id="8" name="7 Imagen">
            <a:extLst>
              <a:ext uri="{FF2B5EF4-FFF2-40B4-BE49-F238E27FC236}">
                <a16:creationId xmlns:a16="http://schemas.microsoft.com/office/drawing/2014/main" id="{340C40BA-A2CD-1947-B0F9-6B6504CF704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80576" y="260649"/>
            <a:ext cx="761733" cy="584775"/>
          </a:xfrm>
          <a:prstGeom prst="rect">
            <a:avLst/>
          </a:prstGeom>
          <a:effectLst>
            <a:outerShdw blurRad="63500" dir="18780000" sy="23000" kx="1200000" algn="br" rotWithShape="0">
              <a:srgbClr val="1E1E5C">
                <a:alpha val="35000"/>
              </a:srgbClr>
            </a:outerShdw>
            <a:reflection blurRad="6350" stA="52000" endA="300" endPos="35000" dir="5400000" sy="-100000" algn="bl" rotWithShape="0"/>
          </a:effectLst>
        </p:spPr>
      </p:pic>
    </p:spTree>
    <p:extLst>
      <p:ext uri="{BB962C8B-B14F-4D97-AF65-F5344CB8AC3E}">
        <p14:creationId xmlns:p14="http://schemas.microsoft.com/office/powerpoint/2010/main" val="1874070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5" Type="http://schemas.openxmlformats.org/officeDocument/2006/relationships/image" Target="../media/image50.png"/><Relationship Id="rId10" Type="http://schemas.openxmlformats.org/officeDocument/2006/relationships/image" Target="../media/image440.png"/><Relationship Id="rId4" Type="http://schemas.openxmlformats.org/officeDocument/2006/relationships/image" Target="../media/image47.png"/><Relationship Id="rId9" Type="http://schemas.openxmlformats.org/officeDocument/2006/relationships/image" Target="../media/image43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5.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0.png"/><Relationship Id="rId9" Type="http://schemas.openxmlformats.org/officeDocument/2006/relationships/image" Target="../media/image71.pn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40.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83.png"/><Relationship Id="rId16" Type="http://schemas.openxmlformats.org/officeDocument/2006/relationships/image" Target="../media/image93.png"/><Relationship Id="rId1" Type="http://schemas.openxmlformats.org/officeDocument/2006/relationships/slideLayout" Target="../slideLayouts/slideLayout8.xml"/><Relationship Id="rId6" Type="http://schemas.openxmlformats.org/officeDocument/2006/relationships/image" Target="../media/image830.png"/><Relationship Id="rId11" Type="http://schemas.openxmlformats.org/officeDocument/2006/relationships/image" Target="../media/image88.png"/><Relationship Id="rId5" Type="http://schemas.openxmlformats.org/officeDocument/2006/relationships/image" Target="../media/image820.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0.png"/><Relationship Id="rId9" Type="http://schemas.openxmlformats.org/officeDocument/2006/relationships/image" Target="../media/image86.png"/><Relationship Id="rId14"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4.png"/><Relationship Id="rId18" Type="http://schemas.openxmlformats.org/officeDocument/2006/relationships/image" Target="../media/image112.png"/><Relationship Id="rId3" Type="http://schemas.openxmlformats.org/officeDocument/2006/relationships/image" Target="../media/image102.png"/><Relationship Id="rId21" Type="http://schemas.openxmlformats.org/officeDocument/2006/relationships/image" Target="../media/image115.png"/><Relationship Id="rId7" Type="http://schemas.openxmlformats.org/officeDocument/2006/relationships/image" Target="../media/image660.png"/><Relationship Id="rId12" Type="http://schemas.openxmlformats.org/officeDocument/2006/relationships/image" Target="../media/image73.png"/><Relationship Id="rId17"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8.xml"/><Relationship Id="rId11" Type="http://schemas.openxmlformats.org/officeDocument/2006/relationships/image" Target="../media/image107.png"/><Relationship Id="rId15" Type="http://schemas.openxmlformats.org/officeDocument/2006/relationships/image" Target="../media/image109.png"/><Relationship Id="rId10" Type="http://schemas.openxmlformats.org/officeDocument/2006/relationships/image" Target="../media/image106.png"/><Relationship Id="rId19" Type="http://schemas.openxmlformats.org/officeDocument/2006/relationships/image" Target="../media/image113.png"/><Relationship Id="rId4" Type="http://schemas.openxmlformats.org/officeDocument/2006/relationships/image" Target="../media/image103.png"/><Relationship Id="rId9" Type="http://schemas.openxmlformats.org/officeDocument/2006/relationships/image" Target="../media/image105.png"/><Relationship Id="rId14" Type="http://schemas.openxmlformats.org/officeDocument/2006/relationships/image" Target="../media/image108.png"/><Relationship Id="rId22"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10.png"/><Relationship Id="rId3" Type="http://schemas.openxmlformats.org/officeDocument/2006/relationships/image" Target="../media/image118.png"/><Relationship Id="rId7" Type="http://schemas.openxmlformats.org/officeDocument/2006/relationships/image" Target="../media/image119.png"/><Relationship Id="rId12" Type="http://schemas.openxmlformats.org/officeDocument/2006/relationships/image" Target="../media/image1200.png"/><Relationship Id="rId17" Type="http://schemas.openxmlformats.org/officeDocument/2006/relationships/image" Target="../media/image125.png"/><Relationship Id="rId2" Type="http://schemas.openxmlformats.org/officeDocument/2006/relationships/image" Target="../media/image117.png"/><Relationship Id="rId16"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150.png"/><Relationship Id="rId11" Type="http://schemas.openxmlformats.org/officeDocument/2006/relationships/image" Target="../media/image1190.png"/><Relationship Id="rId5" Type="http://schemas.openxmlformats.org/officeDocument/2006/relationships/image" Target="../media/image1140.png"/><Relationship Id="rId15" Type="http://schemas.openxmlformats.org/officeDocument/2006/relationships/image" Target="../media/image123.png"/><Relationship Id="rId10" Type="http://schemas.openxmlformats.org/officeDocument/2006/relationships/image" Target="../media/image122.png"/><Relationship Id="rId4" Type="http://schemas.openxmlformats.org/officeDocument/2006/relationships/image" Target="../media/image1130.png"/><Relationship Id="rId9" Type="http://schemas.openxmlformats.org/officeDocument/2006/relationships/image" Target="../media/image121.png"/><Relationship Id="rId14" Type="http://schemas.openxmlformats.org/officeDocument/2006/relationships/image" Target="../media/image12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5" Type="http://schemas.openxmlformats.org/officeDocument/2006/relationships/image" Target="../media/image140.png"/><Relationship Id="rId4" Type="http://schemas.openxmlformats.org/officeDocument/2006/relationships/image" Target="../media/image139.png"/></Relationships>
</file>

<file path=ppt/slides/_rels/slide24.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9.png"/><Relationship Id="rId3" Type="http://schemas.openxmlformats.org/officeDocument/2006/relationships/image" Target="../media/image142.png"/><Relationship Id="rId7" Type="http://schemas.openxmlformats.org/officeDocument/2006/relationships/image" Target="../media/image1430.png"/><Relationship Id="rId12" Type="http://schemas.openxmlformats.org/officeDocument/2006/relationships/image" Target="../media/image148.png"/><Relationship Id="rId2" Type="http://schemas.openxmlformats.org/officeDocument/2006/relationships/image" Target="../media/image141.png"/><Relationship Id="rId16" Type="http://schemas.openxmlformats.org/officeDocument/2006/relationships/image" Target="../media/image152.png"/><Relationship Id="rId1" Type="http://schemas.openxmlformats.org/officeDocument/2006/relationships/slideLayout" Target="../slideLayouts/slideLayout8.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44.pn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image" Target="../media/image143.png"/><Relationship Id="rId9" Type="http://schemas.openxmlformats.org/officeDocument/2006/relationships/image" Target="../media/image1450.png"/><Relationship Id="rId14" Type="http://schemas.openxmlformats.org/officeDocument/2006/relationships/image" Target="../media/image150.png"/></Relationships>
</file>

<file path=ppt/slides/_rels/slide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5" Type="http://schemas.openxmlformats.org/officeDocument/2006/relationships/image" Target="../media/image157.png"/><Relationship Id="rId4" Type="http://schemas.openxmlformats.org/officeDocument/2006/relationships/image" Target="../media/image156.png"/></Relationships>
</file>

<file path=ppt/slides/_rels/slide27.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1.tm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tmp"/><Relationship Id="rId4" Type="http://schemas.openxmlformats.org/officeDocument/2006/relationships/image" Target="../media/image17.jpe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5.png"/><Relationship Id="rId18" Type="http://schemas.openxmlformats.org/officeDocument/2006/relationships/image" Target="../media/image240.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18.png"/><Relationship Id="rId17" Type="http://schemas.openxmlformats.org/officeDocument/2006/relationships/image" Target="../media/image230.png"/><Relationship Id="rId2" Type="http://schemas.openxmlformats.org/officeDocument/2006/relationships/image" Target="../media/image27.png"/><Relationship Id="rId16" Type="http://schemas.openxmlformats.org/officeDocument/2006/relationships/image" Target="../media/image22.png"/><Relationship Id="rId20" Type="http://schemas.openxmlformats.org/officeDocument/2006/relationships/image" Target="../media/image260.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17.png"/><Relationship Id="rId5" Type="http://schemas.openxmlformats.org/officeDocument/2006/relationships/image" Target="../media/image30.png"/><Relationship Id="rId15" Type="http://schemas.openxmlformats.org/officeDocument/2006/relationships/image" Target="../media/image21.png"/><Relationship Id="rId10" Type="http://schemas.openxmlformats.org/officeDocument/2006/relationships/image" Target="../media/image161.png"/><Relationship Id="rId19" Type="http://schemas.openxmlformats.org/officeDocument/2006/relationships/image" Target="../media/image250.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ADBC346-0DF9-CCA8-0332-69A1A90A5F9A}"/>
              </a:ext>
            </a:extLst>
          </p:cNvPr>
          <p:cNvPicPr>
            <a:picLocks noChangeAspect="1"/>
          </p:cNvPicPr>
          <p:nvPr/>
        </p:nvPicPr>
        <p:blipFill>
          <a:blip r:embed="rId2"/>
          <a:stretch>
            <a:fillRect/>
          </a:stretch>
        </p:blipFill>
        <p:spPr>
          <a:xfrm>
            <a:off x="5763673" y="15779"/>
            <a:ext cx="6413500" cy="3517900"/>
          </a:xfrm>
          <a:prstGeom prst="rect">
            <a:avLst/>
          </a:prstGeom>
        </p:spPr>
      </p:pic>
      <p:sp>
        <p:nvSpPr>
          <p:cNvPr id="3" name="Título 1">
            <a:extLst>
              <a:ext uri="{FF2B5EF4-FFF2-40B4-BE49-F238E27FC236}">
                <a16:creationId xmlns:a16="http://schemas.microsoft.com/office/drawing/2014/main" id="{DB471067-4925-7703-8937-1C91BB30E11F}"/>
              </a:ext>
            </a:extLst>
          </p:cNvPr>
          <p:cNvSpPr txBox="1">
            <a:spLocks/>
          </p:cNvSpPr>
          <p:nvPr/>
        </p:nvSpPr>
        <p:spPr>
          <a:xfrm>
            <a:off x="5793328" y="3578129"/>
            <a:ext cx="6383845" cy="2245491"/>
          </a:xfrm>
          <a:prstGeom prst="rect">
            <a:avLst/>
          </a:prstGeom>
          <a:noFill/>
        </p:spPr>
        <p:txBody>
          <a:bodyPr anchor="ctr" anchorCtr="0"/>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s-ES" sz="4800" baseline="30000" dirty="0">
                <a:solidFill>
                  <a:srgbClr val="C00000"/>
                </a:solidFill>
              </a:rPr>
              <a:t>LA PARÁBOLA</a:t>
            </a:r>
            <a:endParaRPr lang="pt-BR" dirty="0">
              <a:solidFill>
                <a:srgbClr val="C00000"/>
              </a:solidFill>
            </a:endParaRPr>
          </a:p>
        </p:txBody>
      </p:sp>
      <p:pic>
        <p:nvPicPr>
          <p:cNvPr id="5" name="Imagem 4">
            <a:extLst>
              <a:ext uri="{FF2B5EF4-FFF2-40B4-BE49-F238E27FC236}">
                <a16:creationId xmlns:a16="http://schemas.microsoft.com/office/drawing/2014/main" id="{1C9538B0-FE93-6AEA-7BAD-6304E5F4518C}"/>
              </a:ext>
            </a:extLst>
          </p:cNvPr>
          <p:cNvPicPr>
            <a:picLocks noChangeAspect="1"/>
          </p:cNvPicPr>
          <p:nvPr/>
        </p:nvPicPr>
        <p:blipFill>
          <a:blip r:embed="rId3"/>
          <a:stretch>
            <a:fillRect/>
          </a:stretch>
        </p:blipFill>
        <p:spPr>
          <a:xfrm>
            <a:off x="744013" y="15779"/>
            <a:ext cx="4305299" cy="1803400"/>
          </a:xfrm>
          <a:prstGeom prst="rect">
            <a:avLst/>
          </a:prstGeom>
        </p:spPr>
      </p:pic>
      <p:pic>
        <p:nvPicPr>
          <p:cNvPr id="6" name="Imagem 5">
            <a:extLst>
              <a:ext uri="{FF2B5EF4-FFF2-40B4-BE49-F238E27FC236}">
                <a16:creationId xmlns:a16="http://schemas.microsoft.com/office/drawing/2014/main" id="{1E1423B2-605E-FCD7-0302-EC02B498A321}"/>
              </a:ext>
            </a:extLst>
          </p:cNvPr>
          <p:cNvPicPr>
            <a:picLocks noChangeAspect="1"/>
          </p:cNvPicPr>
          <p:nvPr/>
        </p:nvPicPr>
        <p:blipFill>
          <a:blip r:embed="rId4"/>
          <a:stretch>
            <a:fillRect/>
          </a:stretch>
        </p:blipFill>
        <p:spPr>
          <a:xfrm>
            <a:off x="14827" y="1819179"/>
            <a:ext cx="5763673" cy="4004441"/>
          </a:xfrm>
          <a:prstGeom prst="rect">
            <a:avLst/>
          </a:prstGeom>
        </p:spPr>
      </p:pic>
      <p:sp>
        <p:nvSpPr>
          <p:cNvPr id="8" name="Espaço Reservado para Data 7">
            <a:extLst>
              <a:ext uri="{FF2B5EF4-FFF2-40B4-BE49-F238E27FC236}">
                <a16:creationId xmlns:a16="http://schemas.microsoft.com/office/drawing/2014/main" id="{B43CF438-198D-48D2-8897-5DAE34ED98D8}"/>
              </a:ext>
            </a:extLst>
          </p:cNvPr>
          <p:cNvSpPr>
            <a:spLocks noGrp="1"/>
          </p:cNvSpPr>
          <p:nvPr>
            <p:ph type="dt" sz="half" idx="10"/>
          </p:nvPr>
        </p:nvSpPr>
        <p:spPr/>
        <p:txBody>
          <a:bodyPr/>
          <a:lstStyle/>
          <a:p>
            <a:fld id="{1C4A9F5B-4849-D046-969E-D353BC0DA8C1}" type="datetime1">
              <a:rPr lang="pt-BR" smtClean="0"/>
              <a:t>20/07/2023</a:t>
            </a:fld>
            <a:endParaRPr lang="pt-BR"/>
          </a:p>
        </p:txBody>
      </p:sp>
      <p:sp>
        <p:nvSpPr>
          <p:cNvPr id="9" name="Espaço Reservado para Número de Slide 8">
            <a:extLst>
              <a:ext uri="{FF2B5EF4-FFF2-40B4-BE49-F238E27FC236}">
                <a16:creationId xmlns:a16="http://schemas.microsoft.com/office/drawing/2014/main" id="{CB99172E-01C2-C97E-7247-F7D3A7941473}"/>
              </a:ext>
            </a:extLst>
          </p:cNvPr>
          <p:cNvSpPr>
            <a:spLocks noGrp="1"/>
          </p:cNvSpPr>
          <p:nvPr>
            <p:ph type="sldNum" sz="quarter" idx="12"/>
          </p:nvPr>
        </p:nvSpPr>
        <p:spPr/>
        <p:txBody>
          <a:bodyPr/>
          <a:lstStyle/>
          <a:p>
            <a:fld id="{61164B59-82C0-5740-8D93-9D5F79A1BA58}" type="slidenum">
              <a:rPr lang="pt-BR" smtClean="0"/>
              <a:t>1</a:t>
            </a:fld>
            <a:endParaRPr lang="pt-BR"/>
          </a:p>
        </p:txBody>
      </p:sp>
    </p:spTree>
    <p:extLst>
      <p:ext uri="{BB962C8B-B14F-4D97-AF65-F5344CB8AC3E}">
        <p14:creationId xmlns:p14="http://schemas.microsoft.com/office/powerpoint/2010/main" val="181151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6247-D57B-74DC-704D-EABCCC6FBC82}"/>
              </a:ext>
            </a:extLst>
          </p:cNvPr>
          <p:cNvSpPr>
            <a:spLocks noGrp="1"/>
          </p:cNvSpPr>
          <p:nvPr>
            <p:ph type="title"/>
          </p:nvPr>
        </p:nvSpPr>
        <p:spPr>
          <a:xfrm>
            <a:off x="1477185" y="1501254"/>
            <a:ext cx="10259890" cy="2943822"/>
          </a:xfrm>
        </p:spPr>
        <p:txBody>
          <a:bodyPr/>
          <a:lstStyle/>
          <a:p>
            <a:pPr algn="l"/>
            <a:br>
              <a:rPr lang="es-ES" sz="6000" baseline="30000" dirty="0">
                <a:solidFill>
                  <a:srgbClr val="C00000"/>
                </a:solidFill>
              </a:rPr>
            </a:br>
            <a:r>
              <a:rPr lang="es-ES" sz="6000" baseline="30000" dirty="0">
                <a:solidFill>
                  <a:srgbClr val="C00000"/>
                </a:solidFill>
              </a:rPr>
              <a:t>ECUACIÓN VECTORIAL</a:t>
            </a:r>
            <a:br>
              <a:rPr lang="es-ES" sz="6000" baseline="30000" dirty="0">
                <a:solidFill>
                  <a:srgbClr val="C00000"/>
                </a:solidFill>
              </a:rPr>
            </a:br>
            <a:r>
              <a:rPr lang="es-ES" sz="6000" baseline="30000" dirty="0">
                <a:solidFill>
                  <a:srgbClr val="C00000"/>
                </a:solidFill>
              </a:rPr>
              <a:t>ECUACIÓN ORDINARIA Y CANÓNICA</a:t>
            </a:r>
            <a:br>
              <a:rPr lang="es-ES" sz="6000" baseline="30000" dirty="0">
                <a:solidFill>
                  <a:srgbClr val="C00000"/>
                </a:solidFill>
              </a:rPr>
            </a:br>
            <a:r>
              <a:rPr lang="es-ES" sz="6000" baseline="30000" dirty="0">
                <a:solidFill>
                  <a:srgbClr val="C00000"/>
                </a:solidFill>
              </a:rPr>
              <a:t>ECUACIÓN GENERAL</a:t>
            </a:r>
            <a:br>
              <a:rPr lang="es-ES" sz="6000" dirty="0">
                <a:solidFill>
                  <a:srgbClr val="C00000"/>
                </a:solidFill>
              </a:rPr>
            </a:br>
            <a:endParaRPr lang="pt-BR" sz="6000" dirty="0">
              <a:solidFill>
                <a:srgbClr val="C00000"/>
              </a:solidFill>
            </a:endParaRPr>
          </a:p>
        </p:txBody>
      </p:sp>
      <p:sp>
        <p:nvSpPr>
          <p:cNvPr id="3" name="Espaço Reservado para Data 2">
            <a:extLst>
              <a:ext uri="{FF2B5EF4-FFF2-40B4-BE49-F238E27FC236}">
                <a16:creationId xmlns:a16="http://schemas.microsoft.com/office/drawing/2014/main" id="{5DD97674-D7A1-3539-7CFD-89273459E3BC}"/>
              </a:ext>
            </a:extLst>
          </p:cNvPr>
          <p:cNvSpPr>
            <a:spLocks noGrp="1"/>
          </p:cNvSpPr>
          <p:nvPr>
            <p:ph type="dt" sz="half" idx="10"/>
          </p:nvPr>
        </p:nvSpPr>
        <p:spPr/>
        <p:txBody>
          <a:bodyPr/>
          <a:lstStyle/>
          <a:p>
            <a:fld id="{510EA87B-1696-1D40-9B6F-940BA8121D47}" type="datetime1">
              <a:rPr lang="pt-BR" smtClean="0"/>
              <a:t>20/07/2023</a:t>
            </a:fld>
            <a:endParaRPr lang="pt-BR"/>
          </a:p>
        </p:txBody>
      </p:sp>
      <p:sp>
        <p:nvSpPr>
          <p:cNvPr id="4" name="Espaço Reservado para Número de Slide 3">
            <a:extLst>
              <a:ext uri="{FF2B5EF4-FFF2-40B4-BE49-F238E27FC236}">
                <a16:creationId xmlns:a16="http://schemas.microsoft.com/office/drawing/2014/main" id="{3A5BBBF0-362A-6C0B-134A-4CB158187775}"/>
              </a:ext>
            </a:extLst>
          </p:cNvPr>
          <p:cNvSpPr>
            <a:spLocks noGrp="1"/>
          </p:cNvSpPr>
          <p:nvPr>
            <p:ph type="sldNum" sz="quarter" idx="12"/>
          </p:nvPr>
        </p:nvSpPr>
        <p:spPr/>
        <p:txBody>
          <a:bodyPr/>
          <a:lstStyle/>
          <a:p>
            <a:fld id="{61164B59-82C0-5740-8D93-9D5F79A1BA58}" type="slidenum">
              <a:rPr lang="pt-BR" smtClean="0"/>
              <a:t>10</a:t>
            </a:fld>
            <a:endParaRPr lang="pt-BR"/>
          </a:p>
        </p:txBody>
      </p:sp>
    </p:spTree>
    <p:extLst>
      <p:ext uri="{BB962C8B-B14F-4D97-AF65-F5344CB8AC3E}">
        <p14:creationId xmlns:p14="http://schemas.microsoft.com/office/powerpoint/2010/main" val="380349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11</a:t>
            </a:fld>
            <a:endParaRPr lang="pt-B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F4FEE072-CC61-E93D-DE94-08F36990F2C5}"/>
                  </a:ext>
                </a:extLst>
              </p:cNvPr>
              <p:cNvSpPr/>
              <p:nvPr/>
            </p:nvSpPr>
            <p:spPr>
              <a:xfrm>
                <a:off x="298369" y="2494809"/>
                <a:ext cx="5797631" cy="1536767"/>
              </a:xfrm>
              <a:prstGeom prst="rect">
                <a:avLst/>
              </a:prstGeom>
              <a:ln>
                <a:solidFill>
                  <a:srgbClr val="C00000"/>
                </a:solidFill>
              </a:ln>
            </p:spPr>
            <p:txBody>
              <a:bodyPr wrap="square">
                <a:spAutoFit/>
              </a:bodyPr>
              <a:lstStyle/>
              <a:p>
                <a:pPr>
                  <a:lnSpc>
                    <a:spcPct val="115000"/>
                  </a:lnSpc>
                </a:pPr>
                <a:r>
                  <a:rPr lang="es-419" sz="2800" dirty="0">
                    <a:latin typeface="Arial" panose="020B0604020202020204" pitchFamily="34" charset="0"/>
                    <a:ea typeface="Arial" panose="020B0604020202020204" pitchFamily="34" charset="0"/>
                  </a:rPr>
                  <a:t>Entonces</a:t>
                </a:r>
                <a:r>
                  <a:rPr lang="es-419" sz="2800" dirty="0">
                    <a:solidFill>
                      <a:schemeClr val="accent5">
                        <a:lumMod val="50000"/>
                      </a:schemeClr>
                    </a:solidFill>
                    <a:latin typeface="Arial" panose="020B0604020202020204" pitchFamily="34" charset="0"/>
                    <a:ea typeface="Arial" panose="020B0604020202020204" pitchFamily="34" charset="0"/>
                  </a:rPr>
                  <a:t> </a:t>
                </a:r>
                <a14:m>
                  <m:oMath xmlns:m="http://schemas.openxmlformats.org/officeDocument/2006/math">
                    <m:r>
                      <a:rPr lang="es-ES_tradnl" altLang="es-PE" sz="2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ℱ</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𝑉</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𝑝</m:t>
                    </m:r>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oMath>
                </a14:m>
                <a:r>
                  <a:rPr lang="es-419" sz="2800" dirty="0">
                    <a:solidFill>
                      <a:schemeClr val="tx1"/>
                    </a:solidFill>
                    <a:latin typeface="Arial" panose="020B0604020202020204" pitchFamily="34" charset="0"/>
                    <a:ea typeface="Arial" panose="020B0604020202020204" pitchFamily="34" charset="0"/>
                  </a:rPr>
                  <a:t>, el eje </a:t>
                </a:r>
                <a14:m>
                  <m:oMath xmlns:m="http://schemas.openxmlformats.org/officeDocument/2006/math">
                    <m:r>
                      <a:rPr lang="es-ES" sz="2800" b="0" i="1" dirty="0" smtClean="0">
                        <a:solidFill>
                          <a:schemeClr val="tx1"/>
                        </a:solidFill>
                        <a:latin typeface="Cambria Math" panose="02040503050406030204" pitchFamily="18" charset="0"/>
                        <a:ea typeface="Arial" panose="020B0604020202020204" pitchFamily="34" charset="0"/>
                      </a:rPr>
                      <m:t>𝑋</m:t>
                    </m:r>
                    <m:r>
                      <a:rPr lang="es-ES" sz="2800" b="0" i="1" dirty="0" smtClean="0">
                        <a:solidFill>
                          <a:schemeClr val="tx1"/>
                        </a:solidFill>
                        <a:latin typeface="Cambria Math" panose="02040503050406030204" pitchFamily="18" charset="0"/>
                        <a:ea typeface="Arial" panose="020B0604020202020204" pitchFamily="34" charset="0"/>
                      </a:rPr>
                      <m:t>′</m:t>
                    </m:r>
                  </m:oMath>
                </a14:m>
                <a:r>
                  <a:rPr lang="es-419" sz="2800" dirty="0">
                    <a:solidFill>
                      <a:schemeClr val="tx1"/>
                    </a:solidFill>
                    <a:latin typeface="Arial" panose="020B0604020202020204" pitchFamily="34" charset="0"/>
                    <a:ea typeface="Arial" panose="020B0604020202020204" pitchFamily="34" charset="0"/>
                  </a:rPr>
                  <a:t> y la </a:t>
                </a:r>
                <a:r>
                  <a:rPr lang="es-419" sz="2800" dirty="0">
                    <a:latin typeface="Arial" panose="020B0604020202020204" pitchFamily="34" charset="0"/>
                    <a:ea typeface="Arial" panose="020B0604020202020204" pitchFamily="34" charset="0"/>
                  </a:rPr>
                  <a:t>directriz se </a:t>
                </a:r>
                <a:r>
                  <a:rPr lang="es-419" sz="2800" dirty="0" err="1">
                    <a:latin typeface="Arial" panose="020B0604020202020204" pitchFamily="34" charset="0"/>
                    <a:ea typeface="Arial" panose="020B0604020202020204" pitchFamily="34" charset="0"/>
                  </a:rPr>
                  <a:t>intersectan</a:t>
                </a:r>
                <a:r>
                  <a:rPr lang="es-419" sz="2800" dirty="0">
                    <a:latin typeface="Arial" panose="020B0604020202020204" pitchFamily="34" charset="0"/>
                    <a:ea typeface="Arial" panose="020B0604020202020204" pitchFamily="34" charset="0"/>
                  </a:rPr>
                  <a:t> en </a:t>
                </a:r>
                <a14:m>
                  <m:oMath xmlns:m="http://schemas.openxmlformats.org/officeDocument/2006/math">
                    <m:r>
                      <a:rPr lang="es-PE" altLang="es-PE" sz="2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𝑉</m:t>
                    </m:r>
                    <m:r>
                      <a:rPr lang="es-PE" altLang="es-PE" sz="2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𝑝</m:t>
                    </m:r>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oMath>
                </a14:m>
                <a:r>
                  <a:rPr lang="es-419" sz="2800" dirty="0">
                    <a:solidFill>
                      <a:schemeClr val="accent5">
                        <a:lumMod val="50000"/>
                      </a:schemeClr>
                    </a:solidFill>
                    <a:latin typeface="Arial" panose="020B0604020202020204" pitchFamily="34" charset="0"/>
                    <a:ea typeface="Arial" panose="020B0604020202020204" pitchFamily="34" charset="0"/>
                  </a:rPr>
                  <a:t>. </a:t>
                </a:r>
              </a:p>
              <a:p>
                <a:pPr>
                  <a:lnSpc>
                    <a:spcPct val="115000"/>
                  </a:lnSpc>
                </a:pPr>
                <a:r>
                  <a:rPr lang="es-419" sz="2800" dirty="0">
                    <a:latin typeface="Arial" panose="020B0604020202020204" pitchFamily="34" charset="0"/>
                    <a:ea typeface="Arial" panose="020B0604020202020204" pitchFamily="34" charset="0"/>
                  </a:rPr>
                  <a:t>La directriz es :</a:t>
                </a:r>
              </a:p>
            </p:txBody>
          </p:sp>
        </mc:Choice>
        <mc:Fallback xmlns="">
          <p:sp>
            <p:nvSpPr>
              <p:cNvPr id="4" name="Rectángulo 3">
                <a:extLst>
                  <a:ext uri="{FF2B5EF4-FFF2-40B4-BE49-F238E27FC236}">
                    <a16:creationId xmlns:a16="http://schemas.microsoft.com/office/drawing/2014/main" id="{F4FEE072-CC61-E93D-DE94-08F36990F2C5}"/>
                  </a:ext>
                </a:extLst>
              </p:cNvPr>
              <p:cNvSpPr>
                <a:spLocks noRot="1" noChangeAspect="1" noMove="1" noResize="1" noEditPoints="1" noAdjustHandles="1" noChangeArrowheads="1" noChangeShapeType="1" noTextEdit="1"/>
              </p:cNvSpPr>
              <p:nvPr/>
            </p:nvSpPr>
            <p:spPr>
              <a:xfrm>
                <a:off x="298369" y="2494809"/>
                <a:ext cx="5797631" cy="1536767"/>
              </a:xfrm>
              <a:prstGeom prst="rect">
                <a:avLst/>
              </a:prstGeom>
              <a:blipFill>
                <a:blip r:embed="rId2"/>
                <a:stretch>
                  <a:fillRect l="-2099" t="-2362" r="-1784" b="-9449"/>
                </a:stretch>
              </a:blipFill>
              <a:ln>
                <a:solidFill>
                  <a:srgbClr val="C00000"/>
                </a:solidFill>
              </a:ln>
            </p:spPr>
            <p:txBody>
              <a:bodyPr/>
              <a:lstStyle/>
              <a:p>
                <a:r>
                  <a:rPr lang="es-ES">
                    <a:noFill/>
                  </a:rPr>
                  <a:t> </a:t>
                </a:r>
              </a:p>
            </p:txBody>
          </p:sp>
        </mc:Fallback>
      </mc:AlternateContent>
      <p:sp>
        <p:nvSpPr>
          <p:cNvPr id="5" name="Rectángulo 4">
            <a:extLst>
              <a:ext uri="{FF2B5EF4-FFF2-40B4-BE49-F238E27FC236}">
                <a16:creationId xmlns:a16="http://schemas.microsoft.com/office/drawing/2014/main" id="{89C64916-5737-937F-EC20-F5C4DC32D698}"/>
              </a:ext>
            </a:extLst>
          </p:cNvPr>
          <p:cNvSpPr/>
          <p:nvPr/>
        </p:nvSpPr>
        <p:spPr>
          <a:xfrm>
            <a:off x="2601232" y="257709"/>
            <a:ext cx="6989535" cy="592342"/>
          </a:xfrm>
          <a:prstGeom prst="rect">
            <a:avLst/>
          </a:prstGeom>
          <a:solidFill>
            <a:schemeClr val="bg1"/>
          </a:solidFill>
          <a:ln>
            <a:solidFill>
              <a:srgbClr val="C00000"/>
            </a:solidFill>
          </a:ln>
        </p:spPr>
        <p:txBody>
          <a:bodyPr wrap="square">
            <a:spAutoFit/>
          </a:bodyPr>
          <a:lstStyle/>
          <a:p>
            <a:pPr lvl="0" algn="ctr">
              <a:lnSpc>
                <a:spcPct val="107000"/>
              </a:lnSpc>
              <a:spcAft>
                <a:spcPts val="0"/>
              </a:spcAft>
            </a:pPr>
            <a:r>
              <a:rPr lang="es-US" sz="3200"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ECUACIÓN VECTORIAL DE LA PARÁBOLA</a:t>
            </a:r>
            <a:endParaRPr lang="es-PE" sz="3200" dirty="0">
              <a:solidFill>
                <a:srgbClr val="C00000"/>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97322801-3115-5F46-3196-1615E04BF2F4}"/>
                  </a:ext>
                </a:extLst>
              </p:cNvPr>
              <p:cNvSpPr/>
              <p:nvPr/>
            </p:nvSpPr>
            <p:spPr>
              <a:xfrm>
                <a:off x="328703" y="5315378"/>
                <a:ext cx="6430971" cy="523220"/>
              </a:xfrm>
              <a:prstGeom prst="rect">
                <a:avLst/>
              </a:prstGeom>
              <a:solidFill>
                <a:schemeClr val="bg1"/>
              </a:solidFill>
              <a:ln>
                <a:solidFill>
                  <a:srgbClr val="C00000"/>
                </a:solidFill>
              </a:ln>
            </p:spPr>
            <p:txBody>
              <a:bodyPr wrap="square">
                <a:spAutoFit/>
              </a:bodyPr>
              <a:lstStyle/>
              <a:p>
                <a14:m>
                  <m:oMath xmlns:m="http://schemas.openxmlformats.org/officeDocument/2006/math">
                    <m:r>
                      <a:rPr lang="es-PE" sz="2800" i="1" smtClean="0">
                        <a:solidFill>
                          <a:schemeClr val="accent6">
                            <a:lumMod val="75000"/>
                          </a:schemeClr>
                        </a:solidFill>
                        <a:latin typeface="Cambria Math" panose="02040503050406030204" pitchFamily="18" charset="0"/>
                      </a:rPr>
                      <m:t>𝑃</m:t>
                    </m:r>
                    <m:r>
                      <a:rPr lang="es-PE" sz="2800" i="1" smtClean="0">
                        <a:solidFill>
                          <a:schemeClr val="accent6">
                            <a:lumMod val="75000"/>
                          </a:schemeClr>
                        </a:solidFill>
                        <a:latin typeface="Cambria Math" panose="02040503050406030204" pitchFamily="18" charset="0"/>
                      </a:rPr>
                      <m:t>=</m:t>
                    </m:r>
                    <m:r>
                      <a:rPr lang="es-PE" sz="2800" b="0" i="1" smtClean="0">
                        <a:solidFill>
                          <a:schemeClr val="accent6">
                            <a:lumMod val="75000"/>
                          </a:schemeClr>
                        </a:solidFill>
                        <a:latin typeface="Cambria Math" panose="02040503050406030204" pitchFamily="18" charset="0"/>
                      </a:rPr>
                      <m:t>𝑉</m:t>
                    </m:r>
                    <m:r>
                      <a:rPr lang="es-PE" sz="2800" i="1">
                        <a:solidFill>
                          <a:schemeClr val="accent6">
                            <a:lumMod val="75000"/>
                          </a:schemeClr>
                        </a:solidFill>
                        <a:latin typeface="Cambria Math" panose="02040503050406030204" pitchFamily="18" charset="0"/>
                      </a:rPr>
                      <m:t>+</m:t>
                    </m:r>
                    <m:sSup>
                      <m:sSupPr>
                        <m:ctrlPr>
                          <a:rPr lang="es-PE" sz="2800" i="1">
                            <a:solidFill>
                              <a:schemeClr val="accent6">
                                <a:lumMod val="75000"/>
                              </a:schemeClr>
                            </a:solidFill>
                            <a:latin typeface="Cambria Math" panose="02040503050406030204" pitchFamily="18" charset="0"/>
                          </a:rPr>
                        </m:ctrlPr>
                      </m:sSupPr>
                      <m:e>
                        <m:r>
                          <a:rPr lang="es-PE" sz="2800" i="1">
                            <a:solidFill>
                              <a:schemeClr val="accent6">
                                <a:lumMod val="75000"/>
                              </a:schemeClr>
                            </a:solidFill>
                            <a:latin typeface="Cambria Math" panose="02040503050406030204" pitchFamily="18" charset="0"/>
                          </a:rPr>
                          <m:t>𝑥</m:t>
                        </m:r>
                      </m:e>
                      <m:sup>
                        <m:r>
                          <a:rPr lang="es-PE" sz="2800" i="1">
                            <a:solidFill>
                              <a:schemeClr val="accent6">
                                <a:lumMod val="75000"/>
                              </a:schemeClr>
                            </a:solidFill>
                            <a:latin typeface="Cambria Math" panose="02040503050406030204" pitchFamily="18" charset="0"/>
                          </a:rPr>
                          <m:t>′</m:t>
                        </m:r>
                      </m:sup>
                    </m:sSup>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r>
                      <a:rPr lang="es-PE" sz="2800" i="1">
                        <a:solidFill>
                          <a:schemeClr val="accent6">
                            <a:lumMod val="75000"/>
                          </a:schemeClr>
                        </a:solidFill>
                        <a:latin typeface="Cambria Math" panose="02040503050406030204" pitchFamily="18" charset="0"/>
                      </a:rPr>
                      <m:t>+</m:t>
                    </m:r>
                    <m:sSup>
                      <m:sSupPr>
                        <m:ctrlPr>
                          <a:rPr lang="es-PE" sz="2800" i="1">
                            <a:solidFill>
                              <a:schemeClr val="accent6">
                                <a:lumMod val="75000"/>
                              </a:schemeClr>
                            </a:solidFill>
                            <a:latin typeface="Cambria Math" panose="02040503050406030204" pitchFamily="18" charset="0"/>
                          </a:rPr>
                        </m:ctrlPr>
                      </m:sSupPr>
                      <m:e>
                        <m:r>
                          <a:rPr lang="es-PE" sz="2800" i="1">
                            <a:solidFill>
                              <a:schemeClr val="accent6">
                                <a:lumMod val="75000"/>
                              </a:schemeClr>
                            </a:solidFill>
                            <a:latin typeface="Cambria Math" panose="02040503050406030204" pitchFamily="18" charset="0"/>
                          </a:rPr>
                          <m:t>𝑦</m:t>
                        </m:r>
                      </m:e>
                      <m:sup>
                        <m:r>
                          <a:rPr lang="es-PE" sz="2800" i="1">
                            <a:solidFill>
                              <a:schemeClr val="accent6">
                                <a:lumMod val="75000"/>
                              </a:schemeClr>
                            </a:solidFill>
                            <a:latin typeface="Cambria Math" panose="02040503050406030204" pitchFamily="18" charset="0"/>
                          </a:rPr>
                          <m:t>′</m:t>
                        </m:r>
                      </m:sup>
                    </m:sSup>
                    <m:r>
                      <a:rPr lang="es-PE" sz="2800" i="1">
                        <a:solidFill>
                          <a:schemeClr val="accent6">
                            <a:lumMod val="75000"/>
                          </a:schemeClr>
                        </a:solidFill>
                        <a:latin typeface="Cambria Math" panose="02040503050406030204" pitchFamily="18" charset="0"/>
                      </a:rPr>
                      <m:t> </m:t>
                    </m:r>
                    <m:sSup>
                      <m:sSupPr>
                        <m:ctrlPr>
                          <a:rPr lang="es-PE" sz="2800" i="1">
                            <a:solidFill>
                              <a:schemeClr val="accent6">
                                <a:lumMod val="75000"/>
                              </a:schemeClr>
                            </a:solidFill>
                            <a:latin typeface="Cambria Math" panose="02040503050406030204" pitchFamily="18" charset="0"/>
                          </a:rPr>
                        </m:ctrlPr>
                      </m:sSupPr>
                      <m:e>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e>
                      <m:sup>
                        <m:r>
                          <a:rPr lang="es-PE" sz="2800" i="1">
                            <a:solidFill>
                              <a:schemeClr val="accent6">
                                <a:lumMod val="75000"/>
                              </a:schemeClr>
                            </a:solidFill>
                            <a:latin typeface="Cambria Math" panose="02040503050406030204" pitchFamily="18" charset="0"/>
                          </a:rPr>
                          <m:t> </m:t>
                        </m:r>
                        <m:r>
                          <a:rPr lang="es-PE" sz="2800" i="1">
                            <a:solidFill>
                              <a:schemeClr val="accent6">
                                <a:lumMod val="75000"/>
                              </a:schemeClr>
                            </a:solidFill>
                            <a:latin typeface="Cambria Math" panose="02040503050406030204" pitchFamily="18" charset="0"/>
                            <a:ea typeface="Cambria Math" panose="02040503050406030204" pitchFamily="18" charset="0"/>
                          </a:rPr>
                          <m:t>⊥</m:t>
                        </m:r>
                      </m:sup>
                    </m:sSup>
                    <m:r>
                      <a:rPr lang="es-PE" sz="2800" b="0" i="1" smtClean="0">
                        <a:solidFill>
                          <a:schemeClr val="accent6">
                            <a:lumMod val="75000"/>
                          </a:schemeClr>
                        </a:solidFill>
                        <a:latin typeface="Cambria Math" panose="02040503050406030204" pitchFamily="18" charset="0"/>
                        <a:ea typeface="Cambria Math" panose="02040503050406030204" pitchFamily="18" charset="0"/>
                      </a:rPr>
                      <m:t> ; </m:t>
                    </m:r>
                    <m:sSup>
                      <m:sSupPr>
                        <m:ctrlPr>
                          <a:rPr lang="es-PE" sz="2800" i="1">
                            <a:solidFill>
                              <a:schemeClr val="accent6">
                                <a:lumMod val="75000"/>
                              </a:schemeClr>
                            </a:solidFill>
                            <a:latin typeface="Cambria Math" panose="02040503050406030204" pitchFamily="18" charset="0"/>
                            <a:ea typeface="Cambria Math" panose="02040503050406030204" pitchFamily="18" charset="0"/>
                          </a:rPr>
                        </m:ctrlPr>
                      </m:sSupPr>
                      <m:e>
                        <m:sSup>
                          <m:sSupPr>
                            <m:ctrlPr>
                              <a:rPr lang="es-PE" sz="2800" b="0" i="1" smtClean="0">
                                <a:solidFill>
                                  <a:schemeClr val="accent6">
                                    <a:lumMod val="75000"/>
                                  </a:schemeClr>
                                </a:solidFill>
                                <a:latin typeface="Cambria Math" panose="02040503050406030204" pitchFamily="18" charset="0"/>
                                <a:ea typeface="Cambria Math" panose="02040503050406030204" pitchFamily="18" charset="0"/>
                              </a:rPr>
                            </m:ctrlPr>
                          </m:sSupPr>
                          <m:e>
                            <m:r>
                              <a:rPr lang="es-PE" sz="2800" b="0" i="1" smtClean="0">
                                <a:solidFill>
                                  <a:schemeClr val="accent6">
                                    <a:lumMod val="75000"/>
                                  </a:schemeClr>
                                </a:solidFill>
                                <a:latin typeface="Cambria Math" panose="02040503050406030204" pitchFamily="18" charset="0"/>
                                <a:ea typeface="Cambria Math" panose="02040503050406030204" pitchFamily="18" charset="0"/>
                              </a:rPr>
                              <m:t>𝑥</m:t>
                            </m:r>
                          </m:e>
                          <m:sup>
                            <m:r>
                              <a:rPr lang="es-PE" sz="2800" b="0" i="1" smtClean="0">
                                <a:solidFill>
                                  <a:schemeClr val="accent6">
                                    <a:lumMod val="75000"/>
                                  </a:schemeClr>
                                </a:solidFill>
                                <a:latin typeface="Cambria Math" panose="02040503050406030204" pitchFamily="18" charset="0"/>
                                <a:ea typeface="Cambria Math" panose="02040503050406030204" pitchFamily="18" charset="0"/>
                              </a:rPr>
                              <m:t>′</m:t>
                            </m:r>
                          </m:sup>
                        </m:sSup>
                        <m:r>
                          <a:rPr lang="es-PE" sz="2800" b="0" i="1" smtClean="0">
                            <a:solidFill>
                              <a:schemeClr val="accent6">
                                <a:lumMod val="75000"/>
                              </a:schemeClr>
                            </a:solidFill>
                            <a:latin typeface="Cambria Math" panose="02040503050406030204" pitchFamily="18" charset="0"/>
                            <a:ea typeface="Cambria Math" panose="02040503050406030204" pitchFamily="18" charset="0"/>
                          </a:rPr>
                          <m:t>, </m:t>
                        </m:r>
                        <m:r>
                          <a:rPr lang="es-PE" sz="2800" i="1">
                            <a:solidFill>
                              <a:schemeClr val="accent6">
                                <a:lumMod val="75000"/>
                              </a:schemeClr>
                            </a:solidFill>
                            <a:latin typeface="Cambria Math" panose="02040503050406030204" pitchFamily="18" charset="0"/>
                            <a:ea typeface="Cambria Math" panose="02040503050406030204" pitchFamily="18" charset="0"/>
                          </a:rPr>
                          <m:t>𝑦</m:t>
                        </m:r>
                      </m:e>
                      <m:sup>
                        <m:r>
                          <a:rPr lang="es-PE" sz="2800" i="1">
                            <a:solidFill>
                              <a:schemeClr val="accent6">
                                <a:lumMod val="75000"/>
                              </a:schemeClr>
                            </a:solidFill>
                            <a:latin typeface="Cambria Math" panose="02040503050406030204" pitchFamily="18" charset="0"/>
                            <a:ea typeface="Cambria Math" panose="02040503050406030204" pitchFamily="18" charset="0"/>
                          </a:rPr>
                          <m:t>′</m:t>
                        </m:r>
                      </m:sup>
                    </m:sSup>
                    <m:r>
                      <a:rPr lang="es-PE" sz="2800" i="1">
                        <a:solidFill>
                          <a:schemeClr val="accent6">
                            <a:lumMod val="75000"/>
                          </a:schemeClr>
                        </a:solidFill>
                        <a:latin typeface="Cambria Math" panose="02040503050406030204" pitchFamily="18" charset="0"/>
                        <a:ea typeface="Cambria Math" panose="02040503050406030204" pitchFamily="18" charset="0"/>
                      </a:rPr>
                      <m:t>∈</m:t>
                    </m:r>
                    <m:r>
                      <a:rPr lang="es-PE" sz="2800" i="1">
                        <a:solidFill>
                          <a:schemeClr val="accent6">
                            <a:lumMod val="75000"/>
                          </a:schemeClr>
                        </a:solidFill>
                        <a:latin typeface="Cambria Math" panose="02040503050406030204" pitchFamily="18" charset="0"/>
                        <a:ea typeface="Cambria Math" panose="02040503050406030204" pitchFamily="18" charset="0"/>
                      </a:rPr>
                      <m:t>ℝ</m:t>
                    </m:r>
                  </m:oMath>
                </a14:m>
                <a:r>
                  <a:rPr lang="es-PE" sz="2800" dirty="0">
                    <a:solidFill>
                      <a:schemeClr val="accent6">
                        <a:lumMod val="75000"/>
                      </a:schemeClr>
                    </a:solidFill>
                  </a:rPr>
                  <a:t> . . . (1)</a:t>
                </a:r>
              </a:p>
            </p:txBody>
          </p:sp>
        </mc:Choice>
        <mc:Fallback xmlns="">
          <p:sp>
            <p:nvSpPr>
              <p:cNvPr id="6" name="Rectángulo 5">
                <a:extLst>
                  <a:ext uri="{FF2B5EF4-FFF2-40B4-BE49-F238E27FC236}">
                    <a16:creationId xmlns:a16="http://schemas.microsoft.com/office/drawing/2014/main" id="{97322801-3115-5F46-3196-1615E04BF2F4}"/>
                  </a:ext>
                </a:extLst>
              </p:cNvPr>
              <p:cNvSpPr>
                <a:spLocks noRot="1" noChangeAspect="1" noMove="1" noResize="1" noEditPoints="1" noAdjustHandles="1" noChangeArrowheads="1" noChangeShapeType="1" noTextEdit="1"/>
              </p:cNvSpPr>
              <p:nvPr/>
            </p:nvSpPr>
            <p:spPr>
              <a:xfrm>
                <a:off x="328703" y="5315378"/>
                <a:ext cx="6430971" cy="523220"/>
              </a:xfrm>
              <a:prstGeom prst="rect">
                <a:avLst/>
              </a:prstGeom>
              <a:blipFill>
                <a:blip r:embed="rId3"/>
                <a:stretch>
                  <a:fillRect t="-11364" r="-851" b="-29545"/>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32EA1645-5156-AC2F-D16C-779C3FE75030}"/>
                  </a:ext>
                </a:extLst>
              </p:cNvPr>
              <p:cNvSpPr/>
              <p:nvPr/>
            </p:nvSpPr>
            <p:spPr>
              <a:xfrm>
                <a:off x="328702" y="5997676"/>
                <a:ext cx="7734548" cy="489493"/>
              </a:xfrm>
              <a:prstGeom prst="rect">
                <a:avLst/>
              </a:prstGeom>
              <a:solidFill>
                <a:schemeClr val="bg1"/>
              </a:solidFill>
              <a:ln>
                <a:solidFill>
                  <a:srgbClr val="C00000"/>
                </a:solidFill>
              </a:ln>
            </p:spPr>
            <p:txBody>
              <a:bodyPr wrap="square">
                <a:spAutoFit/>
              </a:bodyPr>
              <a:lstStyle/>
              <a:p>
                <a:pPr>
                  <a:lnSpc>
                    <a:spcPct val="115000"/>
                  </a:lnSpc>
                </a:pPr>
                <a:r>
                  <a:rPr lang="es-419" sz="2400" dirty="0">
                    <a:solidFill>
                      <a:schemeClr val="tx1"/>
                    </a:solidFill>
                    <a:latin typeface="Arial" panose="020B0604020202020204" pitchFamily="34" charset="0"/>
                    <a:ea typeface="Arial" panose="020B0604020202020204" pitchFamily="34" charset="0"/>
                  </a:rPr>
                  <a:t>Por definición de la parábola: </a:t>
                </a:r>
                <a14:m>
                  <m:oMath xmlns:m="http://schemas.openxmlformats.org/officeDocument/2006/math">
                    <m:r>
                      <a:rPr lang="es-PE" sz="2400" i="1" smtClean="0">
                        <a:solidFill>
                          <a:srgbClr val="C00000"/>
                        </a:solidFill>
                        <a:latin typeface="Cambria Math" panose="02040503050406030204" pitchFamily="18" charset="0"/>
                        <a:cs typeface="Calibri" panose="020F0502020204030204" pitchFamily="34" charset="0"/>
                      </a:rPr>
                      <m:t>𝑑</m:t>
                    </m:r>
                    <m:d>
                      <m:dPr>
                        <m:ctrlPr>
                          <a:rPr lang="es-PE" sz="2400" i="1">
                            <a:solidFill>
                              <a:srgbClr val="C00000"/>
                            </a:solidFill>
                            <a:latin typeface="Cambria Math" panose="02040503050406030204" pitchFamily="18" charset="0"/>
                            <a:cs typeface="Calibri" panose="020F0502020204030204" pitchFamily="34" charset="0"/>
                          </a:rPr>
                        </m:ctrlPr>
                      </m:dPr>
                      <m:e>
                        <m:r>
                          <a:rPr lang="es-PE" sz="2400" i="1">
                            <a:solidFill>
                              <a:srgbClr val="C00000"/>
                            </a:solidFill>
                            <a:latin typeface="Cambria Math" panose="02040503050406030204" pitchFamily="18" charset="0"/>
                            <a:cs typeface="Calibri" panose="020F0502020204030204" pitchFamily="34" charset="0"/>
                          </a:rPr>
                          <m:t>𝑃</m:t>
                        </m:r>
                        <m:r>
                          <a:rPr lang="es-PE" sz="2400" i="1">
                            <a:solidFill>
                              <a:srgbClr val="C00000"/>
                            </a:solidFill>
                            <a:latin typeface="Cambria Math" panose="02040503050406030204" pitchFamily="18" charset="0"/>
                            <a:cs typeface="Calibri" panose="020F0502020204030204" pitchFamily="34" charset="0"/>
                          </a:rPr>
                          <m:t>,</m:t>
                        </m:r>
                        <m:r>
                          <a:rPr lang="es-ES_tradnl" altLang="es-PE" sz="2400" i="1">
                            <a:solidFill>
                              <a:srgbClr val="C00000"/>
                            </a:solidFill>
                            <a:latin typeface="Cambria Math" panose="02040503050406030204" pitchFamily="18" charset="0"/>
                            <a:ea typeface="Cambria Math" panose="02040503050406030204" pitchFamily="18" charset="0"/>
                            <a:cs typeface="Calibri" panose="020F0502020204030204" pitchFamily="34" charset="0"/>
                          </a:rPr>
                          <m:t>ℒ</m:t>
                        </m:r>
                      </m:e>
                    </m:d>
                    <m:r>
                      <a:rPr lang="es-PE" sz="2400" i="1">
                        <a:solidFill>
                          <a:srgbClr val="C00000"/>
                        </a:solidFill>
                        <a:latin typeface="Cambria Math" panose="02040503050406030204" pitchFamily="18" charset="0"/>
                        <a:cs typeface="Calibri" panose="020F0502020204030204" pitchFamily="34" charset="0"/>
                      </a:rPr>
                      <m:t>=</m:t>
                    </m:r>
                    <m:d>
                      <m:dPr>
                        <m:begChr m:val="|"/>
                        <m:endChr m:val="|"/>
                        <m:ctrlPr>
                          <a:rPr lang="es-PE" sz="2400" i="1" smtClean="0">
                            <a:solidFill>
                              <a:srgbClr val="C00000"/>
                            </a:solidFill>
                            <a:latin typeface="Cambria Math" panose="02040503050406030204" pitchFamily="18" charset="0"/>
                            <a:cs typeface="Calibri" panose="020F0502020204030204" pitchFamily="34" charset="0"/>
                          </a:rPr>
                        </m:ctrlPr>
                      </m:dPr>
                      <m:e>
                        <m:r>
                          <a:rPr lang="es-PE" sz="2400" i="1">
                            <a:solidFill>
                              <a:srgbClr val="C00000"/>
                            </a:solidFill>
                            <a:latin typeface="Cambria Math" panose="02040503050406030204" pitchFamily="18" charset="0"/>
                            <a:cs typeface="Calibri" panose="020F0502020204030204" pitchFamily="34" charset="0"/>
                          </a:rPr>
                          <m:t>𝑃</m:t>
                        </m:r>
                        <m:r>
                          <a:rPr lang="es-PE" sz="2400" b="0" i="1" smtClean="0">
                            <a:solidFill>
                              <a:srgbClr val="C00000"/>
                            </a:solidFill>
                            <a:latin typeface="Cambria Math" panose="02040503050406030204" pitchFamily="18" charset="0"/>
                            <a:cs typeface="Calibri" panose="020F0502020204030204" pitchFamily="34" charset="0"/>
                          </a:rPr>
                          <m:t>−</m:t>
                        </m:r>
                        <m:r>
                          <a:rPr lang="es-PE" sz="2400" i="1">
                            <a:solidFill>
                              <a:srgbClr val="C00000"/>
                            </a:solidFill>
                            <a:latin typeface="Cambria Math" panose="02040503050406030204" pitchFamily="18" charset="0"/>
                            <a:ea typeface="Cambria Math" panose="02040503050406030204" pitchFamily="18" charset="0"/>
                            <a:cs typeface="Calibri" panose="020F0502020204030204" pitchFamily="34" charset="0"/>
                          </a:rPr>
                          <m:t>ℱ</m:t>
                        </m:r>
                      </m:e>
                    </m:d>
                  </m:oMath>
                </a14:m>
                <a:r>
                  <a:rPr lang="es-US" sz="2400"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s-PE" sz="2400" dirty="0">
                    <a:solidFill>
                      <a:srgbClr val="C00000"/>
                    </a:solidFill>
                  </a:rPr>
                  <a:t>. . . (2)</a:t>
                </a:r>
                <a:endParaRPr lang="es-US" sz="2400" dirty="0">
                  <a:solidFill>
                    <a:srgbClr val="C00000"/>
                  </a:solidFill>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7" name="Rectángulo 6">
                <a:extLst>
                  <a:ext uri="{FF2B5EF4-FFF2-40B4-BE49-F238E27FC236}">
                    <a16:creationId xmlns:a16="http://schemas.microsoft.com/office/drawing/2014/main" id="{32EA1645-5156-AC2F-D16C-779C3FE75030}"/>
                  </a:ext>
                </a:extLst>
              </p:cNvPr>
              <p:cNvSpPr>
                <a:spLocks noRot="1" noChangeAspect="1" noMove="1" noResize="1" noEditPoints="1" noAdjustHandles="1" noChangeArrowheads="1" noChangeShapeType="1" noTextEdit="1"/>
              </p:cNvSpPr>
              <p:nvPr/>
            </p:nvSpPr>
            <p:spPr>
              <a:xfrm>
                <a:off x="328702" y="5997676"/>
                <a:ext cx="7734548" cy="489493"/>
              </a:xfrm>
              <a:prstGeom prst="rect">
                <a:avLst/>
              </a:prstGeom>
              <a:blipFill>
                <a:blip r:embed="rId4"/>
                <a:stretch>
                  <a:fillRect l="-1180" t="-4878" b="-25610"/>
                </a:stretch>
              </a:blipFill>
              <a:ln>
                <a:solidFill>
                  <a:srgbClr val="C00000"/>
                </a:solidFill>
              </a:ln>
            </p:spPr>
            <p:txBody>
              <a:bodyPr/>
              <a:lstStyle/>
              <a:p>
                <a:r>
                  <a:rPr lang="es-ES">
                    <a:noFill/>
                  </a:rPr>
                  <a:t> </a:t>
                </a:r>
              </a:p>
            </p:txBody>
          </p:sp>
        </mc:Fallback>
      </mc:AlternateContent>
      <p:grpSp>
        <p:nvGrpSpPr>
          <p:cNvPr id="8" name="Grupo 7">
            <a:extLst>
              <a:ext uri="{FF2B5EF4-FFF2-40B4-BE49-F238E27FC236}">
                <a16:creationId xmlns:a16="http://schemas.microsoft.com/office/drawing/2014/main" id="{BD6F052E-BFC5-0698-5C80-6171DA372A3C}"/>
              </a:ext>
            </a:extLst>
          </p:cNvPr>
          <p:cNvGrpSpPr/>
          <p:nvPr/>
        </p:nvGrpSpPr>
        <p:grpSpPr>
          <a:xfrm rot="21396875">
            <a:off x="7126253" y="1601595"/>
            <a:ext cx="4700970" cy="4260997"/>
            <a:chOff x="7182195" y="957140"/>
            <a:chExt cx="4700970" cy="4260997"/>
          </a:xfrm>
        </p:grpSpPr>
        <p:sp>
          <p:nvSpPr>
            <p:cNvPr id="9" name="Line 5">
              <a:extLst>
                <a:ext uri="{FF2B5EF4-FFF2-40B4-BE49-F238E27FC236}">
                  <a16:creationId xmlns:a16="http://schemas.microsoft.com/office/drawing/2014/main" id="{D7115C92-264D-87C7-D982-CEEDE70D4F86}"/>
                </a:ext>
              </a:extLst>
            </p:cNvPr>
            <p:cNvSpPr>
              <a:spLocks noChangeShapeType="1"/>
            </p:cNvSpPr>
            <p:nvPr/>
          </p:nvSpPr>
          <p:spPr bwMode="auto">
            <a:xfrm>
              <a:off x="7473782" y="1853560"/>
              <a:ext cx="1660140" cy="3364577"/>
            </a:xfrm>
            <a:prstGeom prst="line">
              <a:avLst/>
            </a:prstGeom>
            <a:noFill/>
            <a:ln w="28575">
              <a:solidFill>
                <a:schemeClr val="accent5">
                  <a:lumMod val="75000"/>
                </a:schemeClr>
              </a:solidFill>
              <a:prstDash val="solid"/>
              <a:miter lim="800000"/>
              <a:headEnd/>
              <a:tailEnd/>
            </a:ln>
            <a:extLst>
              <a:ext uri="{909E8E84-426E-40DD-AFC4-6F175D3DCCD1}">
                <a14:hiddenFill xmlns:a14="http://schemas.microsoft.com/office/drawing/2010/main">
                  <a:noFill/>
                </a14:hiddenFill>
              </a:ext>
            </a:extLst>
          </p:spPr>
          <p:txBody>
            <a:bodyPr/>
            <a:lstStyle/>
            <a:p>
              <a:endParaRPr lang="es-PE"/>
            </a:p>
          </p:txBody>
        </p:sp>
        <p:sp>
          <p:nvSpPr>
            <p:cNvPr id="10" name="Line 7">
              <a:extLst>
                <a:ext uri="{FF2B5EF4-FFF2-40B4-BE49-F238E27FC236}">
                  <a16:creationId xmlns:a16="http://schemas.microsoft.com/office/drawing/2014/main" id="{903DE7A8-A267-3A45-8512-DB1F8367FD45}"/>
                </a:ext>
              </a:extLst>
            </p:cNvPr>
            <p:cNvSpPr>
              <a:spLocks noChangeShapeType="1"/>
            </p:cNvSpPr>
            <p:nvPr/>
          </p:nvSpPr>
          <p:spPr bwMode="auto">
            <a:xfrm flipV="1">
              <a:off x="7713051" y="1572359"/>
              <a:ext cx="1486617" cy="733681"/>
            </a:xfrm>
            <a:prstGeom prst="line">
              <a:avLst/>
            </a:prstGeom>
            <a:noFill/>
            <a:ln w="28575">
              <a:solidFill>
                <a:srgbClr val="0099FF"/>
              </a:solidFill>
              <a:prstDash val="sysDot"/>
              <a:miter lim="800000"/>
              <a:headEnd/>
              <a:tailEnd/>
            </a:ln>
            <a:extLst>
              <a:ext uri="{909E8E84-426E-40DD-AFC4-6F175D3DCCD1}">
                <a14:hiddenFill xmlns:a14="http://schemas.microsoft.com/office/drawing/2010/main">
                  <a:noFill/>
                </a14:hiddenFill>
              </a:ext>
            </a:extLst>
          </p:spPr>
          <p:txBody>
            <a:bodyPr/>
            <a:lstStyle/>
            <a:p>
              <a:endParaRPr lang="es-PE"/>
            </a:p>
          </p:txBody>
        </p:sp>
        <p:sp>
          <p:nvSpPr>
            <p:cNvPr id="11" name="Line 9">
              <a:extLst>
                <a:ext uri="{FF2B5EF4-FFF2-40B4-BE49-F238E27FC236}">
                  <a16:creationId xmlns:a16="http://schemas.microsoft.com/office/drawing/2014/main" id="{2D653C20-578A-FCA7-197A-D1B521E951E6}"/>
                </a:ext>
              </a:extLst>
            </p:cNvPr>
            <p:cNvSpPr>
              <a:spLocks noChangeShapeType="1"/>
            </p:cNvSpPr>
            <p:nvPr/>
          </p:nvSpPr>
          <p:spPr bwMode="auto">
            <a:xfrm flipH="1">
              <a:off x="7526776" y="1628250"/>
              <a:ext cx="3896690" cy="1932820"/>
            </a:xfrm>
            <a:prstGeom prst="line">
              <a:avLst/>
            </a:prstGeom>
            <a:noFill/>
            <a:ln w="19050">
              <a:solidFill>
                <a:srgbClr val="FF0000"/>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a:lstStyle/>
            <a:p>
              <a:endParaRPr lang="es-PE"/>
            </a:p>
          </p:txBody>
        </p:sp>
        <mc:AlternateContent xmlns:mc="http://schemas.openxmlformats.org/markup-compatibility/2006" xmlns:a14="http://schemas.microsoft.com/office/drawing/2010/main">
          <mc:Choice Requires="a14">
            <p:sp>
              <p:nvSpPr>
                <p:cNvPr id="12" name="Text Box 19">
                  <a:extLst>
                    <a:ext uri="{FF2B5EF4-FFF2-40B4-BE49-F238E27FC236}">
                      <a16:creationId xmlns:a16="http://schemas.microsoft.com/office/drawing/2014/main" id="{E9F6DA26-6C4B-0E78-E7FB-4D2210FB3A79}"/>
                    </a:ext>
                  </a:extLst>
                </p:cNvPr>
                <p:cNvSpPr txBox="1">
                  <a:spLocks noChangeArrowheads="1"/>
                </p:cNvSpPr>
                <p:nvPr/>
              </p:nvSpPr>
              <p:spPr bwMode="auto">
                <a:xfrm>
                  <a:off x="8880780" y="1244405"/>
                  <a:ext cx="457581" cy="3715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9pPr>
                </a:lstStyle>
                <a:p>
                  <a:pPr>
                    <a:spcBef>
                      <a:spcPts val="875"/>
                    </a:spcBef>
                    <a:buClr>
                      <a:srgbClr val="000000"/>
                    </a:buClr>
                    <a:buSzPct val="100000"/>
                    <a:buFont typeface="Times New Roman" panose="02020603050405020304" pitchFamily="18" charset="0"/>
                    <a:buNone/>
                  </a:pPr>
                  <a14:m>
                    <m:oMathPara xmlns:m="http://schemas.openxmlformats.org/officeDocument/2006/math">
                      <m:oMathParaPr>
                        <m:jc m:val="centerGroup"/>
                      </m:oMathParaPr>
                      <m:oMath xmlns:m="http://schemas.openxmlformats.org/officeDocument/2006/math">
                        <m:r>
                          <a:rPr lang="es-PE" altLang="es-PE" sz="1800" b="1" i="1" smtClean="0">
                            <a:solidFill>
                              <a:srgbClr val="402000"/>
                            </a:solidFill>
                            <a:latin typeface="Cambria Math" panose="02040503050406030204" pitchFamily="18" charset="0"/>
                          </a:rPr>
                          <m:t>𝑷</m:t>
                        </m:r>
                      </m:oMath>
                    </m:oMathPara>
                  </a14:m>
                  <a:endParaRPr lang="es-ES_tradnl" altLang="es-PE" sz="1800" b="1" dirty="0">
                    <a:solidFill>
                      <a:srgbClr val="402000"/>
                    </a:solidFill>
                    <a:latin typeface="Arial Black" panose="020B0A04020102020204" pitchFamily="34" charset="0"/>
                  </a:endParaRPr>
                </a:p>
              </p:txBody>
            </p:sp>
          </mc:Choice>
          <mc:Fallback xmlns="">
            <p:sp>
              <p:nvSpPr>
                <p:cNvPr id="16" name="Text Box 19">
                  <a:extLst>
                    <a:ext uri="{FF2B5EF4-FFF2-40B4-BE49-F238E27FC236}">
                      <a16:creationId xmlns:a16="http://schemas.microsoft.com/office/drawing/2014/main" id="{151337B6-A6A3-456B-87B9-115E1F886EDC}"/>
                    </a:ext>
                  </a:extLst>
                </p:cNvPr>
                <p:cNvSpPr txBox="1">
                  <a:spLocks noRot="1" noChangeAspect="1" noMove="1" noResize="1" noEditPoints="1" noAdjustHandles="1" noChangeArrowheads="1" noChangeShapeType="1" noTextEdit="1"/>
                </p:cNvSpPr>
                <p:nvPr/>
              </p:nvSpPr>
              <p:spPr bwMode="auto">
                <a:xfrm>
                  <a:off x="8880780" y="1244405"/>
                  <a:ext cx="457581" cy="37151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C815827F-3D1E-F1C3-9112-D9B0E79217A7}"/>
                    </a:ext>
                  </a:extLst>
                </p:cNvPr>
                <p:cNvSpPr/>
                <p:nvPr/>
              </p:nvSpPr>
              <p:spPr>
                <a:xfrm>
                  <a:off x="10459377" y="1989079"/>
                  <a:ext cx="14237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b="1" i="1" smtClean="0">
                            <a:latin typeface="Cambria Math" panose="02040503050406030204" pitchFamily="18" charset="0"/>
                            <a:ea typeface="Cambria Math" panose="02040503050406030204" pitchFamily="18" charset="0"/>
                            <a:cs typeface="Calibri" panose="020F0502020204030204" pitchFamily="34" charset="0"/>
                          </a:rPr>
                          <m:t>𝓕</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𝑽</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𝒑𝒖</m:t>
                        </m:r>
                      </m:oMath>
                    </m:oMathPara>
                  </a14:m>
                  <a:endParaRPr lang="es-PE" b="1" dirty="0"/>
                </a:p>
              </p:txBody>
            </p:sp>
          </mc:Choice>
          <mc:Fallback xmlns="">
            <p:sp>
              <p:nvSpPr>
                <p:cNvPr id="17" name="Rectángulo 16">
                  <a:extLst>
                    <a:ext uri="{FF2B5EF4-FFF2-40B4-BE49-F238E27FC236}">
                      <a16:creationId xmlns:a16="http://schemas.microsoft.com/office/drawing/2014/main" id="{42A75A5B-0C61-4CED-9C5B-FAB6CD13C068}"/>
                    </a:ext>
                  </a:extLst>
                </p:cNvPr>
                <p:cNvSpPr>
                  <a:spLocks noRot="1" noChangeAspect="1" noMove="1" noResize="1" noEditPoints="1" noAdjustHandles="1" noChangeArrowheads="1" noChangeShapeType="1" noTextEdit="1"/>
                </p:cNvSpPr>
                <p:nvPr/>
              </p:nvSpPr>
              <p:spPr>
                <a:xfrm>
                  <a:off x="10459377" y="1989079"/>
                  <a:ext cx="1423788" cy="369332"/>
                </a:xfrm>
                <a:prstGeom prst="rect">
                  <a:avLst/>
                </a:prstGeom>
                <a:blipFill>
                  <a:blip r:embed="rId6"/>
                  <a:stretch>
                    <a:fillRect/>
                  </a:stretch>
                </a:blipFill>
              </p:spPr>
              <p:txBody>
                <a:bodyPr/>
                <a:lstStyle/>
                <a:p>
                  <a:r>
                    <a:rPr lang="es-PE">
                      <a:noFill/>
                    </a:rPr>
                    <a:t> </a:t>
                  </a:r>
                </a:p>
              </p:txBody>
            </p:sp>
          </mc:Fallback>
        </mc:AlternateContent>
        <p:sp>
          <p:nvSpPr>
            <p:cNvPr id="14" name="Forma libre: forma 13">
              <a:extLst>
                <a:ext uri="{FF2B5EF4-FFF2-40B4-BE49-F238E27FC236}">
                  <a16:creationId xmlns:a16="http://schemas.microsoft.com/office/drawing/2014/main" id="{51C0ECCD-1EAA-2FB4-4EDF-84B8F30D6CD4}"/>
                </a:ext>
              </a:extLst>
            </p:cNvPr>
            <p:cNvSpPr/>
            <p:nvPr/>
          </p:nvSpPr>
          <p:spPr>
            <a:xfrm rot="11529991">
              <a:off x="9071508" y="957140"/>
              <a:ext cx="2194672" cy="2590200"/>
            </a:xfrm>
            <a:custGeom>
              <a:avLst/>
              <a:gdLst>
                <a:gd name="connsiteX0" fmla="*/ 0 w 2081485"/>
                <a:gd name="connsiteY0" fmla="*/ 5825 h 2207488"/>
                <a:gd name="connsiteX1" fmla="*/ 1944210 w 2081485"/>
                <a:gd name="connsiteY1" fmla="*/ 343177 h 2207488"/>
                <a:gd name="connsiteX2" fmla="*/ 1766657 w 2081485"/>
                <a:gd name="connsiteY2" fmla="*/ 2207488 h 2207488"/>
                <a:gd name="connsiteX0" fmla="*/ 0 w 2220982"/>
                <a:gd name="connsiteY0" fmla="*/ 5825 h 2498970"/>
                <a:gd name="connsiteX1" fmla="*/ 1944210 w 2220982"/>
                <a:gd name="connsiteY1" fmla="*/ 343177 h 2498970"/>
                <a:gd name="connsiteX2" fmla="*/ 2083130 w 2220982"/>
                <a:gd name="connsiteY2" fmla="*/ 2498970 h 2498970"/>
                <a:gd name="connsiteX0" fmla="*/ 0 w 2194672"/>
                <a:gd name="connsiteY0" fmla="*/ 649 h 2747902"/>
                <a:gd name="connsiteX1" fmla="*/ 1917900 w 2194672"/>
                <a:gd name="connsiteY1" fmla="*/ 592109 h 2747902"/>
                <a:gd name="connsiteX2" fmla="*/ 2056820 w 2194672"/>
                <a:gd name="connsiteY2" fmla="*/ 2747902 h 2747902"/>
              </a:gdLst>
              <a:ahLst/>
              <a:cxnLst>
                <a:cxn ang="0">
                  <a:pos x="connsiteX0" y="connsiteY0"/>
                </a:cxn>
                <a:cxn ang="0">
                  <a:pos x="connsiteX1" y="connsiteY1"/>
                </a:cxn>
                <a:cxn ang="0">
                  <a:pos x="connsiteX2" y="connsiteY2"/>
                </a:cxn>
              </a:cxnLst>
              <a:rect l="l" t="t" r="r" b="b"/>
              <a:pathLst>
                <a:path w="2194672" h="2747902">
                  <a:moveTo>
                    <a:pt x="0" y="649"/>
                  </a:moveTo>
                  <a:cubicBezTo>
                    <a:pt x="824883" y="-14147"/>
                    <a:pt x="1623457" y="225165"/>
                    <a:pt x="1917900" y="592109"/>
                  </a:cubicBezTo>
                  <a:cubicBezTo>
                    <a:pt x="2212343" y="959053"/>
                    <a:pt x="2292818" y="1999218"/>
                    <a:pt x="2056820" y="2747902"/>
                  </a:cubicBezTo>
                </a:path>
              </a:pathLst>
            </a:cu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Elipse 14">
              <a:extLst>
                <a:ext uri="{FF2B5EF4-FFF2-40B4-BE49-F238E27FC236}">
                  <a16:creationId xmlns:a16="http://schemas.microsoft.com/office/drawing/2014/main" id="{29B2AC2C-4486-A66D-C415-C20D29BA8B44}"/>
                </a:ext>
              </a:extLst>
            </p:cNvPr>
            <p:cNvSpPr/>
            <p:nvPr/>
          </p:nvSpPr>
          <p:spPr>
            <a:xfrm>
              <a:off x="9142416" y="1528359"/>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Elipse 15">
              <a:extLst>
                <a:ext uri="{FF2B5EF4-FFF2-40B4-BE49-F238E27FC236}">
                  <a16:creationId xmlns:a16="http://schemas.microsoft.com/office/drawing/2014/main" id="{0DB9E59E-DB98-EB39-BDE2-C9038CA23AE1}"/>
                </a:ext>
              </a:extLst>
            </p:cNvPr>
            <p:cNvSpPr/>
            <p:nvPr/>
          </p:nvSpPr>
          <p:spPr>
            <a:xfrm>
              <a:off x="10609266" y="1945554"/>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Line 7">
              <a:extLst>
                <a:ext uri="{FF2B5EF4-FFF2-40B4-BE49-F238E27FC236}">
                  <a16:creationId xmlns:a16="http://schemas.microsoft.com/office/drawing/2014/main" id="{28503246-BED8-04F5-374D-0AD71911E6DA}"/>
                </a:ext>
              </a:extLst>
            </p:cNvPr>
            <p:cNvSpPr>
              <a:spLocks noChangeShapeType="1"/>
            </p:cNvSpPr>
            <p:nvPr/>
          </p:nvSpPr>
          <p:spPr bwMode="auto">
            <a:xfrm rot="2400000" flipV="1">
              <a:off x="9210476" y="1475599"/>
              <a:ext cx="1429523" cy="614266"/>
            </a:xfrm>
            <a:prstGeom prst="line">
              <a:avLst/>
            </a:prstGeom>
            <a:noFill/>
            <a:ln w="28575">
              <a:solidFill>
                <a:srgbClr val="0099FF"/>
              </a:solidFill>
              <a:prstDash val="sysDot"/>
              <a:miter lim="800000"/>
              <a:headEnd/>
              <a:tailEnd/>
            </a:ln>
            <a:extLst>
              <a:ext uri="{909E8E84-426E-40DD-AFC4-6F175D3DCCD1}">
                <a14:hiddenFill xmlns:a14="http://schemas.microsoft.com/office/drawing/2010/main">
                  <a:noFill/>
                </a14:hiddenFill>
              </a:ext>
            </a:extLst>
          </p:spPr>
          <p:txBody>
            <a:bodyPr/>
            <a:lstStyle/>
            <a:p>
              <a:endParaRPr lang="es-PE"/>
            </a:p>
          </p:txBody>
        </p:sp>
        <p:sp>
          <p:nvSpPr>
            <p:cNvPr id="18" name="Rectángulo 17">
              <a:extLst>
                <a:ext uri="{FF2B5EF4-FFF2-40B4-BE49-F238E27FC236}">
                  <a16:creationId xmlns:a16="http://schemas.microsoft.com/office/drawing/2014/main" id="{475EDCAC-AFF3-CB00-A662-CDD8D009B7C2}"/>
                </a:ext>
              </a:extLst>
            </p:cNvPr>
            <p:cNvSpPr/>
            <p:nvPr/>
          </p:nvSpPr>
          <p:spPr>
            <a:xfrm rot="20032942">
              <a:off x="8134828" y="3124608"/>
              <a:ext cx="108000" cy="10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E837F96A-A9B5-5B39-2059-84E6B9C271CA}"/>
                </a:ext>
              </a:extLst>
            </p:cNvPr>
            <p:cNvSpPr/>
            <p:nvPr/>
          </p:nvSpPr>
          <p:spPr>
            <a:xfrm rot="20032942">
              <a:off x="7687826" y="2225345"/>
              <a:ext cx="72000" cy="72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20" name="Text Box 18">
                  <a:extLst>
                    <a:ext uri="{FF2B5EF4-FFF2-40B4-BE49-F238E27FC236}">
                      <a16:creationId xmlns:a16="http://schemas.microsoft.com/office/drawing/2014/main" id="{1A7EF98D-F096-87BC-F46C-9CB5F32BD6D9}"/>
                    </a:ext>
                  </a:extLst>
                </p:cNvPr>
                <p:cNvSpPr txBox="1">
                  <a:spLocks noChangeArrowheads="1"/>
                </p:cNvSpPr>
                <p:nvPr/>
              </p:nvSpPr>
              <p:spPr bwMode="auto">
                <a:xfrm>
                  <a:off x="8721625" y="2515032"/>
                  <a:ext cx="571976" cy="3715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cs typeface="Lucida Sans Unicode" panose="020B0602030504020204" pitchFamily="34" charset="0"/>
                    </a:defRPr>
                  </a:lvl9pPr>
                </a:lstStyle>
                <a:p>
                  <a:pPr>
                    <a:spcBef>
                      <a:spcPts val="875"/>
                    </a:spcBef>
                    <a:buClr>
                      <a:srgbClr val="000000"/>
                    </a:buClr>
                    <a:buSzPct val="100000"/>
                    <a:buFont typeface="Times New Roman" panose="02020603050405020304" pitchFamily="18" charset="0"/>
                    <a:buNone/>
                  </a:pPr>
                  <a14:m>
                    <m:oMathPara xmlns:m="http://schemas.openxmlformats.org/officeDocument/2006/math">
                      <m:oMathParaPr>
                        <m:jc m:val="centerGroup"/>
                      </m:oMathParaPr>
                      <m:oMath xmlns:m="http://schemas.openxmlformats.org/officeDocument/2006/math">
                        <m:r>
                          <a:rPr lang="es-PE" altLang="es-PE" sz="1800" b="1" i="1" smtClean="0">
                            <a:solidFill>
                              <a:srgbClr val="402000"/>
                            </a:solidFill>
                            <a:latin typeface="Cambria Math" panose="02040503050406030204" pitchFamily="18" charset="0"/>
                          </a:rPr>
                          <m:t>𝑽</m:t>
                        </m:r>
                      </m:oMath>
                    </m:oMathPara>
                  </a14:m>
                  <a:endParaRPr lang="es-ES_tradnl" altLang="es-PE" sz="1800" b="1" dirty="0">
                    <a:solidFill>
                      <a:srgbClr val="402000"/>
                    </a:solidFill>
                    <a:latin typeface="Arial Black" panose="020B0A04020102020204" pitchFamily="34" charset="0"/>
                  </a:endParaRPr>
                </a:p>
              </p:txBody>
            </p:sp>
          </mc:Choice>
          <mc:Fallback xmlns="">
            <p:sp>
              <p:nvSpPr>
                <p:cNvPr id="24" name="Text Box 18">
                  <a:extLst>
                    <a:ext uri="{FF2B5EF4-FFF2-40B4-BE49-F238E27FC236}">
                      <a16:creationId xmlns:a16="http://schemas.microsoft.com/office/drawing/2014/main" id="{9FCC3CBB-6C97-46BC-8438-19A3F1F4AAAE}"/>
                    </a:ext>
                  </a:extLst>
                </p:cNvPr>
                <p:cNvSpPr txBox="1">
                  <a:spLocks noRot="1" noChangeAspect="1" noMove="1" noResize="1" noEditPoints="1" noAdjustHandles="1" noChangeArrowheads="1" noChangeShapeType="1" noTextEdit="1"/>
                </p:cNvSpPr>
                <p:nvPr/>
              </p:nvSpPr>
              <p:spPr bwMode="auto">
                <a:xfrm>
                  <a:off x="8721625" y="2515032"/>
                  <a:ext cx="571976" cy="371513"/>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s-PE">
                      <a:noFill/>
                    </a:rPr>
                    <a:t> </a:t>
                  </a:r>
                </a:p>
              </p:txBody>
            </p:sp>
          </mc:Fallback>
        </mc:AlternateContent>
        <p:sp>
          <p:nvSpPr>
            <p:cNvPr id="21" name="Elipse 20">
              <a:extLst>
                <a:ext uri="{FF2B5EF4-FFF2-40B4-BE49-F238E27FC236}">
                  <a16:creationId xmlns:a16="http://schemas.microsoft.com/office/drawing/2014/main" id="{6871B523-E9C5-6EB6-7899-FBCC4A8974AD}"/>
                </a:ext>
              </a:extLst>
            </p:cNvPr>
            <p:cNvSpPr/>
            <p:nvPr/>
          </p:nvSpPr>
          <p:spPr>
            <a:xfrm>
              <a:off x="9138606" y="2699934"/>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Line 5">
              <a:extLst>
                <a:ext uri="{FF2B5EF4-FFF2-40B4-BE49-F238E27FC236}">
                  <a16:creationId xmlns:a16="http://schemas.microsoft.com/office/drawing/2014/main" id="{8FF9CC40-F857-9F38-62F6-0CDD198253E7}"/>
                </a:ext>
              </a:extLst>
            </p:cNvPr>
            <p:cNvSpPr>
              <a:spLocks noChangeShapeType="1"/>
            </p:cNvSpPr>
            <p:nvPr/>
          </p:nvSpPr>
          <p:spPr bwMode="auto">
            <a:xfrm>
              <a:off x="8428399" y="1229371"/>
              <a:ext cx="1662581" cy="3364577"/>
            </a:xfrm>
            <a:prstGeom prst="line">
              <a:avLst/>
            </a:prstGeom>
            <a:noFill/>
            <a:ln w="19050">
              <a:solidFill>
                <a:srgbClr val="FF0000"/>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a:lstStyle/>
            <a:p>
              <a:endParaRPr lang="es-PE" dirty="0"/>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DFDE9AA5-5C61-AE1A-2AEF-841C735F6F66}"/>
                    </a:ext>
                  </a:extLst>
                </p:cNvPr>
                <p:cNvSpPr/>
                <p:nvPr/>
              </p:nvSpPr>
              <p:spPr>
                <a:xfrm rot="20105427">
                  <a:off x="11222330" y="1621006"/>
                  <a:ext cx="470000" cy="369332"/>
                </a:xfrm>
                <a:prstGeom prst="rect">
                  <a:avLst/>
                </a:prstGeom>
              </p:spPr>
              <p:txBody>
                <a:bodyPr wrap="none">
                  <a:spAutoFit/>
                </a:bodyPr>
                <a:lstStyle/>
                <a:p>
                  <a:pPr>
                    <a:spcBef>
                      <a:spcPts val="875"/>
                    </a:spcBef>
                    <a:buClr>
                      <a:srgbClr val="000000"/>
                    </a:buClr>
                    <a:buSzPct val="100000"/>
                    <a:buFont typeface="Times New Roman" panose="02020603050405020304" pitchFamily="18" charset="0"/>
                    <a:buNone/>
                  </a:pPr>
                  <a14:m>
                    <m:oMathPara xmlns:m="http://schemas.openxmlformats.org/officeDocument/2006/math">
                      <m:oMathParaPr>
                        <m:jc m:val="centerGroup"/>
                      </m:oMathParaPr>
                      <m:oMath xmlns:m="http://schemas.openxmlformats.org/officeDocument/2006/math">
                        <m:r>
                          <a:rPr lang="es-PE" altLang="es-PE" i="1" smtClean="0">
                            <a:solidFill>
                              <a:srgbClr val="FF0000"/>
                            </a:solidFill>
                            <a:latin typeface="Cambria Math" panose="02040503050406030204" pitchFamily="18" charset="0"/>
                          </a:rPr>
                          <m:t>𝑋</m:t>
                        </m:r>
                        <m:r>
                          <a:rPr lang="es-PE" altLang="es-PE" b="0" i="1" smtClean="0">
                            <a:solidFill>
                              <a:srgbClr val="FF0000"/>
                            </a:solidFill>
                            <a:latin typeface="Cambria Math" panose="02040503050406030204" pitchFamily="18" charset="0"/>
                          </a:rPr>
                          <m:t>′</m:t>
                        </m:r>
                      </m:oMath>
                    </m:oMathPara>
                  </a14:m>
                  <a:endParaRPr lang="es-ES_tradnl" altLang="es-PE" dirty="0">
                    <a:solidFill>
                      <a:srgbClr val="FF0000"/>
                    </a:solidFill>
                    <a:latin typeface="Arial Black" panose="020B0A04020102020204" pitchFamily="34" charset="0"/>
                  </a:endParaRPr>
                </a:p>
              </p:txBody>
            </p:sp>
          </mc:Choice>
          <mc:Fallback xmlns="">
            <p:sp>
              <p:nvSpPr>
                <p:cNvPr id="27" name="Rectángulo 26">
                  <a:extLst>
                    <a:ext uri="{FF2B5EF4-FFF2-40B4-BE49-F238E27FC236}">
                      <a16:creationId xmlns:a16="http://schemas.microsoft.com/office/drawing/2014/main" id="{B656A00B-0138-46EB-B43A-3C811065802A}"/>
                    </a:ext>
                  </a:extLst>
                </p:cNvPr>
                <p:cNvSpPr>
                  <a:spLocks noRot="1" noChangeAspect="1" noMove="1" noResize="1" noEditPoints="1" noAdjustHandles="1" noChangeArrowheads="1" noChangeShapeType="1" noTextEdit="1"/>
                </p:cNvSpPr>
                <p:nvPr/>
              </p:nvSpPr>
              <p:spPr>
                <a:xfrm rot="20105427">
                  <a:off x="11222330" y="1621006"/>
                  <a:ext cx="470000" cy="369332"/>
                </a:xfrm>
                <a:prstGeom prst="rect">
                  <a:avLst/>
                </a:prstGeom>
                <a:blipFill>
                  <a:blip r:embed="rId8"/>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25B30B38-2C0C-445E-4FBE-86F40C85ADFB}"/>
                    </a:ext>
                  </a:extLst>
                </p:cNvPr>
                <p:cNvSpPr/>
                <p:nvPr/>
              </p:nvSpPr>
              <p:spPr>
                <a:xfrm rot="20105427">
                  <a:off x="8076527" y="1275820"/>
                  <a:ext cx="460382" cy="369332"/>
                </a:xfrm>
                <a:prstGeom prst="rect">
                  <a:avLst/>
                </a:prstGeom>
              </p:spPr>
              <p:txBody>
                <a:bodyPr wrap="none">
                  <a:spAutoFit/>
                </a:bodyPr>
                <a:lstStyle/>
                <a:p>
                  <a:pPr>
                    <a:spcBef>
                      <a:spcPts val="875"/>
                    </a:spcBef>
                    <a:buClr>
                      <a:srgbClr val="000000"/>
                    </a:buClr>
                    <a:buSzPct val="100000"/>
                    <a:buFont typeface="Times New Roman" panose="02020603050405020304" pitchFamily="18" charset="0"/>
                    <a:buNone/>
                  </a:pPr>
                  <a14:m>
                    <m:oMathPara xmlns:m="http://schemas.openxmlformats.org/officeDocument/2006/math">
                      <m:oMathParaPr>
                        <m:jc m:val="centerGroup"/>
                      </m:oMathParaPr>
                      <m:oMath xmlns:m="http://schemas.openxmlformats.org/officeDocument/2006/math">
                        <m:r>
                          <a:rPr lang="es-PE" altLang="es-PE" b="0" i="1" smtClean="0">
                            <a:solidFill>
                              <a:srgbClr val="FF0000"/>
                            </a:solidFill>
                            <a:latin typeface="Cambria Math" panose="02040503050406030204" pitchFamily="18" charset="0"/>
                          </a:rPr>
                          <m:t>𝑌</m:t>
                        </m:r>
                        <m:r>
                          <a:rPr lang="es-PE" altLang="es-PE" b="0" i="1" smtClean="0">
                            <a:solidFill>
                              <a:srgbClr val="FF0000"/>
                            </a:solidFill>
                            <a:latin typeface="Cambria Math" panose="02040503050406030204" pitchFamily="18" charset="0"/>
                          </a:rPr>
                          <m:t>′</m:t>
                        </m:r>
                      </m:oMath>
                    </m:oMathPara>
                  </a14:m>
                  <a:endParaRPr lang="es-ES_tradnl" altLang="es-PE" dirty="0">
                    <a:solidFill>
                      <a:srgbClr val="FF0000"/>
                    </a:solidFill>
                    <a:latin typeface="Arial Black" panose="020B0A04020102020204" pitchFamily="34" charset="0"/>
                  </a:endParaRPr>
                </a:p>
              </p:txBody>
            </p:sp>
          </mc:Choice>
          <mc:Fallback xmlns="">
            <p:sp>
              <p:nvSpPr>
                <p:cNvPr id="28" name="Rectángulo 27">
                  <a:extLst>
                    <a:ext uri="{FF2B5EF4-FFF2-40B4-BE49-F238E27FC236}">
                      <a16:creationId xmlns:a16="http://schemas.microsoft.com/office/drawing/2014/main" id="{2A26D104-0AE7-408C-AA77-F76681178315}"/>
                    </a:ext>
                  </a:extLst>
                </p:cNvPr>
                <p:cNvSpPr>
                  <a:spLocks noRot="1" noChangeAspect="1" noMove="1" noResize="1" noEditPoints="1" noAdjustHandles="1" noChangeArrowheads="1" noChangeShapeType="1" noTextEdit="1"/>
                </p:cNvSpPr>
                <p:nvPr/>
              </p:nvSpPr>
              <p:spPr>
                <a:xfrm rot="20105427">
                  <a:off x="8076527" y="1275820"/>
                  <a:ext cx="460382" cy="369332"/>
                </a:xfrm>
                <a:prstGeom prst="rect">
                  <a:avLst/>
                </a:prstGeom>
                <a:blipFill>
                  <a:blip r:embed="rId9"/>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5" name="Rectángulo 24">
                  <a:extLst>
                    <a:ext uri="{FF2B5EF4-FFF2-40B4-BE49-F238E27FC236}">
                      <a16:creationId xmlns:a16="http://schemas.microsoft.com/office/drawing/2014/main" id="{B8E20BBD-A3FC-9CE1-3A89-9527BB116A92}"/>
                    </a:ext>
                  </a:extLst>
                </p:cNvPr>
                <p:cNvSpPr/>
                <p:nvPr/>
              </p:nvSpPr>
              <p:spPr>
                <a:xfrm>
                  <a:off x="9549742" y="2019492"/>
                  <a:ext cx="522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b="1" i="1">
                            <a:latin typeface="Cambria Math" panose="02040503050406030204" pitchFamily="18" charset="0"/>
                            <a:ea typeface="Cambria Math" panose="02040503050406030204" pitchFamily="18" charset="0"/>
                            <a:cs typeface="Calibri" panose="020F0502020204030204" pitchFamily="34" charset="0"/>
                          </a:rPr>
                          <m:t>𝒑𝒖</m:t>
                        </m:r>
                      </m:oMath>
                    </m:oMathPara>
                  </a14:m>
                  <a:endParaRPr lang="es-PE" dirty="0"/>
                </a:p>
              </p:txBody>
            </p:sp>
          </mc:Choice>
          <mc:Fallback xmlns="">
            <p:sp>
              <p:nvSpPr>
                <p:cNvPr id="29" name="Rectángulo 28">
                  <a:extLst>
                    <a:ext uri="{FF2B5EF4-FFF2-40B4-BE49-F238E27FC236}">
                      <a16:creationId xmlns:a16="http://schemas.microsoft.com/office/drawing/2014/main" id="{260EB190-E175-40EC-A1FE-A332A57C1ED3}"/>
                    </a:ext>
                  </a:extLst>
                </p:cNvPr>
                <p:cNvSpPr>
                  <a:spLocks noRot="1" noChangeAspect="1" noMove="1" noResize="1" noEditPoints="1" noAdjustHandles="1" noChangeArrowheads="1" noChangeShapeType="1" noTextEdit="1"/>
                </p:cNvSpPr>
                <p:nvPr/>
              </p:nvSpPr>
              <p:spPr>
                <a:xfrm>
                  <a:off x="9549742" y="2019492"/>
                  <a:ext cx="522899" cy="369332"/>
                </a:xfrm>
                <a:prstGeom prst="rect">
                  <a:avLst/>
                </a:prstGeom>
                <a:blipFill>
                  <a:blip r:embed="rId10"/>
                  <a:stretch>
                    <a:fillRect b="-4478"/>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1906D45F-5E1B-9565-7544-0BCEBB1B6D99}"/>
                    </a:ext>
                  </a:extLst>
                </p:cNvPr>
                <p:cNvSpPr/>
                <p:nvPr/>
              </p:nvSpPr>
              <p:spPr>
                <a:xfrm>
                  <a:off x="7195117" y="1455197"/>
                  <a:ext cx="37471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b="1" dirty="0"/>
                </a:p>
              </p:txBody>
            </p:sp>
          </mc:Choice>
          <mc:Fallback xmlns="">
            <p:sp>
              <p:nvSpPr>
                <p:cNvPr id="30" name="Rectángulo 29">
                  <a:extLst>
                    <a:ext uri="{FF2B5EF4-FFF2-40B4-BE49-F238E27FC236}">
                      <a16:creationId xmlns:a16="http://schemas.microsoft.com/office/drawing/2014/main" id="{0A39FE68-C99E-4E50-BD79-409843CB312C}"/>
                    </a:ext>
                  </a:extLst>
                </p:cNvPr>
                <p:cNvSpPr>
                  <a:spLocks noRot="1" noChangeAspect="1" noMove="1" noResize="1" noEditPoints="1" noAdjustHandles="1" noChangeArrowheads="1" noChangeShapeType="1" noTextEdit="1"/>
                </p:cNvSpPr>
                <p:nvPr/>
              </p:nvSpPr>
              <p:spPr>
                <a:xfrm>
                  <a:off x="7195117" y="1455197"/>
                  <a:ext cx="374718" cy="369332"/>
                </a:xfrm>
                <a:prstGeom prst="rect">
                  <a:avLst/>
                </a:prstGeom>
                <a:blipFill>
                  <a:blip r:embed="rId11"/>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7" name="Rectángulo 26">
                  <a:extLst>
                    <a:ext uri="{FF2B5EF4-FFF2-40B4-BE49-F238E27FC236}">
                      <a16:creationId xmlns:a16="http://schemas.microsoft.com/office/drawing/2014/main" id="{C433867F-50EF-071A-53AC-85374DCFBA3B}"/>
                    </a:ext>
                  </a:extLst>
                </p:cNvPr>
                <p:cNvSpPr/>
                <p:nvPr/>
              </p:nvSpPr>
              <p:spPr>
                <a:xfrm>
                  <a:off x="7182195" y="3012389"/>
                  <a:ext cx="9492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b="1" i="1" smtClean="0">
                            <a:latin typeface="Cambria Math" panose="02040503050406030204" pitchFamily="18" charset="0"/>
                            <a:ea typeface="Cambria Math" panose="02040503050406030204" pitchFamily="18" charset="0"/>
                            <a:cs typeface="Calibri" panose="020F0502020204030204" pitchFamily="34" charset="0"/>
                          </a:rPr>
                          <m:t>𝑽</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m:t>
                        </m:r>
                        <m:r>
                          <a:rPr lang="es-PE" altLang="es-PE" b="1" i="1" smtClean="0">
                            <a:latin typeface="Cambria Math" panose="02040503050406030204" pitchFamily="18" charset="0"/>
                            <a:ea typeface="Cambria Math" panose="02040503050406030204" pitchFamily="18" charset="0"/>
                            <a:cs typeface="Calibri" panose="020F0502020204030204" pitchFamily="34" charset="0"/>
                          </a:rPr>
                          <m:t>𝒑𝒖</m:t>
                        </m:r>
                      </m:oMath>
                    </m:oMathPara>
                  </a14:m>
                  <a:endParaRPr lang="es-PE" b="1" dirty="0"/>
                </a:p>
              </p:txBody>
            </p:sp>
          </mc:Choice>
          <mc:Fallback xmlns="">
            <p:sp>
              <p:nvSpPr>
                <p:cNvPr id="31" name="Rectángulo 30">
                  <a:extLst>
                    <a:ext uri="{FF2B5EF4-FFF2-40B4-BE49-F238E27FC236}">
                      <a16:creationId xmlns:a16="http://schemas.microsoft.com/office/drawing/2014/main" id="{41ACB08C-435A-4211-B033-798E006D0D4E}"/>
                    </a:ext>
                  </a:extLst>
                </p:cNvPr>
                <p:cNvSpPr>
                  <a:spLocks noRot="1" noChangeAspect="1" noMove="1" noResize="1" noEditPoints="1" noAdjustHandles="1" noChangeArrowheads="1" noChangeShapeType="1" noTextEdit="1"/>
                </p:cNvSpPr>
                <p:nvPr/>
              </p:nvSpPr>
              <p:spPr>
                <a:xfrm>
                  <a:off x="7182195" y="3012389"/>
                  <a:ext cx="949299" cy="369332"/>
                </a:xfrm>
                <a:prstGeom prst="rect">
                  <a:avLst/>
                </a:prstGeom>
                <a:blipFill>
                  <a:blip r:embed="rId12"/>
                  <a:stretch>
                    <a:fillRect/>
                  </a:stretch>
                </a:blipFill>
              </p:spPr>
              <p:txBody>
                <a:bodyPr/>
                <a:lstStyle/>
                <a:p>
                  <a:r>
                    <a:rPr lang="es-PE">
                      <a:noFill/>
                    </a:rPr>
                    <a:t> </a:t>
                  </a:r>
                </a:p>
              </p:txBody>
            </p:sp>
          </mc:Fallback>
        </mc:AlternateContent>
        <p:sp>
          <p:nvSpPr>
            <p:cNvPr id="28" name="Elipse 27">
              <a:extLst>
                <a:ext uri="{FF2B5EF4-FFF2-40B4-BE49-F238E27FC236}">
                  <a16:creationId xmlns:a16="http://schemas.microsoft.com/office/drawing/2014/main" id="{7367C43D-4AC4-E6D0-8989-0F075862C2E0}"/>
                </a:ext>
              </a:extLst>
            </p:cNvPr>
            <p:cNvSpPr/>
            <p:nvPr/>
          </p:nvSpPr>
          <p:spPr>
            <a:xfrm>
              <a:off x="8109906" y="3202854"/>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9" name="Conector recto de flecha 28">
              <a:extLst>
                <a:ext uri="{FF2B5EF4-FFF2-40B4-BE49-F238E27FC236}">
                  <a16:creationId xmlns:a16="http://schemas.microsoft.com/office/drawing/2014/main" id="{BC2C3D32-13AC-B5CC-C505-3B93E0E32277}"/>
                </a:ext>
              </a:extLst>
            </p:cNvPr>
            <p:cNvCxnSpPr>
              <a:cxnSpLocks/>
            </p:cNvCxnSpPr>
            <p:nvPr/>
          </p:nvCxnSpPr>
          <p:spPr>
            <a:xfrm flipV="1">
              <a:off x="9196910" y="2026882"/>
              <a:ext cx="1483282" cy="7380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ángulo 29">
                <a:extLst>
                  <a:ext uri="{FF2B5EF4-FFF2-40B4-BE49-F238E27FC236}">
                    <a16:creationId xmlns:a16="http://schemas.microsoft.com/office/drawing/2014/main" id="{2F1A32DE-2BC2-8669-0842-BAC12276FC46}"/>
                  </a:ext>
                </a:extLst>
              </p:cNvPr>
              <p:cNvSpPr/>
              <p:nvPr/>
            </p:nvSpPr>
            <p:spPr>
              <a:xfrm>
                <a:off x="308316" y="911965"/>
                <a:ext cx="6451358" cy="1475917"/>
              </a:xfrm>
              <a:prstGeom prst="rect">
                <a:avLst/>
              </a:prstGeom>
              <a:ln>
                <a:solidFill>
                  <a:srgbClr val="C00000"/>
                </a:solidFill>
              </a:ln>
            </p:spPr>
            <p:txBody>
              <a:bodyPr wrap="square">
                <a:spAutoFit/>
              </a:bodyPr>
              <a:lstStyle/>
              <a:p>
                <a:r>
                  <a:rPr lang="es-419" sz="2800" dirty="0">
                    <a:latin typeface="Arial" panose="020B0604020202020204" pitchFamily="34" charset="0"/>
                    <a:ea typeface="Arial" panose="020B0604020202020204" pitchFamily="34" charset="0"/>
                  </a:rPr>
                  <a:t>Sea</a:t>
                </a:r>
                <a:r>
                  <a:rPr lang="es-419" sz="2800" dirty="0">
                    <a:solidFill>
                      <a:schemeClr val="accent5">
                        <a:lumMod val="50000"/>
                      </a:schemeClr>
                    </a:solidFill>
                    <a:latin typeface="Arial" panose="020B0604020202020204" pitchFamily="34" charset="0"/>
                    <a:ea typeface="Arial" panose="020B0604020202020204" pitchFamily="34" charset="0"/>
                  </a:rPr>
                  <a:t> </a:t>
                </a:r>
                <a14:m>
                  <m:oMath xmlns:m="http://schemas.openxmlformats.org/officeDocument/2006/math">
                    <m:r>
                      <a:rPr lang="es-ES_tradnl" altLang="es-PE" sz="2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ℱ</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𝑉</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𝑝</m:t>
                    </m:r>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oMath>
                </a14:m>
                <a:r>
                  <a:rPr lang="es-419" sz="2800" dirty="0">
                    <a:solidFill>
                      <a:schemeClr val="accent5">
                        <a:lumMod val="50000"/>
                      </a:schemeClr>
                    </a:solidFill>
                    <a:latin typeface="Arial" panose="020B0604020202020204" pitchFamily="34" charset="0"/>
                    <a:ea typeface="Arial" panose="020B0604020202020204" pitchFamily="34" charset="0"/>
                  </a:rPr>
                  <a:t>, </a:t>
                </a:r>
                <a:r>
                  <a:rPr lang="es-419" sz="2800" dirty="0">
                    <a:latin typeface="Arial" panose="020B0604020202020204" pitchFamily="34" charset="0"/>
                    <a:ea typeface="Arial" panose="020B0604020202020204" pitchFamily="34" charset="0"/>
                  </a:rPr>
                  <a:t>donde</a:t>
                </a:r>
                <a:r>
                  <a:rPr lang="es-419" sz="2800" dirty="0">
                    <a:solidFill>
                      <a:schemeClr val="accent5">
                        <a:lumMod val="50000"/>
                      </a:schemeClr>
                    </a:solidFill>
                    <a:latin typeface="Arial" panose="020B0604020202020204" pitchFamily="34" charset="0"/>
                    <a:ea typeface="Arial" panose="020B0604020202020204" pitchFamily="34" charset="0"/>
                  </a:rPr>
                  <a:t> </a:t>
                </a:r>
                <a14:m>
                  <m:oMath xmlns:m="http://schemas.openxmlformats.org/officeDocument/2006/math">
                    <m:acc>
                      <m:accPr>
                        <m:chr m:val="⃗"/>
                        <m:ctrlPr>
                          <a:rPr lang="es-PE" sz="2800" i="1" smtClean="0">
                            <a:solidFill>
                              <a:srgbClr val="C00000"/>
                            </a:solidFill>
                            <a:latin typeface="Cambria Math" panose="02040503050406030204" pitchFamily="18" charset="0"/>
                          </a:rPr>
                        </m:ctrlPr>
                      </m:accPr>
                      <m:e>
                        <m:r>
                          <a:rPr lang="es-PE" sz="2800" i="1">
                            <a:solidFill>
                              <a:srgbClr val="C00000"/>
                            </a:solidFill>
                            <a:latin typeface="Cambria Math" panose="02040503050406030204" pitchFamily="18" charset="0"/>
                            <a:ea typeface="Arial" panose="020B0604020202020204" pitchFamily="34" charset="0"/>
                          </a:rPr>
                          <m:t>𝑢</m:t>
                        </m:r>
                      </m:e>
                    </m:acc>
                    <m:r>
                      <a:rPr lang="es-PE" sz="2800" i="1">
                        <a:solidFill>
                          <a:srgbClr val="C00000"/>
                        </a:solidFill>
                        <a:latin typeface="Cambria Math" panose="02040503050406030204" pitchFamily="18" charset="0"/>
                        <a:ea typeface="Arial" panose="020B0604020202020204" pitchFamily="34" charset="0"/>
                      </a:rPr>
                      <m:t>=(</m:t>
                    </m:r>
                    <m:sSub>
                      <m:sSubPr>
                        <m:ctrlPr>
                          <a:rPr lang="es-PE" sz="2800" i="1">
                            <a:solidFill>
                              <a:srgbClr val="C00000"/>
                            </a:solidFill>
                            <a:latin typeface="Cambria Math" panose="02040503050406030204" pitchFamily="18" charset="0"/>
                          </a:rPr>
                        </m:ctrlPr>
                      </m:sSubPr>
                      <m:e>
                        <m:r>
                          <a:rPr lang="es-PE" sz="2800" i="1">
                            <a:solidFill>
                              <a:srgbClr val="C00000"/>
                            </a:solidFill>
                            <a:latin typeface="Cambria Math" panose="02040503050406030204" pitchFamily="18" charset="0"/>
                          </a:rPr>
                          <m:t>𝑢</m:t>
                        </m:r>
                      </m:e>
                      <m:sub>
                        <m:r>
                          <a:rPr lang="es-PE" sz="2800" i="1">
                            <a:solidFill>
                              <a:srgbClr val="C00000"/>
                            </a:solidFill>
                            <a:latin typeface="Cambria Math" panose="02040503050406030204" pitchFamily="18" charset="0"/>
                          </a:rPr>
                          <m:t>1</m:t>
                        </m:r>
                      </m:sub>
                    </m:sSub>
                    <m:r>
                      <a:rPr lang="es-PE" sz="2800" i="1">
                        <a:solidFill>
                          <a:srgbClr val="C00000"/>
                        </a:solidFill>
                        <a:latin typeface="Cambria Math" panose="02040503050406030204" pitchFamily="18" charset="0"/>
                      </a:rPr>
                      <m:t>,</m:t>
                    </m:r>
                    <m:sSub>
                      <m:sSubPr>
                        <m:ctrlPr>
                          <a:rPr lang="es-PE" sz="2800" i="1">
                            <a:solidFill>
                              <a:srgbClr val="C00000"/>
                            </a:solidFill>
                            <a:latin typeface="Cambria Math" panose="02040503050406030204" pitchFamily="18" charset="0"/>
                          </a:rPr>
                        </m:ctrlPr>
                      </m:sSubPr>
                      <m:e>
                        <m:r>
                          <a:rPr lang="es-PE" sz="2800" i="1">
                            <a:solidFill>
                              <a:srgbClr val="C00000"/>
                            </a:solidFill>
                            <a:latin typeface="Cambria Math" panose="02040503050406030204" pitchFamily="18" charset="0"/>
                          </a:rPr>
                          <m:t>𝑢</m:t>
                        </m:r>
                      </m:e>
                      <m:sub>
                        <m:r>
                          <a:rPr lang="es-PE" sz="2800" i="1">
                            <a:solidFill>
                              <a:srgbClr val="C00000"/>
                            </a:solidFill>
                            <a:latin typeface="Cambria Math" panose="02040503050406030204" pitchFamily="18" charset="0"/>
                          </a:rPr>
                          <m:t>2</m:t>
                        </m:r>
                      </m:sub>
                    </m:sSub>
                    <m:r>
                      <a:rPr lang="es-PE" sz="2800" i="1">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r>
                  <a:rPr lang="es-419" sz="2800" dirty="0">
                    <a:latin typeface="Arial" panose="020B0604020202020204" pitchFamily="34" charset="0"/>
                    <a:ea typeface="Arial" panose="020B0604020202020204" pitchFamily="34" charset="0"/>
                  </a:rPr>
                  <a:t>es</a:t>
                </a:r>
                <a:r>
                  <a:rPr lang="es-419" sz="2800" dirty="0">
                    <a:solidFill>
                      <a:schemeClr val="accent5">
                        <a:lumMod val="50000"/>
                      </a:schemeClr>
                    </a:solidFill>
                    <a:latin typeface="Arial" panose="020B0604020202020204" pitchFamily="34" charset="0"/>
                    <a:ea typeface="Arial" panose="020B0604020202020204" pitchFamily="34" charset="0"/>
                  </a:rPr>
                  <a:t> </a:t>
                </a:r>
                <a:r>
                  <a:rPr lang="es-419" sz="2800" dirty="0">
                    <a:latin typeface="Arial" panose="020B0604020202020204" pitchFamily="34" charset="0"/>
                    <a:ea typeface="Arial" panose="020B0604020202020204" pitchFamily="34" charset="0"/>
                  </a:rPr>
                  <a:t>un vector unitario paralelo a </a:t>
                </a:r>
                <a14:m>
                  <m:oMath xmlns:m="http://schemas.openxmlformats.org/officeDocument/2006/math">
                    <m:r>
                      <a:rPr lang="es-ES_tradnl" altLang="es-PE" sz="2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ℱ</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s-PE" altLang="es-PE" sz="2800" b="0" i="1">
                        <a:solidFill>
                          <a:srgbClr val="C00000"/>
                        </a:solidFill>
                        <a:latin typeface="Cambria Math" panose="02040503050406030204" pitchFamily="18" charset="0"/>
                        <a:ea typeface="Cambria Math" panose="02040503050406030204" pitchFamily="18" charset="0"/>
                        <a:cs typeface="Calibri" panose="020F0502020204030204" pitchFamily="34" charset="0"/>
                      </a:rPr>
                      <m:t>𝑉</m:t>
                    </m:r>
                  </m:oMath>
                </a14:m>
                <a:r>
                  <a:rPr lang="es-419" sz="2800" dirty="0">
                    <a:solidFill>
                      <a:schemeClr val="accent5">
                        <a:lumMod val="50000"/>
                      </a:schemeClr>
                    </a:solidFill>
                    <a:latin typeface="Arial" panose="020B0604020202020204" pitchFamily="34" charset="0"/>
                    <a:ea typeface="Arial" panose="020B0604020202020204" pitchFamily="34" charset="0"/>
                  </a:rPr>
                  <a:t>, </a:t>
                </a:r>
                <a:r>
                  <a:rPr lang="es-419" sz="2800" dirty="0">
                    <a:latin typeface="Arial" panose="020B0604020202020204" pitchFamily="34" charset="0"/>
                    <a:ea typeface="Arial" panose="020B0604020202020204" pitchFamily="34" charset="0"/>
                  </a:rPr>
                  <a:t>es decir</a:t>
                </a:r>
                <a:r>
                  <a:rPr lang="es-419" sz="2800" dirty="0">
                    <a:solidFill>
                      <a:schemeClr val="accent5">
                        <a:lumMod val="50000"/>
                      </a:schemeClr>
                    </a:solidFill>
                    <a:latin typeface="Arial" panose="020B0604020202020204" pitchFamily="34" charset="0"/>
                    <a:ea typeface="Arial" panose="020B0604020202020204" pitchFamily="34" charset="0"/>
                  </a:rPr>
                  <a:t> </a:t>
                </a:r>
                <a14:m>
                  <m:oMath xmlns:m="http://schemas.openxmlformats.org/officeDocument/2006/math">
                    <m:d>
                      <m:dPr>
                        <m:begChr m:val="‖"/>
                        <m:endChr m:val="‖"/>
                        <m:ctrlPr>
                          <a:rPr lang="es-419" sz="2800" i="1" smtClean="0">
                            <a:solidFill>
                              <a:srgbClr val="FF0000"/>
                            </a:solidFill>
                            <a:latin typeface="Cambria Math" panose="02040503050406030204" pitchFamily="18" charset="0"/>
                          </a:rPr>
                        </m:ctrlPr>
                      </m:dPr>
                      <m:e>
                        <m:acc>
                          <m:accPr>
                            <m:chr m:val="⃗"/>
                            <m:ctrlPr>
                              <a:rPr lang="es-PE" sz="2800" i="1" smtClean="0">
                                <a:solidFill>
                                  <a:schemeClr val="tx1"/>
                                </a:solidFill>
                                <a:latin typeface="Cambria Math" panose="02040503050406030204" pitchFamily="18" charset="0"/>
                              </a:rPr>
                            </m:ctrlPr>
                          </m:accPr>
                          <m:e>
                            <m:r>
                              <a:rPr lang="es-PE" sz="2800" i="1">
                                <a:solidFill>
                                  <a:schemeClr val="tx1"/>
                                </a:solidFill>
                                <a:latin typeface="Cambria Math" panose="02040503050406030204" pitchFamily="18" charset="0"/>
                                <a:ea typeface="Arial" panose="020B0604020202020204" pitchFamily="34" charset="0"/>
                              </a:rPr>
                              <m:t>𝑢</m:t>
                            </m:r>
                          </m:e>
                        </m:acc>
                      </m:e>
                    </m:d>
                    <m:r>
                      <a:rPr lang="es-PE" sz="2800" i="1" smtClean="0">
                        <a:solidFill>
                          <a:srgbClr val="C00000"/>
                        </a:solidFill>
                        <a:latin typeface="Cambria Math" panose="02040503050406030204" pitchFamily="18" charset="0"/>
                      </a:rPr>
                      <m:t>=</m:t>
                    </m:r>
                    <m:rad>
                      <m:radPr>
                        <m:degHide m:val="on"/>
                        <m:ctrlPr>
                          <a:rPr lang="es-PE" sz="2800" i="1">
                            <a:solidFill>
                              <a:srgbClr val="C00000"/>
                            </a:solidFill>
                            <a:latin typeface="Cambria Math" panose="02040503050406030204" pitchFamily="18" charset="0"/>
                          </a:rPr>
                        </m:ctrlPr>
                      </m:radPr>
                      <m:deg/>
                      <m:e>
                        <m:sSubSup>
                          <m:sSubSupPr>
                            <m:ctrlPr>
                              <a:rPr lang="es-PE" sz="2800" i="1">
                                <a:solidFill>
                                  <a:srgbClr val="C00000"/>
                                </a:solidFill>
                                <a:latin typeface="Cambria Math" panose="02040503050406030204" pitchFamily="18" charset="0"/>
                              </a:rPr>
                            </m:ctrlPr>
                          </m:sSubSupPr>
                          <m:e>
                            <m:r>
                              <a:rPr lang="es-PE" sz="2800" i="1">
                                <a:solidFill>
                                  <a:srgbClr val="C00000"/>
                                </a:solidFill>
                                <a:latin typeface="Cambria Math" panose="02040503050406030204" pitchFamily="18" charset="0"/>
                              </a:rPr>
                              <m:t>𝑢</m:t>
                            </m:r>
                          </m:e>
                          <m:sub>
                            <m:r>
                              <a:rPr lang="es-PE" sz="2800" i="1">
                                <a:solidFill>
                                  <a:srgbClr val="C00000"/>
                                </a:solidFill>
                                <a:latin typeface="Cambria Math" panose="02040503050406030204" pitchFamily="18" charset="0"/>
                              </a:rPr>
                              <m:t>1</m:t>
                            </m:r>
                          </m:sub>
                          <m:sup>
                            <m:r>
                              <a:rPr lang="es-PE" sz="2800" i="1">
                                <a:solidFill>
                                  <a:srgbClr val="C00000"/>
                                </a:solidFill>
                                <a:latin typeface="Cambria Math" panose="02040503050406030204" pitchFamily="18" charset="0"/>
                              </a:rPr>
                              <m:t>2</m:t>
                            </m:r>
                          </m:sup>
                        </m:sSubSup>
                        <m:r>
                          <a:rPr lang="es-PE" sz="2800" i="1">
                            <a:solidFill>
                              <a:srgbClr val="C00000"/>
                            </a:solidFill>
                            <a:latin typeface="Cambria Math" panose="02040503050406030204" pitchFamily="18" charset="0"/>
                          </a:rPr>
                          <m:t>+</m:t>
                        </m:r>
                        <m:sSubSup>
                          <m:sSubSupPr>
                            <m:ctrlPr>
                              <a:rPr lang="es-PE" sz="2800" i="1">
                                <a:solidFill>
                                  <a:srgbClr val="C00000"/>
                                </a:solidFill>
                                <a:latin typeface="Cambria Math" panose="02040503050406030204" pitchFamily="18" charset="0"/>
                              </a:rPr>
                            </m:ctrlPr>
                          </m:sSubSupPr>
                          <m:e>
                            <m:r>
                              <a:rPr lang="es-PE" sz="2800" i="1">
                                <a:solidFill>
                                  <a:srgbClr val="C00000"/>
                                </a:solidFill>
                                <a:latin typeface="Cambria Math" panose="02040503050406030204" pitchFamily="18" charset="0"/>
                              </a:rPr>
                              <m:t>𝑢</m:t>
                            </m:r>
                          </m:e>
                          <m:sub>
                            <m:r>
                              <a:rPr lang="es-PE" sz="2800" i="1">
                                <a:solidFill>
                                  <a:srgbClr val="C00000"/>
                                </a:solidFill>
                                <a:latin typeface="Cambria Math" panose="02040503050406030204" pitchFamily="18" charset="0"/>
                              </a:rPr>
                              <m:t>2</m:t>
                            </m:r>
                          </m:sub>
                          <m:sup>
                            <m:r>
                              <a:rPr lang="es-PE" sz="2800" i="1">
                                <a:solidFill>
                                  <a:srgbClr val="C00000"/>
                                </a:solidFill>
                                <a:latin typeface="Cambria Math" panose="02040503050406030204" pitchFamily="18" charset="0"/>
                              </a:rPr>
                              <m:t>2</m:t>
                            </m:r>
                          </m:sup>
                        </m:sSubSup>
                      </m:e>
                    </m:rad>
                    <m:r>
                      <a:rPr lang="es-PE" sz="2800" i="1">
                        <a:solidFill>
                          <a:srgbClr val="C00000"/>
                        </a:solidFill>
                        <a:latin typeface="Cambria Math" panose="02040503050406030204" pitchFamily="18" charset="0"/>
                      </a:rPr>
                      <m:t>=1</m:t>
                    </m:r>
                  </m:oMath>
                </a14:m>
                <a:r>
                  <a:rPr lang="es-419" sz="2800" dirty="0">
                    <a:solidFill>
                      <a:srgbClr val="C00000"/>
                    </a:solidFill>
                    <a:latin typeface="Arial" panose="020B0604020202020204" pitchFamily="34" charset="0"/>
                    <a:ea typeface="Arial" panose="020B0604020202020204" pitchFamily="34" charset="0"/>
                  </a:rPr>
                  <a:t>. </a:t>
                </a:r>
                <a:endParaRPr lang="es-PE" sz="2800" dirty="0">
                  <a:solidFill>
                    <a:schemeClr val="accent5">
                      <a:lumMod val="50000"/>
                    </a:schemeClr>
                  </a:solidFill>
                </a:endParaRPr>
              </a:p>
            </p:txBody>
          </p:sp>
        </mc:Choice>
        <mc:Fallback xmlns="">
          <p:sp>
            <p:nvSpPr>
              <p:cNvPr id="30" name="Rectángulo 29">
                <a:extLst>
                  <a:ext uri="{FF2B5EF4-FFF2-40B4-BE49-F238E27FC236}">
                    <a16:creationId xmlns:a16="http://schemas.microsoft.com/office/drawing/2014/main" id="{2F1A32DE-2BC2-8669-0842-BAC12276FC46}"/>
                  </a:ext>
                </a:extLst>
              </p:cNvPr>
              <p:cNvSpPr>
                <a:spLocks noRot="1" noChangeAspect="1" noMove="1" noResize="1" noEditPoints="1" noAdjustHandles="1" noChangeArrowheads="1" noChangeShapeType="1" noTextEdit="1"/>
              </p:cNvSpPr>
              <p:nvPr/>
            </p:nvSpPr>
            <p:spPr>
              <a:xfrm>
                <a:off x="308316" y="911965"/>
                <a:ext cx="6451358" cy="1475917"/>
              </a:xfrm>
              <a:prstGeom prst="rect">
                <a:avLst/>
              </a:prstGeom>
              <a:blipFill>
                <a:blip r:embed="rId13"/>
                <a:stretch>
                  <a:fillRect l="-1887" t="-4098" b="-9426"/>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Rectángulo 30">
                <a:extLst>
                  <a:ext uri="{FF2B5EF4-FFF2-40B4-BE49-F238E27FC236}">
                    <a16:creationId xmlns:a16="http://schemas.microsoft.com/office/drawing/2014/main" id="{FFAC1F2D-6416-E070-C5F5-4A31CB11DA45}"/>
                  </a:ext>
                </a:extLst>
              </p:cNvPr>
              <p:cNvSpPr/>
              <p:nvPr/>
            </p:nvSpPr>
            <p:spPr>
              <a:xfrm>
                <a:off x="308316" y="4772504"/>
                <a:ext cx="3390227" cy="545599"/>
              </a:xfrm>
              <a:prstGeom prst="rect">
                <a:avLst/>
              </a:prstGeom>
              <a:ln>
                <a:noFill/>
              </a:ln>
            </p:spPr>
            <p:txBody>
              <a:bodyPr wrap="square">
                <a:spAutoFit/>
              </a:bodyPr>
              <a:lstStyle/>
              <a:p>
                <a:pPr>
                  <a:lnSpc>
                    <a:spcPct val="115000"/>
                  </a:lnSpc>
                  <a:spcAft>
                    <a:spcPts val="0"/>
                  </a:spcAft>
                </a:pPr>
                <a14:m>
                  <m:oMath xmlns:m="http://schemas.openxmlformats.org/officeDocument/2006/math">
                    <m:r>
                      <a:rPr lang="es-PE" sz="2800" i="1" smtClean="0">
                        <a:solidFill>
                          <a:schemeClr val="tx1"/>
                        </a:solidFill>
                        <a:latin typeface="Cambria Math" panose="02040503050406030204" pitchFamily="18" charset="0"/>
                        <a:ea typeface="Arial" panose="020B0604020202020204" pitchFamily="34" charset="0"/>
                      </a:rPr>
                      <m:t>𝑃</m:t>
                    </m:r>
                    <m:r>
                      <a:rPr lang="es-PE" sz="2800" i="1">
                        <a:solidFill>
                          <a:schemeClr val="tx1"/>
                        </a:solidFill>
                        <a:latin typeface="Cambria Math" panose="02040503050406030204" pitchFamily="18" charset="0"/>
                        <a:ea typeface="Cambria Math" panose="02040503050406030204" pitchFamily="18" charset="0"/>
                      </a:rPr>
                      <m:t>∈</m:t>
                    </m:r>
                    <m:sSup>
                      <m:sSupPr>
                        <m:ctrlPr>
                          <a:rPr lang="es-PE" sz="2800" i="1">
                            <a:solidFill>
                              <a:schemeClr val="tx1"/>
                            </a:solidFill>
                            <a:latin typeface="Cambria Math" panose="02040503050406030204" pitchFamily="18" charset="0"/>
                            <a:ea typeface="Cambria Math" panose="02040503050406030204" pitchFamily="18" charset="0"/>
                          </a:rPr>
                        </m:ctrlPr>
                      </m:sSupPr>
                      <m:e>
                        <m:r>
                          <a:rPr lang="es-PE" sz="2800" i="1">
                            <a:solidFill>
                              <a:schemeClr val="tx1"/>
                            </a:solidFill>
                            <a:latin typeface="Cambria Math" panose="02040503050406030204" pitchFamily="18" charset="0"/>
                            <a:ea typeface="Cambria Math" panose="02040503050406030204" pitchFamily="18" charset="0"/>
                          </a:rPr>
                          <m:t>ℝ</m:t>
                        </m:r>
                      </m:e>
                      <m:sup>
                        <m:r>
                          <a:rPr lang="es-PE" sz="2800" i="1">
                            <a:solidFill>
                              <a:schemeClr val="tx1"/>
                            </a:solidFill>
                            <a:latin typeface="Cambria Math" panose="02040503050406030204" pitchFamily="18" charset="0"/>
                            <a:ea typeface="Cambria Math" panose="02040503050406030204" pitchFamily="18" charset="0"/>
                          </a:rPr>
                          <m:t>2</m:t>
                        </m:r>
                      </m:sup>
                    </m:sSup>
                  </m:oMath>
                </a14:m>
                <a:r>
                  <a:rPr lang="es-419" sz="2800" dirty="0">
                    <a:solidFill>
                      <a:schemeClr val="tx1"/>
                    </a:solidFill>
                    <a:latin typeface="Arial" panose="020B0604020202020204" pitchFamily="34" charset="0"/>
                    <a:ea typeface="Arial" panose="020B0604020202020204" pitchFamily="34" charset="0"/>
                  </a:rPr>
                  <a:t>, se escribe</a:t>
                </a:r>
                <a:r>
                  <a:rPr lang="es-419" sz="2800" dirty="0">
                    <a:solidFill>
                      <a:schemeClr val="accent5">
                        <a:lumMod val="50000"/>
                      </a:schemeClr>
                    </a:solidFill>
                    <a:latin typeface="Arial" panose="020B0604020202020204" pitchFamily="34" charset="0"/>
                    <a:ea typeface="Arial" panose="020B0604020202020204" pitchFamily="34" charset="0"/>
                  </a:rPr>
                  <a:t>: </a:t>
                </a:r>
                <a:endParaRPr lang="es-PE" sz="2800" dirty="0">
                  <a:solidFill>
                    <a:schemeClr val="accent5">
                      <a:lumMod val="50000"/>
                    </a:schemeClr>
                  </a:solidFill>
                  <a:latin typeface="Arial" panose="020B0604020202020204" pitchFamily="34" charset="0"/>
                  <a:ea typeface="Arial" panose="020B0604020202020204" pitchFamily="34" charset="0"/>
                </a:endParaRPr>
              </a:p>
            </p:txBody>
          </p:sp>
        </mc:Choice>
        <mc:Fallback xmlns="">
          <p:sp>
            <p:nvSpPr>
              <p:cNvPr id="31" name="Rectángulo 30">
                <a:extLst>
                  <a:ext uri="{FF2B5EF4-FFF2-40B4-BE49-F238E27FC236}">
                    <a16:creationId xmlns:a16="http://schemas.microsoft.com/office/drawing/2014/main" id="{FFAC1F2D-6416-E070-C5F5-4A31CB11DA45}"/>
                  </a:ext>
                </a:extLst>
              </p:cNvPr>
              <p:cNvSpPr>
                <a:spLocks noRot="1" noChangeAspect="1" noMove="1" noResize="1" noEditPoints="1" noAdjustHandles="1" noChangeArrowheads="1" noChangeShapeType="1" noTextEdit="1"/>
              </p:cNvSpPr>
              <p:nvPr/>
            </p:nvSpPr>
            <p:spPr>
              <a:xfrm>
                <a:off x="308316" y="4772504"/>
                <a:ext cx="3390227" cy="545599"/>
              </a:xfrm>
              <a:prstGeom prst="rect">
                <a:avLst/>
              </a:prstGeom>
              <a:blipFill>
                <a:blip r:embed="rId14"/>
                <a:stretch>
                  <a:fillRect t="-8989" b="-30337"/>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2" name="Rectángulo 31">
                <a:extLst>
                  <a:ext uri="{FF2B5EF4-FFF2-40B4-BE49-F238E27FC236}">
                    <a16:creationId xmlns:a16="http://schemas.microsoft.com/office/drawing/2014/main" id="{A1B95C58-B1A3-CA50-7993-E8A5CD9AB72B}"/>
                  </a:ext>
                </a:extLst>
              </p:cNvPr>
              <p:cNvSpPr/>
              <p:nvPr/>
            </p:nvSpPr>
            <p:spPr>
              <a:xfrm>
                <a:off x="298369" y="4166264"/>
                <a:ext cx="6177705" cy="523220"/>
              </a:xfrm>
              <a:prstGeom prst="rect">
                <a:avLst/>
              </a:prstGeom>
              <a:solidFill>
                <a:schemeClr val="bg1"/>
              </a:solid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s-PE" sz="2800" i="1" smtClean="0">
                          <a:solidFill>
                            <a:srgbClr val="FF0000"/>
                          </a:solidFill>
                          <a:latin typeface="Cambria Math" panose="02040503050406030204" pitchFamily="18" charset="0"/>
                          <a:ea typeface="Cambria Math" panose="02040503050406030204" pitchFamily="18" charset="0"/>
                        </a:rPr>
                        <m:t>ℒ</m:t>
                      </m:r>
                      <m:r>
                        <a:rPr lang="es-PE" sz="2800" i="1" smtClean="0">
                          <a:solidFill>
                            <a:srgbClr val="FF0000"/>
                          </a:solidFill>
                          <a:latin typeface="Cambria Math" panose="02040503050406030204" pitchFamily="18" charset="0"/>
                          <a:ea typeface="Cambria Math" panose="02040503050406030204" pitchFamily="18" charset="0"/>
                        </a:rPr>
                        <m:t>=</m:t>
                      </m:r>
                      <m:d>
                        <m:dPr>
                          <m:begChr m:val="{"/>
                          <m:endChr m:val="}"/>
                          <m:ctrlPr>
                            <a:rPr lang="es-PE" sz="2800" i="1">
                              <a:solidFill>
                                <a:srgbClr val="FF0000"/>
                              </a:solidFill>
                              <a:latin typeface="Cambria Math" panose="02040503050406030204" pitchFamily="18" charset="0"/>
                              <a:ea typeface="Cambria Math" panose="02040503050406030204" pitchFamily="18" charset="0"/>
                            </a:rPr>
                          </m:ctrlPr>
                        </m:dPr>
                        <m:e>
                          <m:r>
                            <a:rPr lang="es-PE" sz="2800" i="1">
                              <a:solidFill>
                                <a:srgbClr val="FF0000"/>
                              </a:solidFill>
                              <a:latin typeface="Cambria Math" panose="02040503050406030204" pitchFamily="18" charset="0"/>
                              <a:ea typeface="Cambria Math" panose="02040503050406030204" pitchFamily="18" charset="0"/>
                            </a:rPr>
                            <m:t>𝑄</m:t>
                          </m:r>
                          <m:r>
                            <a:rPr lang="es-PE" sz="2800" i="1">
                              <a:solidFill>
                                <a:srgbClr val="FF0000"/>
                              </a:solidFill>
                              <a:latin typeface="Cambria Math" panose="02040503050406030204" pitchFamily="18" charset="0"/>
                              <a:ea typeface="Cambria Math" panose="02040503050406030204" pitchFamily="18" charset="0"/>
                            </a:rPr>
                            <m:t>  /  </m:t>
                          </m:r>
                          <m:r>
                            <a:rPr lang="es-PE" sz="2800" i="1">
                              <a:solidFill>
                                <a:srgbClr val="FF0000"/>
                              </a:solidFill>
                              <a:latin typeface="Cambria Math" panose="02040503050406030204" pitchFamily="18" charset="0"/>
                              <a:ea typeface="Cambria Math" panose="02040503050406030204" pitchFamily="18" charset="0"/>
                            </a:rPr>
                            <m:t>𝑄</m:t>
                          </m:r>
                          <m:r>
                            <a:rPr lang="es-PE" sz="2800" i="1">
                              <a:solidFill>
                                <a:srgbClr val="FF0000"/>
                              </a:solidFill>
                              <a:latin typeface="Cambria Math" panose="02040503050406030204" pitchFamily="18" charset="0"/>
                              <a:ea typeface="Cambria Math" panose="02040503050406030204" pitchFamily="18" charset="0"/>
                            </a:rPr>
                            <m:t>=</m:t>
                          </m:r>
                          <m:r>
                            <a:rPr lang="es-PE" sz="2800" i="1">
                              <a:solidFill>
                                <a:srgbClr val="FF0000"/>
                              </a:solidFill>
                              <a:latin typeface="Cambria Math" panose="02040503050406030204" pitchFamily="18" charset="0"/>
                              <a:ea typeface="Cambria Math" panose="02040503050406030204" pitchFamily="18" charset="0"/>
                            </a:rPr>
                            <m:t>𝑉</m:t>
                          </m:r>
                          <m:r>
                            <a:rPr lang="es-PE" sz="2800" i="1">
                              <a:solidFill>
                                <a:srgbClr val="FF0000"/>
                              </a:solidFill>
                              <a:latin typeface="Cambria Math" panose="02040503050406030204" pitchFamily="18" charset="0"/>
                              <a:ea typeface="Cambria Math" panose="02040503050406030204" pitchFamily="18" charset="0"/>
                            </a:rPr>
                            <m:t>−</m:t>
                          </m:r>
                          <m:r>
                            <a:rPr lang="es-PE" sz="2800" i="1">
                              <a:solidFill>
                                <a:srgbClr val="FF0000"/>
                              </a:solidFill>
                              <a:latin typeface="Cambria Math" panose="02040503050406030204" pitchFamily="18" charset="0"/>
                              <a:ea typeface="Cambria Math" panose="02040503050406030204" pitchFamily="18" charset="0"/>
                            </a:rPr>
                            <m:t>𝑝</m:t>
                          </m:r>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r>
                            <a:rPr lang="es-PE" sz="2800" i="1">
                              <a:solidFill>
                                <a:srgbClr val="FF0000"/>
                              </a:solidFill>
                              <a:latin typeface="Cambria Math" panose="02040503050406030204" pitchFamily="18" charset="0"/>
                              <a:ea typeface="Cambria Math" panose="02040503050406030204" pitchFamily="18" charset="0"/>
                            </a:rPr>
                            <m:t>+</m:t>
                          </m:r>
                          <m:sSup>
                            <m:sSupPr>
                              <m:ctrlPr>
                                <a:rPr lang="es-PE" sz="2800" i="1">
                                  <a:solidFill>
                                    <a:srgbClr val="FF0000"/>
                                  </a:solidFill>
                                  <a:latin typeface="Cambria Math" panose="02040503050406030204" pitchFamily="18" charset="0"/>
                                  <a:ea typeface="Cambria Math" panose="02040503050406030204" pitchFamily="18" charset="0"/>
                                </a:rPr>
                              </m:ctrlPr>
                            </m:sSupPr>
                            <m:e>
                              <m:r>
                                <a:rPr lang="es-PE" sz="2800" i="1">
                                  <a:solidFill>
                                    <a:srgbClr val="FF0000"/>
                                  </a:solidFill>
                                  <a:latin typeface="Cambria Math" panose="02040503050406030204" pitchFamily="18" charset="0"/>
                                  <a:ea typeface="Cambria Math" panose="02040503050406030204" pitchFamily="18" charset="0"/>
                                </a:rPr>
                                <m:t>𝑦</m:t>
                              </m:r>
                            </m:e>
                            <m:sup>
                              <m:r>
                                <a:rPr lang="es-PE" sz="2800" i="1">
                                  <a:solidFill>
                                    <a:srgbClr val="FF0000"/>
                                  </a:solidFill>
                                  <a:latin typeface="Cambria Math" panose="02040503050406030204" pitchFamily="18" charset="0"/>
                                  <a:ea typeface="Cambria Math" panose="02040503050406030204" pitchFamily="18" charset="0"/>
                                </a:rPr>
                                <m:t>′</m:t>
                              </m:r>
                            </m:sup>
                          </m:sSup>
                          <m:sSup>
                            <m:sSupPr>
                              <m:ctrlPr>
                                <a:rPr lang="es-PE" sz="2800" i="1">
                                  <a:solidFill>
                                    <a:srgbClr val="FF0000"/>
                                  </a:solidFill>
                                  <a:latin typeface="Cambria Math" panose="02040503050406030204" pitchFamily="18" charset="0"/>
                                  <a:ea typeface="Cambria Math" panose="02040503050406030204" pitchFamily="18" charset="0"/>
                                </a:rPr>
                              </m:ctrlPr>
                            </m:sSupPr>
                            <m:e>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e>
                            <m:sup>
                              <m:r>
                                <a:rPr lang="es-PE" sz="2800" i="1">
                                  <a:solidFill>
                                    <a:srgbClr val="FF0000"/>
                                  </a:solidFill>
                                  <a:latin typeface="Cambria Math" panose="02040503050406030204" pitchFamily="18" charset="0"/>
                                  <a:ea typeface="Cambria Math" panose="02040503050406030204" pitchFamily="18" charset="0"/>
                                </a:rPr>
                                <m:t>⊥</m:t>
                              </m:r>
                            </m:sup>
                          </m:sSup>
                          <m:r>
                            <a:rPr lang="es-PE" sz="2800" i="1">
                              <a:solidFill>
                                <a:srgbClr val="FF0000"/>
                              </a:solidFill>
                              <a:latin typeface="Cambria Math" panose="02040503050406030204" pitchFamily="18" charset="0"/>
                              <a:ea typeface="Cambria Math" panose="02040503050406030204" pitchFamily="18" charset="0"/>
                            </a:rPr>
                            <m:t> ;</m:t>
                          </m:r>
                          <m:sSup>
                            <m:sSupPr>
                              <m:ctrlPr>
                                <a:rPr lang="es-PE" sz="2800" i="1">
                                  <a:solidFill>
                                    <a:srgbClr val="FF0000"/>
                                  </a:solidFill>
                                  <a:latin typeface="Cambria Math" panose="02040503050406030204" pitchFamily="18" charset="0"/>
                                  <a:ea typeface="Cambria Math" panose="02040503050406030204" pitchFamily="18" charset="0"/>
                                </a:rPr>
                              </m:ctrlPr>
                            </m:sSupPr>
                            <m:e>
                              <m:r>
                                <a:rPr lang="es-PE" sz="2800" i="1">
                                  <a:solidFill>
                                    <a:srgbClr val="FF0000"/>
                                  </a:solidFill>
                                  <a:latin typeface="Cambria Math" panose="02040503050406030204" pitchFamily="18" charset="0"/>
                                  <a:ea typeface="Cambria Math" panose="02040503050406030204" pitchFamily="18" charset="0"/>
                                </a:rPr>
                                <m:t>𝑦</m:t>
                              </m:r>
                            </m:e>
                            <m:sup>
                              <m:r>
                                <a:rPr lang="es-PE" sz="2800" i="1">
                                  <a:solidFill>
                                    <a:srgbClr val="FF0000"/>
                                  </a:solidFill>
                                  <a:latin typeface="Cambria Math" panose="02040503050406030204" pitchFamily="18" charset="0"/>
                                  <a:ea typeface="Cambria Math" panose="02040503050406030204" pitchFamily="18" charset="0"/>
                                </a:rPr>
                                <m:t>′</m:t>
                              </m:r>
                            </m:sup>
                          </m:sSup>
                          <m:r>
                            <a:rPr lang="es-PE" sz="2800" i="1">
                              <a:solidFill>
                                <a:srgbClr val="FF0000"/>
                              </a:solidFill>
                              <a:latin typeface="Cambria Math" panose="02040503050406030204" pitchFamily="18" charset="0"/>
                              <a:ea typeface="Cambria Math" panose="02040503050406030204" pitchFamily="18" charset="0"/>
                            </a:rPr>
                            <m:t>∈</m:t>
                          </m:r>
                          <m:r>
                            <a:rPr lang="es-PE" sz="2800" i="1">
                              <a:solidFill>
                                <a:srgbClr val="FF0000"/>
                              </a:solidFill>
                              <a:latin typeface="Cambria Math" panose="02040503050406030204" pitchFamily="18" charset="0"/>
                              <a:ea typeface="Cambria Math" panose="02040503050406030204" pitchFamily="18" charset="0"/>
                            </a:rPr>
                            <m:t>ℝ</m:t>
                          </m:r>
                          <m:r>
                            <a:rPr lang="es-PE" sz="2800" i="1">
                              <a:solidFill>
                                <a:srgbClr val="FF0000"/>
                              </a:solidFill>
                              <a:latin typeface="Cambria Math" panose="02040503050406030204" pitchFamily="18" charset="0"/>
                              <a:ea typeface="Cambria Math" panose="02040503050406030204" pitchFamily="18" charset="0"/>
                            </a:rPr>
                            <m:t> </m:t>
                          </m:r>
                        </m:e>
                      </m:d>
                    </m:oMath>
                  </m:oMathPara>
                </a14:m>
                <a:endParaRPr lang="es-PE" sz="2800" dirty="0">
                  <a:solidFill>
                    <a:srgbClr val="FF0000"/>
                  </a:solidFill>
                </a:endParaRPr>
              </a:p>
            </p:txBody>
          </p:sp>
        </mc:Choice>
        <mc:Fallback xmlns="">
          <p:sp>
            <p:nvSpPr>
              <p:cNvPr id="32" name="Rectángulo 31">
                <a:extLst>
                  <a:ext uri="{FF2B5EF4-FFF2-40B4-BE49-F238E27FC236}">
                    <a16:creationId xmlns:a16="http://schemas.microsoft.com/office/drawing/2014/main" id="{A1B95C58-B1A3-CA50-7993-E8A5CD9AB72B}"/>
                  </a:ext>
                </a:extLst>
              </p:cNvPr>
              <p:cNvSpPr>
                <a:spLocks noRot="1" noChangeAspect="1" noMove="1" noResize="1" noEditPoints="1" noAdjustHandles="1" noChangeArrowheads="1" noChangeShapeType="1" noTextEdit="1"/>
              </p:cNvSpPr>
              <p:nvPr/>
            </p:nvSpPr>
            <p:spPr>
              <a:xfrm>
                <a:off x="298369" y="4166264"/>
                <a:ext cx="6177705" cy="523220"/>
              </a:xfrm>
              <a:prstGeom prst="rect">
                <a:avLst/>
              </a:prstGeom>
              <a:blipFill>
                <a:blip r:embed="rId15"/>
                <a:stretch>
                  <a:fillRect/>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145673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0" grpId="0" animBg="1"/>
      <p:bldP spid="31"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12</a:t>
            </a:fld>
            <a:endParaRPr lang="pt-BR"/>
          </a:p>
        </p:txBody>
      </p:sp>
      <p:sp>
        <p:nvSpPr>
          <p:cNvPr id="4" name="Rectangle 1">
            <a:extLst>
              <a:ext uri="{FF2B5EF4-FFF2-40B4-BE49-F238E27FC236}">
                <a16:creationId xmlns:a16="http://schemas.microsoft.com/office/drawing/2014/main" id="{5F8AA572-796D-5084-04B6-C5CB19577DBC}"/>
              </a:ext>
            </a:extLst>
          </p:cNvPr>
          <p:cNvSpPr>
            <a:spLocks noChangeArrowheads="1"/>
          </p:cNvSpPr>
          <p:nvPr/>
        </p:nvSpPr>
        <p:spPr bwMode="auto">
          <a:xfrm>
            <a:off x="272627" y="1698257"/>
            <a:ext cx="44767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0" i="0" u="none" strike="noStrike" cap="none" normalizeH="0" baseline="0" dirty="0">
                <a:ln>
                  <a:noFill/>
                </a:ln>
                <a:effectLst/>
                <a:latin typeface="Arial" panose="020B0604020202020204" pitchFamily="34" charset="0"/>
                <a:ea typeface="Arial" panose="020B0604020202020204" pitchFamily="34" charset="0"/>
              </a:rPr>
              <a:t>En la ecuación (2) se tiene</a:t>
            </a:r>
            <a:endParaRPr kumimoji="0" lang="es-PE" altLang="es-PE" sz="2800" b="0" i="0" u="none" strike="noStrike" cap="none" normalizeH="0" baseline="0" dirty="0">
              <a:ln>
                <a:noFill/>
              </a:ln>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AE507D40-ADBE-3429-3897-166BB5E93E1B}"/>
                  </a:ext>
                </a:extLst>
              </p:cNvPr>
              <p:cNvSpPr/>
              <p:nvPr/>
            </p:nvSpPr>
            <p:spPr>
              <a:xfrm>
                <a:off x="4522271" y="2059361"/>
                <a:ext cx="47687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s-PE" sz="2800" i="1" smtClean="0">
                              <a:solidFill>
                                <a:srgbClr val="C00000"/>
                              </a:solidFill>
                              <a:latin typeface="Cambria Math" panose="02040503050406030204" pitchFamily="18" charset="0"/>
                              <a:cs typeface="Calibri" panose="020F0502020204030204" pitchFamily="34" charset="0"/>
                            </a:rPr>
                          </m:ctrlPr>
                        </m:dPr>
                        <m:e>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𝑥</m:t>
                              </m:r>
                            </m:e>
                            <m:sup>
                              <m:r>
                                <a:rPr lang="es-PE" sz="2800" b="0" i="1">
                                  <a:solidFill>
                                    <a:srgbClr val="C00000"/>
                                  </a:solidFill>
                                  <a:latin typeface="Cambria Math" panose="02040503050406030204" pitchFamily="18" charset="0"/>
                                  <a:cs typeface="Calibri" panose="020F0502020204030204" pitchFamily="34" charset="0"/>
                                </a:rPr>
                                <m:t>′</m:t>
                              </m:r>
                            </m:sup>
                          </m:sSup>
                          <m:r>
                            <a:rPr lang="es-PE" sz="2800" b="0" i="1" smtClean="0">
                              <a:solidFill>
                                <a:srgbClr val="C00000"/>
                              </a:solidFill>
                              <a:latin typeface="Cambria Math" panose="02040503050406030204" pitchFamily="18" charset="0"/>
                              <a:cs typeface="Calibri" panose="020F0502020204030204" pitchFamily="34" charset="0"/>
                            </a:rPr>
                            <m:t>+</m:t>
                          </m:r>
                          <m:r>
                            <a:rPr lang="es-ES" sz="2800" b="0" i="1" smtClean="0">
                              <a:solidFill>
                                <a:srgbClr val="C00000"/>
                              </a:solidFill>
                              <a:latin typeface="Cambria Math" panose="02040503050406030204" pitchFamily="18" charset="0"/>
                              <a:cs typeface="Calibri" panose="020F0502020204030204" pitchFamily="34" charset="0"/>
                            </a:rPr>
                            <m:t>𝑝</m:t>
                          </m:r>
                        </m:e>
                      </m:d>
                      <m:r>
                        <a:rPr lang="es-PE" sz="2800" b="0" i="1" smtClean="0">
                          <a:solidFill>
                            <a:srgbClr val="C00000"/>
                          </a:solidFill>
                          <a:latin typeface="Cambria Math" panose="02040503050406030204" pitchFamily="18" charset="0"/>
                          <a:cs typeface="Calibri" panose="020F0502020204030204" pitchFamily="34" charset="0"/>
                        </a:rPr>
                        <m:t>=</m:t>
                      </m:r>
                      <m:d>
                        <m:dPr>
                          <m:begChr m:val="|"/>
                          <m:endChr m:val="|"/>
                          <m:ctrlPr>
                            <a:rPr lang="es-PE" sz="2800" i="1" smtClean="0">
                              <a:solidFill>
                                <a:srgbClr val="C00000"/>
                              </a:solidFill>
                              <a:latin typeface="Cambria Math" panose="02040503050406030204" pitchFamily="18" charset="0"/>
                              <a:cs typeface="Calibri" panose="020F0502020204030204" pitchFamily="34" charset="0"/>
                            </a:rPr>
                          </m:ctrlPr>
                        </m:dPr>
                        <m:e>
                          <m:d>
                            <m:dPr>
                              <m:ctrlPr>
                                <a:rPr lang="es-PE" sz="2800" i="1" smtClean="0">
                                  <a:solidFill>
                                    <a:srgbClr val="C00000"/>
                                  </a:solidFill>
                                  <a:latin typeface="Cambria Math" panose="02040503050406030204" pitchFamily="18" charset="0"/>
                                  <a:cs typeface="Calibri" panose="020F0502020204030204" pitchFamily="34" charset="0"/>
                                </a:rPr>
                              </m:ctrlPr>
                            </m:dPr>
                            <m:e>
                              <m:sSup>
                                <m:sSupPr>
                                  <m:ctrlPr>
                                    <a:rPr lang="es-PE" sz="2800" i="1" smtClean="0">
                                      <a:solidFill>
                                        <a:srgbClr val="C00000"/>
                                      </a:solidFill>
                                      <a:latin typeface="Cambria Math" panose="02040503050406030204" pitchFamily="18" charset="0"/>
                                      <a:cs typeface="Calibri" panose="020F0502020204030204" pitchFamily="34" charset="0"/>
                                    </a:rPr>
                                  </m:ctrlPr>
                                </m:sSupPr>
                                <m:e>
                                  <m:r>
                                    <a:rPr lang="es-PE" sz="2800" b="0" i="1" smtClean="0">
                                      <a:solidFill>
                                        <a:srgbClr val="C00000"/>
                                      </a:solidFill>
                                      <a:latin typeface="Cambria Math" panose="02040503050406030204" pitchFamily="18" charset="0"/>
                                      <a:cs typeface="Calibri" panose="020F0502020204030204" pitchFamily="34" charset="0"/>
                                    </a:rPr>
                                    <m:t>𝑥</m:t>
                                  </m:r>
                                </m:e>
                                <m:sup>
                                  <m:r>
                                    <a:rPr lang="es-PE" sz="2800" b="0" i="1" smtClean="0">
                                      <a:solidFill>
                                        <a:srgbClr val="C00000"/>
                                      </a:solidFill>
                                      <a:latin typeface="Cambria Math" panose="02040503050406030204" pitchFamily="18" charset="0"/>
                                      <a:cs typeface="Calibri" panose="020F0502020204030204" pitchFamily="34" charset="0"/>
                                    </a:rPr>
                                    <m:t>′</m:t>
                                  </m:r>
                                </m:sup>
                              </m:sSup>
                              <m:r>
                                <a:rPr lang="es-PE" sz="2800" b="0" i="1" smtClean="0">
                                  <a:solidFill>
                                    <a:srgbClr val="C00000"/>
                                  </a:solidFill>
                                  <a:latin typeface="Cambria Math" panose="02040503050406030204" pitchFamily="18" charset="0"/>
                                  <a:cs typeface="Calibri" panose="020F0502020204030204" pitchFamily="34" charset="0"/>
                                </a:rPr>
                                <m:t>−</m:t>
                              </m:r>
                              <m:r>
                                <a:rPr lang="es-ES" sz="2800" b="0" i="1" smtClean="0">
                                  <a:solidFill>
                                    <a:srgbClr val="C00000"/>
                                  </a:solidFill>
                                  <a:latin typeface="Cambria Math" panose="02040503050406030204" pitchFamily="18" charset="0"/>
                                  <a:cs typeface="Calibri" panose="020F0502020204030204" pitchFamily="34" charset="0"/>
                                </a:rPr>
                                <m:t>𝑝</m:t>
                              </m:r>
                            </m:e>
                          </m:d>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r>
                            <a:rPr lang="es-PE" sz="2800" b="0" i="1" smtClean="0">
                              <a:solidFill>
                                <a:srgbClr val="C00000"/>
                              </a:solidFill>
                              <a:latin typeface="Cambria Math" panose="02040503050406030204" pitchFamily="18" charset="0"/>
                              <a:cs typeface="Calibri" panose="020F0502020204030204" pitchFamily="34" charset="0"/>
                            </a:rPr>
                            <m:t>+</m:t>
                          </m:r>
                          <m:r>
                            <a:rPr lang="es-PE" sz="2800" b="0" i="1" smtClean="0">
                              <a:solidFill>
                                <a:srgbClr val="C00000"/>
                              </a:solidFill>
                              <a:latin typeface="Cambria Math" panose="02040503050406030204" pitchFamily="18" charset="0"/>
                              <a:cs typeface="Calibri" panose="020F0502020204030204" pitchFamily="34" charset="0"/>
                            </a:rPr>
                            <m:t>𝑦</m:t>
                          </m:r>
                          <m:r>
                            <a:rPr lang="es-PE" sz="2800" b="0" i="1" smtClean="0">
                              <a:solidFill>
                                <a:srgbClr val="C00000"/>
                              </a:solidFill>
                              <a:latin typeface="Cambria Math" panose="02040503050406030204" pitchFamily="18" charset="0"/>
                              <a:cs typeface="Calibri" panose="020F0502020204030204" pitchFamily="34" charset="0"/>
                            </a:rPr>
                            <m:t>′</m:t>
                          </m:r>
                          <m:sSup>
                            <m:sSupPr>
                              <m:ctrlPr>
                                <a:rPr lang="es-PE" sz="2800" i="1">
                                  <a:solidFill>
                                    <a:srgbClr val="C00000"/>
                                  </a:solidFill>
                                  <a:latin typeface="Cambria Math" panose="02040503050406030204" pitchFamily="18" charset="0"/>
                                  <a:ea typeface="Cambria Math" panose="02040503050406030204" pitchFamily="18" charset="0"/>
                                </a:rPr>
                              </m:ctrlPr>
                            </m:sSupPr>
                            <m:e>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e>
                            <m:sup>
                              <m:r>
                                <a:rPr lang="es-PE" sz="2800" b="0" i="1">
                                  <a:solidFill>
                                    <a:srgbClr val="C00000"/>
                                  </a:solidFill>
                                  <a:latin typeface="Cambria Math" panose="02040503050406030204" pitchFamily="18" charset="0"/>
                                  <a:ea typeface="Cambria Math" panose="02040503050406030204" pitchFamily="18" charset="0"/>
                                </a:rPr>
                                <m:t>⊥</m:t>
                              </m:r>
                            </m:sup>
                          </m:sSup>
                        </m:e>
                      </m:d>
                    </m:oMath>
                  </m:oMathPara>
                </a14:m>
                <a:endParaRPr lang="es-PE" sz="2800" dirty="0">
                  <a:solidFill>
                    <a:srgbClr val="C00000"/>
                  </a:solidFill>
                </a:endParaRPr>
              </a:p>
            </p:txBody>
          </p:sp>
        </mc:Choice>
        <mc:Fallback xmlns="">
          <p:sp>
            <p:nvSpPr>
              <p:cNvPr id="5" name="Rectángulo 4">
                <a:extLst>
                  <a:ext uri="{FF2B5EF4-FFF2-40B4-BE49-F238E27FC236}">
                    <a16:creationId xmlns:a16="http://schemas.microsoft.com/office/drawing/2014/main" id="{AE507D40-ADBE-3429-3897-166BB5E93E1B}"/>
                  </a:ext>
                </a:extLst>
              </p:cNvPr>
              <p:cNvSpPr>
                <a:spLocks noRot="1" noChangeAspect="1" noMove="1" noResize="1" noEditPoints="1" noAdjustHandles="1" noChangeArrowheads="1" noChangeShapeType="1" noTextEdit="1"/>
              </p:cNvSpPr>
              <p:nvPr/>
            </p:nvSpPr>
            <p:spPr>
              <a:xfrm>
                <a:off x="4522271" y="2059361"/>
                <a:ext cx="4768741" cy="523220"/>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47CBA814-014D-5039-2FD9-1D321ED384A2}"/>
                  </a:ext>
                </a:extLst>
              </p:cNvPr>
              <p:cNvSpPr/>
              <p:nvPr/>
            </p:nvSpPr>
            <p:spPr>
              <a:xfrm>
                <a:off x="4522271" y="2813593"/>
                <a:ext cx="4626908"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s-PE" sz="2800" i="1" smtClean="0">
                              <a:solidFill>
                                <a:srgbClr val="C00000"/>
                              </a:solidFill>
                              <a:latin typeface="Cambria Math" panose="02040503050406030204" pitchFamily="18" charset="0"/>
                              <a:cs typeface="Calibri" panose="020F0502020204030204" pitchFamily="34" charset="0"/>
                            </a:rPr>
                          </m:ctrlPr>
                        </m:dPr>
                        <m:e>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𝑥</m:t>
                              </m:r>
                            </m:e>
                            <m:sup>
                              <m:r>
                                <a:rPr lang="es-PE" sz="2800" b="0" i="1">
                                  <a:solidFill>
                                    <a:srgbClr val="C00000"/>
                                  </a:solidFill>
                                  <a:latin typeface="Cambria Math" panose="02040503050406030204" pitchFamily="18" charset="0"/>
                                  <a:cs typeface="Calibri" panose="020F0502020204030204" pitchFamily="34" charset="0"/>
                                </a:rPr>
                                <m:t>′</m:t>
                              </m:r>
                            </m:sup>
                          </m:sSup>
                          <m:r>
                            <a:rPr lang="es-PE" sz="2800" b="0" i="1" smtClean="0">
                              <a:solidFill>
                                <a:srgbClr val="C00000"/>
                              </a:solidFill>
                              <a:latin typeface="Cambria Math" panose="02040503050406030204" pitchFamily="18" charset="0"/>
                              <a:cs typeface="Calibri" panose="020F0502020204030204" pitchFamily="34" charset="0"/>
                            </a:rPr>
                            <m:t>+</m:t>
                          </m:r>
                          <m:r>
                            <a:rPr lang="es-ES" sz="2800" b="0" i="1" smtClean="0">
                              <a:solidFill>
                                <a:srgbClr val="C00000"/>
                              </a:solidFill>
                              <a:latin typeface="Cambria Math" panose="02040503050406030204" pitchFamily="18" charset="0"/>
                              <a:cs typeface="Calibri" panose="020F0502020204030204" pitchFamily="34" charset="0"/>
                            </a:rPr>
                            <m:t>𝑝</m:t>
                          </m:r>
                        </m:e>
                      </m:d>
                      <m:r>
                        <a:rPr lang="es-PE" sz="2800" b="0" i="1" smtClean="0">
                          <a:solidFill>
                            <a:srgbClr val="C00000"/>
                          </a:solidFill>
                          <a:latin typeface="Cambria Math" panose="02040503050406030204" pitchFamily="18" charset="0"/>
                          <a:cs typeface="Calibri" panose="020F0502020204030204" pitchFamily="34" charset="0"/>
                        </a:rPr>
                        <m:t>=</m:t>
                      </m:r>
                      <m:rad>
                        <m:radPr>
                          <m:degHide m:val="on"/>
                          <m:ctrlPr>
                            <a:rPr lang="es-PE" sz="2800" i="1" smtClean="0">
                              <a:solidFill>
                                <a:srgbClr val="C00000"/>
                              </a:solidFill>
                              <a:latin typeface="Cambria Math" panose="02040503050406030204" pitchFamily="18" charset="0"/>
                              <a:cs typeface="Calibri" panose="020F0502020204030204" pitchFamily="34" charset="0"/>
                            </a:rPr>
                          </m:ctrlPr>
                        </m:radPr>
                        <m:deg/>
                        <m:e>
                          <m:sSup>
                            <m:sSupPr>
                              <m:ctrlPr>
                                <a:rPr lang="es-PE" sz="2800" i="1" smtClean="0">
                                  <a:solidFill>
                                    <a:srgbClr val="C00000"/>
                                  </a:solidFill>
                                  <a:latin typeface="Cambria Math" panose="02040503050406030204" pitchFamily="18" charset="0"/>
                                  <a:cs typeface="Calibri" panose="020F0502020204030204" pitchFamily="34" charset="0"/>
                                </a:rPr>
                              </m:ctrlPr>
                            </m:sSupPr>
                            <m:e>
                              <m:d>
                                <m:dPr>
                                  <m:ctrlPr>
                                    <a:rPr lang="es-PE" sz="2800" i="1">
                                      <a:solidFill>
                                        <a:srgbClr val="C00000"/>
                                      </a:solidFill>
                                      <a:latin typeface="Cambria Math" panose="02040503050406030204" pitchFamily="18" charset="0"/>
                                      <a:cs typeface="Calibri" panose="020F0502020204030204" pitchFamily="34" charset="0"/>
                                    </a:rPr>
                                  </m:ctrlPr>
                                </m:dPr>
                                <m:e>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𝑥</m:t>
                                      </m:r>
                                    </m:e>
                                    <m:sup>
                                      <m:r>
                                        <a:rPr lang="es-PE" sz="2800" b="0" i="1">
                                          <a:solidFill>
                                            <a:srgbClr val="C00000"/>
                                          </a:solidFill>
                                          <a:latin typeface="Cambria Math" panose="02040503050406030204" pitchFamily="18" charset="0"/>
                                          <a:cs typeface="Calibri" panose="020F0502020204030204" pitchFamily="34" charset="0"/>
                                        </a:rPr>
                                        <m:t>′</m:t>
                                      </m:r>
                                    </m:sup>
                                  </m:sSup>
                                  <m:r>
                                    <a:rPr lang="es-PE" sz="2800" b="0" i="1">
                                      <a:solidFill>
                                        <a:srgbClr val="C00000"/>
                                      </a:solidFill>
                                      <a:latin typeface="Cambria Math" panose="02040503050406030204" pitchFamily="18" charset="0"/>
                                      <a:cs typeface="Calibri" panose="020F0502020204030204" pitchFamily="34" charset="0"/>
                                    </a:rPr>
                                    <m:t>−</m:t>
                                  </m:r>
                                  <m:r>
                                    <a:rPr lang="es-ES" sz="2800" b="0" i="1" smtClean="0">
                                      <a:solidFill>
                                        <a:srgbClr val="C00000"/>
                                      </a:solidFill>
                                      <a:latin typeface="Cambria Math" panose="02040503050406030204" pitchFamily="18" charset="0"/>
                                      <a:cs typeface="Calibri" panose="020F0502020204030204" pitchFamily="34" charset="0"/>
                                    </a:rPr>
                                    <m:t>𝑝</m:t>
                                  </m:r>
                                </m:e>
                              </m:d>
                            </m:e>
                            <m:sup>
                              <m:r>
                                <a:rPr lang="es-PE" sz="2800" b="0" i="1" smtClean="0">
                                  <a:solidFill>
                                    <a:srgbClr val="C00000"/>
                                  </a:solidFill>
                                  <a:latin typeface="Cambria Math" panose="02040503050406030204" pitchFamily="18" charset="0"/>
                                  <a:cs typeface="Calibri" panose="020F0502020204030204" pitchFamily="34" charset="0"/>
                                </a:rPr>
                                <m:t>2</m:t>
                              </m:r>
                            </m:sup>
                          </m:sSup>
                          <m:r>
                            <a:rPr lang="es-PE" sz="2800" b="0" i="1" smtClean="0">
                              <a:solidFill>
                                <a:srgbClr val="C00000"/>
                              </a:solidFill>
                              <a:latin typeface="Cambria Math" panose="02040503050406030204" pitchFamily="18" charset="0"/>
                              <a:cs typeface="Calibri" panose="020F0502020204030204" pitchFamily="34" charset="0"/>
                            </a:rPr>
                            <m:t>+</m:t>
                          </m:r>
                          <m:sSup>
                            <m:sSupPr>
                              <m:ctrlPr>
                                <a:rPr lang="es-PE" sz="2800" i="1" smtClean="0">
                                  <a:solidFill>
                                    <a:srgbClr val="C00000"/>
                                  </a:solidFill>
                                  <a:latin typeface="Cambria Math" panose="02040503050406030204" pitchFamily="18" charset="0"/>
                                  <a:cs typeface="Calibri" panose="020F0502020204030204" pitchFamily="34" charset="0"/>
                                </a:rPr>
                              </m:ctrlPr>
                            </m:sSupPr>
                            <m:e>
                              <m:r>
                                <a:rPr lang="es-PE" sz="2800" b="0" i="1" smtClean="0">
                                  <a:solidFill>
                                    <a:srgbClr val="C00000"/>
                                  </a:solidFill>
                                  <a:latin typeface="Cambria Math" panose="02040503050406030204" pitchFamily="18" charset="0"/>
                                  <a:cs typeface="Calibri" panose="020F0502020204030204" pitchFamily="34" charset="0"/>
                                </a:rPr>
                                <m:t>𝑦</m:t>
                              </m:r>
                              <m:r>
                                <a:rPr lang="es-PE" sz="2800" b="0" i="1" smtClean="0">
                                  <a:solidFill>
                                    <a:srgbClr val="C00000"/>
                                  </a:solidFill>
                                  <a:latin typeface="Cambria Math" panose="02040503050406030204" pitchFamily="18" charset="0"/>
                                  <a:cs typeface="Calibri" panose="020F0502020204030204" pitchFamily="34" charset="0"/>
                                </a:rPr>
                                <m:t>′</m:t>
                              </m:r>
                            </m:e>
                            <m:sup>
                              <m:r>
                                <a:rPr lang="es-PE" sz="2800" b="0" i="1" smtClean="0">
                                  <a:solidFill>
                                    <a:srgbClr val="C00000"/>
                                  </a:solidFill>
                                  <a:latin typeface="Cambria Math" panose="02040503050406030204" pitchFamily="18" charset="0"/>
                                  <a:cs typeface="Calibri" panose="020F0502020204030204" pitchFamily="34" charset="0"/>
                                </a:rPr>
                                <m:t>  2</m:t>
                              </m:r>
                            </m:sup>
                          </m:sSup>
                        </m:e>
                      </m:rad>
                    </m:oMath>
                  </m:oMathPara>
                </a14:m>
                <a:endParaRPr lang="es-PE" sz="2800" dirty="0">
                  <a:solidFill>
                    <a:srgbClr val="C00000"/>
                  </a:solidFill>
                </a:endParaRPr>
              </a:p>
            </p:txBody>
          </p:sp>
        </mc:Choice>
        <mc:Fallback xmlns="">
          <p:sp>
            <p:nvSpPr>
              <p:cNvPr id="6" name="Rectángulo 5">
                <a:extLst>
                  <a:ext uri="{FF2B5EF4-FFF2-40B4-BE49-F238E27FC236}">
                    <a16:creationId xmlns:a16="http://schemas.microsoft.com/office/drawing/2014/main" id="{47CBA814-014D-5039-2FD9-1D321ED384A2}"/>
                  </a:ext>
                </a:extLst>
              </p:cNvPr>
              <p:cNvSpPr>
                <a:spLocks noRot="1" noChangeAspect="1" noMove="1" noResize="1" noEditPoints="1" noAdjustHandles="1" noChangeArrowheads="1" noChangeShapeType="1" noTextEdit="1"/>
              </p:cNvSpPr>
              <p:nvPr/>
            </p:nvSpPr>
            <p:spPr>
              <a:xfrm>
                <a:off x="4522271" y="2813593"/>
                <a:ext cx="4626908" cy="614142"/>
              </a:xfrm>
              <a:prstGeom prst="rect">
                <a:avLst/>
              </a:prstGeom>
              <a:blipFill>
                <a:blip r:embed="rId3"/>
                <a:stretch>
                  <a:fillRect/>
                </a:stretch>
              </a:blipFill>
            </p:spPr>
            <p:txBody>
              <a:bodyPr/>
              <a:lstStyle/>
              <a:p>
                <a:r>
                  <a:rPr lang="es-ES">
                    <a:noFill/>
                  </a:rPr>
                  <a:t> </a:t>
                </a:r>
              </a:p>
            </p:txBody>
          </p:sp>
        </mc:Fallback>
      </mc:AlternateContent>
      <p:sp>
        <p:nvSpPr>
          <p:cNvPr id="7" name="Rectángulo 6">
            <a:extLst>
              <a:ext uri="{FF2B5EF4-FFF2-40B4-BE49-F238E27FC236}">
                <a16:creationId xmlns:a16="http://schemas.microsoft.com/office/drawing/2014/main" id="{5B4519BB-B3AF-D942-D234-6851B55685BA}"/>
              </a:ext>
            </a:extLst>
          </p:cNvPr>
          <p:cNvSpPr/>
          <p:nvPr/>
        </p:nvSpPr>
        <p:spPr>
          <a:xfrm>
            <a:off x="246742" y="3458124"/>
            <a:ext cx="7584127" cy="523220"/>
          </a:xfrm>
          <a:prstGeom prst="rect">
            <a:avLst/>
          </a:prstGeom>
        </p:spPr>
        <p:txBody>
          <a:bodyPr wrap="none">
            <a:spAutoFit/>
          </a:bodyPr>
          <a:lstStyle/>
          <a:p>
            <a:r>
              <a:rPr lang="es-419" sz="2800" dirty="0">
                <a:latin typeface="Arial" panose="020B0604020202020204" pitchFamily="34" charset="0"/>
                <a:ea typeface="Arial" panose="020B0604020202020204" pitchFamily="34" charset="0"/>
              </a:rPr>
              <a:t>Elevando al cuadrado y simplificando, se tiene</a:t>
            </a: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A1A60B5B-06C9-AA14-84A4-431CB6A3FA9B}"/>
                  </a:ext>
                </a:extLst>
              </p:cNvPr>
              <p:cNvSpPr/>
              <p:nvPr/>
            </p:nvSpPr>
            <p:spPr>
              <a:xfrm>
                <a:off x="2734439" y="4019851"/>
                <a:ext cx="6986656" cy="831959"/>
              </a:xfrm>
              <a:prstGeom prst="rect">
                <a:avLst/>
              </a:prstGeom>
              <a:solidFill>
                <a:schemeClr val="bg1"/>
              </a:solidFill>
              <a:ln>
                <a:solidFill>
                  <a:srgbClr val="C00000"/>
                </a:solidFill>
              </a:ln>
            </p:spPr>
            <p:txBody>
              <a:bodyPr wrap="none">
                <a:spAutoFit/>
              </a:bodyPr>
              <a:lstStyle/>
              <a:p>
                <a14:m>
                  <m:oMath xmlns:m="http://schemas.openxmlformats.org/officeDocument/2006/math">
                    <m:sSup>
                      <m:sSupPr>
                        <m:ctrlPr>
                          <a:rPr lang="es-PE" sz="2800" i="1" smtClean="0">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𝑦</m:t>
                        </m:r>
                        <m:r>
                          <a:rPr lang="es-PE" sz="2800" b="0" i="1">
                            <a:solidFill>
                              <a:srgbClr val="C00000"/>
                            </a:solidFill>
                            <a:latin typeface="Cambria Math" panose="02040503050406030204" pitchFamily="18" charset="0"/>
                            <a:cs typeface="Calibri" panose="020F0502020204030204" pitchFamily="34" charset="0"/>
                          </a:rPr>
                          <m:t>′</m:t>
                        </m:r>
                      </m:e>
                      <m:sup>
                        <m:r>
                          <a:rPr lang="es-PE" sz="2800" b="0" i="1">
                            <a:solidFill>
                              <a:srgbClr val="C00000"/>
                            </a:solidFill>
                            <a:latin typeface="Cambria Math" panose="02040503050406030204" pitchFamily="18" charset="0"/>
                            <a:cs typeface="Calibri" panose="020F0502020204030204" pitchFamily="34" charset="0"/>
                          </a:rPr>
                          <m:t>  2</m:t>
                        </m:r>
                      </m:sup>
                    </m:sSup>
                    <m:r>
                      <a:rPr lang="es-419" sz="2800" b="0" i="1" dirty="0">
                        <a:solidFill>
                          <a:srgbClr val="C00000"/>
                        </a:solidFill>
                        <a:latin typeface="Cambria Math" panose="02040503050406030204" pitchFamily="18" charset="0"/>
                        <a:ea typeface="Arial" panose="020B0604020202020204" pitchFamily="34" charset="0"/>
                      </a:rPr>
                      <m:t>=4</m:t>
                    </m:r>
                    <m:r>
                      <a:rPr lang="es-419" sz="2800" b="0" i="1" dirty="0">
                        <a:solidFill>
                          <a:srgbClr val="C00000"/>
                        </a:solidFill>
                        <a:latin typeface="Cambria Math" panose="02040503050406030204" pitchFamily="18" charset="0"/>
                        <a:ea typeface="Arial" panose="020B0604020202020204" pitchFamily="34" charset="0"/>
                      </a:rPr>
                      <m:t>𝑝𝑥</m:t>
                    </m:r>
                    <m:r>
                      <a:rPr lang="es-419" sz="2800" b="0" i="1" dirty="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chemeClr val="tx1"/>
                    </a:solidFill>
                    <a:latin typeface="Arial" panose="020B0604020202020204" pitchFamily="34" charset="0"/>
                    <a:ea typeface="Arial" panose="020B0604020202020204" pitchFamily="34" charset="0"/>
                  </a:rPr>
                  <a:t>luego    </a:t>
                </a:r>
                <a14:m>
                  <m:oMath xmlns:m="http://schemas.openxmlformats.org/officeDocument/2006/math">
                    <m:sSup>
                      <m:sSupPr>
                        <m:ctrlPr>
                          <a:rPr lang="es-PE" sz="2800" i="1" smtClean="0">
                            <a:solidFill>
                              <a:srgbClr val="C00000"/>
                            </a:solidFill>
                            <a:latin typeface="Cambria Math" panose="02040503050406030204" pitchFamily="18" charset="0"/>
                            <a:ea typeface="Arial" panose="020B0604020202020204" pitchFamily="34" charset="0"/>
                          </a:rPr>
                        </m:ctrlPr>
                      </m:sSupPr>
                      <m:e>
                        <m:r>
                          <a:rPr lang="es-PE" sz="2800" b="0" i="1">
                            <a:solidFill>
                              <a:srgbClr val="C00000"/>
                            </a:solidFill>
                            <a:latin typeface="Cambria Math" panose="02040503050406030204" pitchFamily="18" charset="0"/>
                            <a:ea typeface="Arial" panose="020B0604020202020204" pitchFamily="34" charset="0"/>
                          </a:rPr>
                          <m:t>𝑥</m:t>
                        </m:r>
                      </m:e>
                      <m:sup>
                        <m:r>
                          <a:rPr lang="es-PE" sz="2800" b="0" i="1">
                            <a:solidFill>
                              <a:srgbClr val="C00000"/>
                            </a:solidFill>
                            <a:latin typeface="Cambria Math" panose="02040503050406030204" pitchFamily="18" charset="0"/>
                            <a:ea typeface="Arial" panose="020B0604020202020204" pitchFamily="34" charset="0"/>
                          </a:rPr>
                          <m:t>′</m:t>
                        </m:r>
                      </m:sup>
                    </m:sSup>
                    <m:r>
                      <a:rPr lang="es-PE" sz="2800" b="0" i="1">
                        <a:solidFill>
                          <a:srgbClr val="C00000"/>
                        </a:solidFill>
                        <a:latin typeface="Cambria Math" panose="02040503050406030204" pitchFamily="18" charset="0"/>
                        <a:ea typeface="Arial" panose="020B0604020202020204" pitchFamily="34" charset="0"/>
                      </a:rPr>
                      <m:t>=</m:t>
                    </m:r>
                    <m:f>
                      <m:fPr>
                        <m:ctrlPr>
                          <a:rPr lang="es-PE" sz="2800" i="1">
                            <a:solidFill>
                              <a:srgbClr val="C00000"/>
                            </a:solidFill>
                            <a:latin typeface="Cambria Math" panose="02040503050406030204" pitchFamily="18" charset="0"/>
                          </a:rPr>
                        </m:ctrlPr>
                      </m:fPr>
                      <m:num>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𝑦</m:t>
                            </m:r>
                            <m:r>
                              <a:rPr lang="es-PE" sz="2800" b="0" i="1">
                                <a:solidFill>
                                  <a:srgbClr val="C00000"/>
                                </a:solidFill>
                                <a:latin typeface="Cambria Math" panose="02040503050406030204" pitchFamily="18" charset="0"/>
                                <a:cs typeface="Calibri" panose="020F0502020204030204" pitchFamily="34" charset="0"/>
                              </a:rPr>
                              <m:t>′</m:t>
                            </m:r>
                          </m:e>
                          <m:sup>
                            <m:r>
                              <a:rPr lang="es-PE" sz="2800" b="0" i="1">
                                <a:solidFill>
                                  <a:srgbClr val="C00000"/>
                                </a:solidFill>
                                <a:latin typeface="Cambria Math" panose="02040503050406030204" pitchFamily="18" charset="0"/>
                                <a:cs typeface="Calibri" panose="020F0502020204030204" pitchFamily="34" charset="0"/>
                              </a:rPr>
                              <m:t>  2</m:t>
                            </m:r>
                          </m:sup>
                        </m:sSup>
                      </m:num>
                      <m:den>
                        <m:r>
                          <a:rPr lang="es-PE" sz="2800" b="0" i="1">
                            <a:solidFill>
                              <a:srgbClr val="C00000"/>
                            </a:solidFill>
                            <a:latin typeface="Cambria Math" panose="02040503050406030204" pitchFamily="18" charset="0"/>
                          </a:rPr>
                          <m:t>4</m:t>
                        </m:r>
                        <m:r>
                          <a:rPr lang="es-PE" sz="2800" b="0" i="1">
                            <a:solidFill>
                              <a:srgbClr val="C00000"/>
                            </a:solidFill>
                            <a:latin typeface="Cambria Math" panose="02040503050406030204" pitchFamily="18" charset="0"/>
                          </a:rPr>
                          <m:t>𝑝</m:t>
                        </m:r>
                      </m:den>
                    </m:f>
                  </m:oMath>
                </a14:m>
                <a:r>
                  <a:rPr lang="es-PE" sz="2800" dirty="0">
                    <a:solidFill>
                      <a:srgbClr val="C00000"/>
                    </a:solidFill>
                  </a:rPr>
                  <a:t> </a:t>
                </a:r>
                <a:r>
                  <a:rPr lang="es-PE" sz="2800" dirty="0">
                    <a:solidFill>
                      <a:schemeClr val="tx1"/>
                    </a:solidFill>
                  </a:rPr>
                  <a:t>  . . . . . . (3)</a:t>
                </a:r>
              </a:p>
            </p:txBody>
          </p:sp>
        </mc:Choice>
        <mc:Fallback xmlns="">
          <p:sp>
            <p:nvSpPr>
              <p:cNvPr id="8" name="Rectángulo 7">
                <a:extLst>
                  <a:ext uri="{FF2B5EF4-FFF2-40B4-BE49-F238E27FC236}">
                    <a16:creationId xmlns:a16="http://schemas.microsoft.com/office/drawing/2014/main" id="{A1A60B5B-06C9-AA14-84A4-431CB6A3FA9B}"/>
                  </a:ext>
                </a:extLst>
              </p:cNvPr>
              <p:cNvSpPr>
                <a:spLocks noRot="1" noChangeAspect="1" noMove="1" noResize="1" noEditPoints="1" noAdjustHandles="1" noChangeArrowheads="1" noChangeShapeType="1" noTextEdit="1"/>
              </p:cNvSpPr>
              <p:nvPr/>
            </p:nvSpPr>
            <p:spPr>
              <a:xfrm>
                <a:off x="2734439" y="4019851"/>
                <a:ext cx="6986656" cy="831959"/>
              </a:xfrm>
              <a:prstGeom prst="rect">
                <a:avLst/>
              </a:prstGeom>
              <a:blipFill>
                <a:blip r:embed="rId4"/>
                <a:stretch>
                  <a:fillRect/>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C7BF6955-81C0-E520-155A-BAE9898EABD6}"/>
                  </a:ext>
                </a:extLst>
              </p:cNvPr>
              <p:cNvSpPr/>
              <p:nvPr/>
            </p:nvSpPr>
            <p:spPr>
              <a:xfrm>
                <a:off x="246742" y="4940246"/>
                <a:ext cx="11582400" cy="1041247"/>
              </a:xfrm>
              <a:prstGeom prst="rect">
                <a:avLst/>
              </a:prstGeom>
            </p:spPr>
            <p:txBody>
              <a:bodyPr wrap="squar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reemplazando (3) en (1) se tiene la “ecuación vectorial ”, donde </a:t>
                </a:r>
                <a14:m>
                  <m:oMath xmlns:m="http://schemas.openxmlformats.org/officeDocument/2006/math">
                    <m:r>
                      <a:rPr lang="es-419" sz="2800" i="1" dirty="0" smtClean="0">
                        <a:solidFill>
                          <a:schemeClr val="tx1"/>
                        </a:solidFill>
                        <a:latin typeface="Cambria Math" panose="02040503050406030204" pitchFamily="18" charset="0"/>
                        <a:ea typeface="Arial" panose="020B0604020202020204" pitchFamily="34" charset="0"/>
                      </a:rPr>
                      <m:t>𝑃</m:t>
                    </m:r>
                  </m:oMath>
                </a14:m>
                <a:r>
                  <a:rPr lang="es-419" sz="2800" dirty="0">
                    <a:solidFill>
                      <a:schemeClr val="tx1"/>
                    </a:solidFill>
                    <a:latin typeface="Arial" panose="020B0604020202020204" pitchFamily="34" charset="0"/>
                    <a:ea typeface="Arial" panose="020B0604020202020204" pitchFamily="34" charset="0"/>
                  </a:rPr>
                  <a:t> es un punto de la parábola.</a:t>
                </a:r>
                <a:endParaRPr lang="es-PE" sz="2800" dirty="0">
                  <a:solidFill>
                    <a:schemeClr val="tx1"/>
                  </a:solidFill>
                  <a:latin typeface="Arial" panose="020B0604020202020204" pitchFamily="34" charset="0"/>
                  <a:ea typeface="Arial" panose="020B0604020202020204" pitchFamily="34" charset="0"/>
                </a:endParaRPr>
              </a:p>
            </p:txBody>
          </p:sp>
        </mc:Choice>
        <mc:Fallback xmlns="">
          <p:sp>
            <p:nvSpPr>
              <p:cNvPr id="9" name="Rectángulo 8">
                <a:extLst>
                  <a:ext uri="{FF2B5EF4-FFF2-40B4-BE49-F238E27FC236}">
                    <a16:creationId xmlns:a16="http://schemas.microsoft.com/office/drawing/2014/main" id="{C7BF6955-81C0-E520-155A-BAE9898EABD6}"/>
                  </a:ext>
                </a:extLst>
              </p:cNvPr>
              <p:cNvSpPr>
                <a:spLocks noRot="1" noChangeAspect="1" noMove="1" noResize="1" noEditPoints="1" noAdjustHandles="1" noChangeArrowheads="1" noChangeShapeType="1" noTextEdit="1"/>
              </p:cNvSpPr>
              <p:nvPr/>
            </p:nvSpPr>
            <p:spPr>
              <a:xfrm>
                <a:off x="246742" y="4940246"/>
                <a:ext cx="11582400" cy="1041247"/>
              </a:xfrm>
              <a:prstGeom prst="rect">
                <a:avLst/>
              </a:prstGeom>
              <a:blipFill>
                <a:blip r:embed="rId5"/>
                <a:stretch>
                  <a:fillRect l="-1053" t="-4094" r="-1316" b="-1520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4BF4C480-C673-B2CF-46A4-D489091EA7D1}"/>
                  </a:ext>
                </a:extLst>
              </p:cNvPr>
              <p:cNvSpPr/>
              <p:nvPr/>
            </p:nvSpPr>
            <p:spPr>
              <a:xfrm>
                <a:off x="4018948" y="5565513"/>
                <a:ext cx="5393960" cy="831959"/>
              </a:xfrm>
              <a:prstGeom prst="rect">
                <a:avLst/>
              </a:prstGeom>
              <a:solidFill>
                <a:schemeClr val="bg1"/>
              </a:solidFill>
              <a:ln>
                <a:solidFill>
                  <a:srgbClr val="C00000"/>
                </a:solidFill>
              </a:ln>
            </p:spPr>
            <p:txBody>
              <a:bodyPr wrap="square">
                <a:spAutoFit/>
              </a:bodyPr>
              <a:lstStyle/>
              <a:p>
                <a14:m>
                  <m:oMath xmlns:m="http://schemas.openxmlformats.org/officeDocument/2006/math">
                    <m:r>
                      <a:rPr lang="es-PE" sz="2800" b="0" i="1" smtClean="0">
                        <a:solidFill>
                          <a:srgbClr val="C00000"/>
                        </a:solidFill>
                        <a:latin typeface="Cambria Math" panose="02040503050406030204" pitchFamily="18" charset="0"/>
                        <a:ea typeface="Arial" panose="020B0604020202020204" pitchFamily="34" charset="0"/>
                      </a:rPr>
                      <m:t>𝑃</m:t>
                    </m:r>
                    <m:r>
                      <a:rPr lang="es-PE" sz="2800" b="0" i="1" smtClean="0">
                        <a:solidFill>
                          <a:srgbClr val="C00000"/>
                        </a:solidFill>
                        <a:latin typeface="Cambria Math" panose="02040503050406030204" pitchFamily="18" charset="0"/>
                        <a:ea typeface="Arial" panose="020B0604020202020204" pitchFamily="34" charset="0"/>
                      </a:rPr>
                      <m:t>=</m:t>
                    </m:r>
                    <m:r>
                      <a:rPr lang="es-PE" sz="2800" b="0" i="1" smtClean="0">
                        <a:solidFill>
                          <a:srgbClr val="C00000"/>
                        </a:solidFill>
                        <a:latin typeface="Cambria Math" panose="02040503050406030204" pitchFamily="18" charset="0"/>
                        <a:ea typeface="Arial" panose="020B0604020202020204" pitchFamily="34" charset="0"/>
                      </a:rPr>
                      <m:t>𝑉</m:t>
                    </m:r>
                    <m:r>
                      <a:rPr lang="es-PE" sz="2800" b="0" i="1" smtClean="0">
                        <a:solidFill>
                          <a:srgbClr val="C00000"/>
                        </a:solidFill>
                        <a:latin typeface="Cambria Math" panose="02040503050406030204" pitchFamily="18" charset="0"/>
                        <a:ea typeface="Arial" panose="020B0604020202020204" pitchFamily="34" charset="0"/>
                      </a:rPr>
                      <m:t> +</m:t>
                    </m:r>
                    <m:f>
                      <m:fPr>
                        <m:ctrlPr>
                          <a:rPr lang="es-PE" sz="2800" i="1">
                            <a:solidFill>
                              <a:srgbClr val="C00000"/>
                            </a:solidFill>
                            <a:latin typeface="Cambria Math" panose="02040503050406030204" pitchFamily="18" charset="0"/>
                          </a:rPr>
                        </m:ctrlPr>
                      </m:fPr>
                      <m:num>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b="0" i="1">
                                <a:solidFill>
                                  <a:srgbClr val="C00000"/>
                                </a:solidFill>
                                <a:latin typeface="Cambria Math" panose="02040503050406030204" pitchFamily="18" charset="0"/>
                                <a:cs typeface="Calibri" panose="020F0502020204030204" pitchFamily="34" charset="0"/>
                              </a:rPr>
                              <m:t>𝑦</m:t>
                            </m:r>
                            <m:r>
                              <a:rPr lang="es-PE" sz="2800" b="0" i="1">
                                <a:solidFill>
                                  <a:srgbClr val="C00000"/>
                                </a:solidFill>
                                <a:latin typeface="Cambria Math" panose="02040503050406030204" pitchFamily="18" charset="0"/>
                                <a:cs typeface="Calibri" panose="020F0502020204030204" pitchFamily="34" charset="0"/>
                              </a:rPr>
                              <m:t>′</m:t>
                            </m:r>
                          </m:e>
                          <m:sup>
                            <m:r>
                              <a:rPr lang="es-PE" sz="2800" b="0" i="1">
                                <a:solidFill>
                                  <a:srgbClr val="C00000"/>
                                </a:solidFill>
                                <a:latin typeface="Cambria Math" panose="02040503050406030204" pitchFamily="18" charset="0"/>
                                <a:cs typeface="Calibri" panose="020F0502020204030204" pitchFamily="34" charset="0"/>
                              </a:rPr>
                              <m:t>  2</m:t>
                            </m:r>
                          </m:sup>
                        </m:sSup>
                      </m:num>
                      <m:den>
                        <m:r>
                          <a:rPr lang="es-PE" sz="2800" b="0" i="1">
                            <a:solidFill>
                              <a:srgbClr val="C00000"/>
                            </a:solidFill>
                            <a:latin typeface="Cambria Math" panose="02040503050406030204" pitchFamily="18" charset="0"/>
                          </a:rPr>
                          <m:t>4</m:t>
                        </m:r>
                        <m:r>
                          <a:rPr lang="es-PE" sz="2800" b="0" i="1">
                            <a:solidFill>
                              <a:srgbClr val="C00000"/>
                            </a:solidFill>
                            <a:latin typeface="Cambria Math" panose="02040503050406030204" pitchFamily="18" charset="0"/>
                          </a:rPr>
                          <m:t>𝑝</m:t>
                        </m:r>
                      </m:den>
                    </m:f>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r>
                      <a:rPr lang="es-PE" sz="2800" b="0" i="1" smtClean="0">
                        <a:solidFill>
                          <a:srgbClr val="C00000"/>
                        </a:solidFill>
                        <a:latin typeface="Cambria Math" panose="02040503050406030204" pitchFamily="18" charset="0"/>
                      </a:rPr>
                      <m:t>+</m:t>
                    </m:r>
                    <m:sSup>
                      <m:sSupPr>
                        <m:ctrlPr>
                          <a:rPr lang="es-PE" sz="2800" i="1" smtClean="0">
                            <a:solidFill>
                              <a:srgbClr val="C00000"/>
                            </a:solidFill>
                            <a:latin typeface="Cambria Math" panose="02040503050406030204" pitchFamily="18" charset="0"/>
                          </a:rPr>
                        </m:ctrlPr>
                      </m:sSupPr>
                      <m:e>
                        <m:r>
                          <a:rPr lang="es-PE" sz="2800" b="0" i="1" smtClean="0">
                            <a:solidFill>
                              <a:srgbClr val="C00000"/>
                            </a:solidFill>
                            <a:latin typeface="Cambria Math" panose="02040503050406030204" pitchFamily="18" charset="0"/>
                          </a:rPr>
                          <m:t>𝑦</m:t>
                        </m:r>
                      </m:e>
                      <m:sup>
                        <m:r>
                          <a:rPr lang="es-PE" sz="2800" b="0" i="1" smtClean="0">
                            <a:solidFill>
                              <a:srgbClr val="C00000"/>
                            </a:solidFill>
                            <a:latin typeface="Cambria Math" panose="02040503050406030204" pitchFamily="18" charset="0"/>
                          </a:rPr>
                          <m:t>′</m:t>
                        </m:r>
                      </m:sup>
                    </m:sSup>
                    <m:sSup>
                      <m:sSupPr>
                        <m:ctrlPr>
                          <a:rPr lang="es-PE" sz="2800" i="1">
                            <a:solidFill>
                              <a:srgbClr val="C00000"/>
                            </a:solidFill>
                            <a:latin typeface="Cambria Math" panose="02040503050406030204" pitchFamily="18" charset="0"/>
                            <a:ea typeface="Cambria Math" panose="02040503050406030204" pitchFamily="18" charset="0"/>
                          </a:rPr>
                        </m:ctrlPr>
                      </m:sSupPr>
                      <m:e>
                        <m:acc>
                          <m:accPr>
                            <m:chr m:val="⃗"/>
                            <m:ctrlPr>
                              <a:rPr lang="es-PE" sz="2800" i="1">
                                <a:solidFill>
                                  <a:srgbClr val="C00000"/>
                                </a:solidFill>
                                <a:latin typeface="Cambria Math" panose="02040503050406030204" pitchFamily="18" charset="0"/>
                              </a:rPr>
                            </m:ctrlPr>
                          </m:accPr>
                          <m:e>
                            <m:r>
                              <a:rPr lang="es-PE" sz="2800" b="0" i="1">
                                <a:solidFill>
                                  <a:srgbClr val="C00000"/>
                                </a:solidFill>
                                <a:latin typeface="Cambria Math" panose="02040503050406030204" pitchFamily="18" charset="0"/>
                                <a:ea typeface="Arial" panose="020B0604020202020204" pitchFamily="34" charset="0"/>
                              </a:rPr>
                              <m:t>𝑢</m:t>
                            </m:r>
                          </m:e>
                        </m:acc>
                      </m:e>
                      <m:sup>
                        <m:r>
                          <a:rPr lang="es-PE" sz="2800" b="0" i="1">
                            <a:solidFill>
                              <a:srgbClr val="C00000"/>
                            </a:solidFill>
                            <a:latin typeface="Cambria Math" panose="02040503050406030204" pitchFamily="18" charset="0"/>
                            <a:ea typeface="Cambria Math" panose="02040503050406030204" pitchFamily="18" charset="0"/>
                          </a:rPr>
                          <m:t>⊥</m:t>
                        </m:r>
                      </m:sup>
                    </m:sSup>
                  </m:oMath>
                </a14:m>
                <a:r>
                  <a:rPr lang="es-PE" sz="2800" dirty="0">
                    <a:solidFill>
                      <a:srgbClr val="C00000"/>
                    </a:solidFill>
                  </a:rPr>
                  <a:t>. </a:t>
                </a:r>
                <a:r>
                  <a:rPr lang="es-PE" sz="2800" dirty="0">
                    <a:solidFill>
                      <a:schemeClr val="tx1"/>
                    </a:solidFill>
                  </a:rPr>
                  <a:t>. . . . . (4)</a:t>
                </a:r>
              </a:p>
            </p:txBody>
          </p:sp>
        </mc:Choice>
        <mc:Fallback xmlns="">
          <p:sp>
            <p:nvSpPr>
              <p:cNvPr id="10" name="Rectángulo 9">
                <a:extLst>
                  <a:ext uri="{FF2B5EF4-FFF2-40B4-BE49-F238E27FC236}">
                    <a16:creationId xmlns:a16="http://schemas.microsoft.com/office/drawing/2014/main" id="{4BF4C480-C673-B2CF-46A4-D489091EA7D1}"/>
                  </a:ext>
                </a:extLst>
              </p:cNvPr>
              <p:cNvSpPr>
                <a:spLocks noRot="1" noChangeAspect="1" noMove="1" noResize="1" noEditPoints="1" noAdjustHandles="1" noChangeArrowheads="1" noChangeShapeType="1" noTextEdit="1"/>
              </p:cNvSpPr>
              <p:nvPr/>
            </p:nvSpPr>
            <p:spPr>
              <a:xfrm>
                <a:off x="4018948" y="5565513"/>
                <a:ext cx="5393960" cy="831959"/>
              </a:xfrm>
              <a:prstGeom prst="rect">
                <a:avLst/>
              </a:prstGeom>
              <a:blipFill>
                <a:blip r:embed="rId6"/>
                <a:stretch>
                  <a:fillRect r="-124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F5A7ECC0-4924-8E3C-E177-8D8176A89197}"/>
                  </a:ext>
                </a:extLst>
              </p:cNvPr>
              <p:cNvSpPr/>
              <p:nvPr/>
            </p:nvSpPr>
            <p:spPr>
              <a:xfrm>
                <a:off x="292234" y="566447"/>
                <a:ext cx="8460073" cy="523220"/>
              </a:xfrm>
              <a:prstGeom prst="rect">
                <a:avLst/>
              </a:prstGeom>
            </p:spPr>
            <p:txBody>
              <a:bodyPr wrap="none">
                <a:spAutoFit/>
              </a:bodyPr>
              <a:lstStyle/>
              <a:p>
                <a:r>
                  <a:rPr lang="es-419" sz="2800" dirty="0">
                    <a:latin typeface="Arial" panose="020B0604020202020204" pitchFamily="34" charset="0"/>
                    <a:ea typeface="Arial" panose="020B0604020202020204" pitchFamily="34" charset="0"/>
                  </a:rPr>
                  <a:t>Del gráfico se observa que</a:t>
                </a:r>
                <a:r>
                  <a:rPr lang="es-419" sz="2800" dirty="0">
                    <a:solidFill>
                      <a:schemeClr val="tx1"/>
                    </a:solidFill>
                    <a:latin typeface="Arial" panose="020B0604020202020204" pitchFamily="34" charset="0"/>
                    <a:ea typeface="Arial" panose="020B0604020202020204" pitchFamily="34" charset="0"/>
                  </a:rPr>
                  <a:t> </a:t>
                </a:r>
                <a14:m>
                  <m:oMath xmlns:m="http://schemas.openxmlformats.org/officeDocument/2006/math">
                    <m:r>
                      <a:rPr lang="es-PE" sz="2800" i="1" smtClean="0">
                        <a:solidFill>
                          <a:srgbClr val="C00000"/>
                        </a:solidFill>
                        <a:latin typeface="Cambria Math" panose="02040503050406030204" pitchFamily="18" charset="0"/>
                        <a:cs typeface="Calibri" panose="020F0502020204030204" pitchFamily="34" charset="0"/>
                      </a:rPr>
                      <m:t>𝑑</m:t>
                    </m:r>
                    <m:d>
                      <m:dPr>
                        <m:ctrlPr>
                          <a:rPr lang="es-PE" sz="2800" i="1">
                            <a:solidFill>
                              <a:srgbClr val="C00000"/>
                            </a:solidFill>
                            <a:latin typeface="Cambria Math" panose="02040503050406030204" pitchFamily="18" charset="0"/>
                            <a:cs typeface="Calibri" panose="020F0502020204030204" pitchFamily="34" charset="0"/>
                          </a:rPr>
                        </m:ctrlPr>
                      </m:dPr>
                      <m:e>
                        <m:r>
                          <a:rPr lang="es-PE" sz="2800" i="1">
                            <a:solidFill>
                              <a:srgbClr val="C00000"/>
                            </a:solidFill>
                            <a:latin typeface="Cambria Math" panose="02040503050406030204" pitchFamily="18" charset="0"/>
                            <a:cs typeface="Calibri" panose="020F0502020204030204" pitchFamily="34" charset="0"/>
                          </a:rPr>
                          <m:t>𝑃</m:t>
                        </m:r>
                        <m:r>
                          <a:rPr lang="es-PE" sz="2800" i="1">
                            <a:solidFill>
                              <a:srgbClr val="C00000"/>
                            </a:solidFill>
                            <a:latin typeface="Cambria Math" panose="02040503050406030204" pitchFamily="18" charset="0"/>
                            <a:cs typeface="Calibri" panose="020F0502020204030204" pitchFamily="34" charset="0"/>
                          </a:rPr>
                          <m:t>,</m:t>
                        </m:r>
                        <m:r>
                          <a:rPr lang="es-ES_tradnl" altLang="es-PE" sz="2800" i="1">
                            <a:solidFill>
                              <a:srgbClr val="C00000"/>
                            </a:solidFill>
                            <a:latin typeface="Cambria Math" panose="02040503050406030204" pitchFamily="18" charset="0"/>
                            <a:ea typeface="Cambria Math" panose="02040503050406030204" pitchFamily="18" charset="0"/>
                            <a:cs typeface="Calibri" panose="020F0502020204030204" pitchFamily="34" charset="0"/>
                          </a:rPr>
                          <m:t>ℒ</m:t>
                        </m:r>
                      </m:e>
                    </m:d>
                    <m:r>
                      <a:rPr lang="es-PE" sz="2800" i="1">
                        <a:solidFill>
                          <a:srgbClr val="C00000"/>
                        </a:solidFill>
                        <a:latin typeface="Cambria Math" panose="02040503050406030204" pitchFamily="18" charset="0"/>
                        <a:cs typeface="Calibri" panose="020F0502020204030204" pitchFamily="34" charset="0"/>
                      </a:rPr>
                      <m:t>=</m:t>
                    </m:r>
                    <m:d>
                      <m:dPr>
                        <m:begChr m:val="|"/>
                        <m:endChr m:val="|"/>
                        <m:ctrlPr>
                          <a:rPr lang="es-PE" sz="2800" i="1">
                            <a:solidFill>
                              <a:srgbClr val="C00000"/>
                            </a:solidFill>
                            <a:latin typeface="Cambria Math" panose="02040503050406030204" pitchFamily="18" charset="0"/>
                            <a:cs typeface="Calibri" panose="020F0502020204030204" pitchFamily="34" charset="0"/>
                          </a:rPr>
                        </m:ctrlPr>
                      </m:dPr>
                      <m:e>
                        <m:r>
                          <a:rPr lang="es-ES" sz="2800" b="0" i="1" smtClean="0">
                            <a:solidFill>
                              <a:srgbClr val="C00000"/>
                            </a:solidFill>
                            <a:latin typeface="Cambria Math" panose="02040503050406030204" pitchFamily="18" charset="0"/>
                            <a:cs typeface="Calibri" panose="020F0502020204030204" pitchFamily="34" charset="0"/>
                          </a:rPr>
                          <m:t>𝑝</m:t>
                        </m:r>
                        <m:r>
                          <a:rPr lang="es-PE" sz="2800" b="0" i="1" smtClean="0">
                            <a:solidFill>
                              <a:srgbClr val="C00000"/>
                            </a:solidFill>
                            <a:latin typeface="Cambria Math" panose="02040503050406030204" pitchFamily="18" charset="0"/>
                            <a:cs typeface="Calibri" panose="020F0502020204030204" pitchFamily="34" charset="0"/>
                          </a:rPr>
                          <m:t>+</m:t>
                        </m:r>
                        <m:r>
                          <a:rPr lang="es-PE" sz="2800" b="0" i="1" smtClean="0">
                            <a:solidFill>
                              <a:srgbClr val="C00000"/>
                            </a:solidFill>
                            <a:latin typeface="Cambria Math" panose="02040503050406030204" pitchFamily="18" charset="0"/>
                            <a:cs typeface="Calibri" panose="020F0502020204030204" pitchFamily="34" charset="0"/>
                          </a:rPr>
                          <m:t>𝑥</m:t>
                        </m:r>
                        <m:r>
                          <a:rPr lang="es-PE" sz="2800" b="0" i="1" smtClean="0">
                            <a:solidFill>
                              <a:srgbClr val="C00000"/>
                            </a:solidFill>
                            <a:latin typeface="Cambria Math" panose="02040503050406030204" pitchFamily="18" charset="0"/>
                            <a:cs typeface="Calibri" panose="020F0502020204030204" pitchFamily="34" charset="0"/>
                          </a:rPr>
                          <m:t>′</m:t>
                        </m:r>
                      </m:e>
                    </m:d>
                  </m:oMath>
                </a14:m>
                <a:r>
                  <a:rPr lang="es-419" sz="2800" dirty="0">
                    <a:solidFill>
                      <a:schemeClr val="tx1"/>
                    </a:solidFill>
                    <a:latin typeface="Arial" panose="020B0604020202020204" pitchFamily="34" charset="0"/>
                    <a:ea typeface="Arial" panose="020B0604020202020204" pitchFamily="34" charset="0"/>
                  </a:rPr>
                  <a:t>, luego </a:t>
                </a:r>
                <a:endParaRPr lang="es-PE" sz="2800" dirty="0">
                  <a:solidFill>
                    <a:schemeClr val="tx1"/>
                  </a:solidFill>
                </a:endParaRPr>
              </a:p>
            </p:txBody>
          </p:sp>
        </mc:Choice>
        <mc:Fallback xmlns="">
          <p:sp>
            <p:nvSpPr>
              <p:cNvPr id="11" name="Rectángulo 10">
                <a:extLst>
                  <a:ext uri="{FF2B5EF4-FFF2-40B4-BE49-F238E27FC236}">
                    <a16:creationId xmlns:a16="http://schemas.microsoft.com/office/drawing/2014/main" id="{F5A7ECC0-4924-8E3C-E177-8D8176A89197}"/>
                  </a:ext>
                </a:extLst>
              </p:cNvPr>
              <p:cNvSpPr>
                <a:spLocks noRot="1" noChangeAspect="1" noMove="1" noResize="1" noEditPoints="1" noAdjustHandles="1" noChangeArrowheads="1" noChangeShapeType="1" noTextEdit="1"/>
              </p:cNvSpPr>
              <p:nvPr/>
            </p:nvSpPr>
            <p:spPr>
              <a:xfrm>
                <a:off x="292234" y="566447"/>
                <a:ext cx="8460073" cy="523220"/>
              </a:xfrm>
              <a:prstGeom prst="rect">
                <a:avLst/>
              </a:prstGeom>
              <a:blipFill>
                <a:blip r:embed="rId7"/>
                <a:stretch>
                  <a:fillRect l="-1513" t="-12791" r="-432" b="-3139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432DAAF0-C372-9FCC-D051-47094CCB2C47}"/>
                  </a:ext>
                </a:extLst>
              </p:cNvPr>
              <p:cNvSpPr/>
              <p:nvPr/>
            </p:nvSpPr>
            <p:spPr>
              <a:xfrm>
                <a:off x="373535" y="1108920"/>
                <a:ext cx="10111230" cy="523220"/>
              </a:xfrm>
              <a:prstGeom prst="rect">
                <a:avLst/>
              </a:prstGeom>
              <a:solidFill>
                <a:schemeClr val="bg1"/>
              </a:solidFill>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s-PE" sz="2800" i="1" smtClean="0">
                              <a:solidFill>
                                <a:srgbClr val="FF0000"/>
                              </a:solidFill>
                              <a:latin typeface="Cambria Math" panose="02040503050406030204" pitchFamily="18" charset="0"/>
                              <a:cs typeface="Calibri" panose="020F0502020204030204" pitchFamily="34" charset="0"/>
                            </a:rPr>
                          </m:ctrlPr>
                        </m:dPr>
                        <m:e>
                          <m:r>
                            <a:rPr lang="es-PE" sz="2800" i="1">
                              <a:solidFill>
                                <a:srgbClr val="FF0000"/>
                              </a:solidFill>
                              <a:latin typeface="Cambria Math" panose="02040503050406030204" pitchFamily="18" charset="0"/>
                              <a:cs typeface="Calibri" panose="020F0502020204030204" pitchFamily="34" charset="0"/>
                            </a:rPr>
                            <m:t>𝑃</m:t>
                          </m:r>
                          <m:r>
                            <a:rPr lang="es-PE" sz="2800" i="1">
                              <a:solidFill>
                                <a:srgbClr val="FF0000"/>
                              </a:solidFill>
                              <a:latin typeface="Cambria Math" panose="02040503050406030204" pitchFamily="18" charset="0"/>
                              <a:cs typeface="Calibri" panose="020F0502020204030204" pitchFamily="34" charset="0"/>
                            </a:rPr>
                            <m:t>−</m:t>
                          </m:r>
                          <m:r>
                            <a:rPr lang="es-PE" sz="2800" i="1">
                              <a:solidFill>
                                <a:srgbClr val="FF0000"/>
                              </a:solidFill>
                              <a:latin typeface="Cambria Math" panose="02040503050406030204" pitchFamily="18" charset="0"/>
                              <a:ea typeface="Cambria Math" panose="02040503050406030204" pitchFamily="18" charset="0"/>
                              <a:cs typeface="Calibri" panose="020F0502020204030204" pitchFamily="34" charset="0"/>
                            </a:rPr>
                            <m:t>ℱ</m:t>
                          </m:r>
                        </m:e>
                      </m:d>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dPr>
                        <m:e>
                          <m:d>
                            <m:dPr>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dPr>
                            <m:e>
                              <m:r>
                                <a:rPr lang="es-PE" sz="2800" i="1">
                                  <a:solidFill>
                                    <a:srgbClr val="FF0000"/>
                                  </a:solidFill>
                                  <a:latin typeface="Cambria Math" panose="02040503050406030204" pitchFamily="18" charset="0"/>
                                </a:rPr>
                                <m:t>𝑉</m:t>
                              </m:r>
                              <m:r>
                                <a:rPr lang="es-PE" sz="2800" i="1">
                                  <a:solidFill>
                                    <a:srgbClr val="FF0000"/>
                                  </a:solidFill>
                                  <a:latin typeface="Cambria Math" panose="02040503050406030204" pitchFamily="18" charset="0"/>
                                </a:rPr>
                                <m:t>+</m:t>
                              </m:r>
                              <m:sSup>
                                <m:sSupPr>
                                  <m:ctrlPr>
                                    <a:rPr lang="es-PE" sz="2800" i="1">
                                      <a:solidFill>
                                        <a:srgbClr val="FF0000"/>
                                      </a:solidFill>
                                      <a:latin typeface="Cambria Math" panose="02040503050406030204" pitchFamily="18" charset="0"/>
                                    </a:rPr>
                                  </m:ctrlPr>
                                </m:sSupPr>
                                <m:e>
                                  <m:r>
                                    <a:rPr lang="es-PE" sz="2800" i="1">
                                      <a:solidFill>
                                        <a:srgbClr val="FF0000"/>
                                      </a:solidFill>
                                      <a:latin typeface="Cambria Math" panose="02040503050406030204" pitchFamily="18" charset="0"/>
                                    </a:rPr>
                                    <m:t>𝑥</m:t>
                                  </m:r>
                                </m:e>
                                <m:sup>
                                  <m:r>
                                    <a:rPr lang="es-PE" sz="2800" i="1">
                                      <a:solidFill>
                                        <a:srgbClr val="FF0000"/>
                                      </a:solidFill>
                                      <a:latin typeface="Cambria Math" panose="02040503050406030204" pitchFamily="18" charset="0"/>
                                    </a:rPr>
                                    <m:t>′</m:t>
                                  </m:r>
                                </m:sup>
                              </m:sSup>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r>
                                <a:rPr lang="es-PE" sz="2800" i="1">
                                  <a:solidFill>
                                    <a:srgbClr val="FF0000"/>
                                  </a:solidFill>
                                  <a:latin typeface="Cambria Math" panose="02040503050406030204" pitchFamily="18" charset="0"/>
                                </a:rPr>
                                <m:t>+</m:t>
                              </m:r>
                              <m:sSup>
                                <m:sSupPr>
                                  <m:ctrlPr>
                                    <a:rPr lang="es-PE" sz="2800" i="1">
                                      <a:solidFill>
                                        <a:srgbClr val="FF0000"/>
                                      </a:solidFill>
                                      <a:latin typeface="Cambria Math" panose="02040503050406030204" pitchFamily="18" charset="0"/>
                                    </a:rPr>
                                  </m:ctrlPr>
                                </m:sSupPr>
                                <m:e>
                                  <m:r>
                                    <a:rPr lang="es-PE" sz="2800" i="1">
                                      <a:solidFill>
                                        <a:srgbClr val="FF0000"/>
                                      </a:solidFill>
                                      <a:latin typeface="Cambria Math" panose="02040503050406030204" pitchFamily="18" charset="0"/>
                                    </a:rPr>
                                    <m:t>𝑦</m:t>
                                  </m:r>
                                </m:e>
                                <m:sup>
                                  <m:r>
                                    <a:rPr lang="es-PE" sz="2800" i="1">
                                      <a:solidFill>
                                        <a:srgbClr val="FF0000"/>
                                      </a:solidFill>
                                      <a:latin typeface="Cambria Math" panose="02040503050406030204" pitchFamily="18" charset="0"/>
                                    </a:rPr>
                                    <m:t>′</m:t>
                                  </m:r>
                                </m:sup>
                              </m:sSup>
                              <m:r>
                                <a:rPr lang="es-PE" sz="2800" i="1">
                                  <a:solidFill>
                                    <a:srgbClr val="FF0000"/>
                                  </a:solidFill>
                                  <a:latin typeface="Cambria Math" panose="02040503050406030204" pitchFamily="18" charset="0"/>
                                </a:rPr>
                                <m:t> </m:t>
                              </m:r>
                              <m:sSup>
                                <m:sSupPr>
                                  <m:ctrlPr>
                                    <a:rPr lang="es-PE" sz="2800" i="1">
                                      <a:solidFill>
                                        <a:srgbClr val="FF0000"/>
                                      </a:solidFill>
                                      <a:latin typeface="Cambria Math" panose="02040503050406030204" pitchFamily="18" charset="0"/>
                                    </a:rPr>
                                  </m:ctrlPr>
                                </m:sSupPr>
                                <m:e>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e>
                                <m:sup>
                                  <m:r>
                                    <a:rPr lang="es-PE" sz="2800" i="1">
                                      <a:solidFill>
                                        <a:srgbClr val="FF0000"/>
                                      </a:solidFill>
                                      <a:latin typeface="Cambria Math" panose="02040503050406030204" pitchFamily="18" charset="0"/>
                                    </a:rPr>
                                    <m:t> </m:t>
                                  </m:r>
                                  <m:r>
                                    <a:rPr lang="es-PE" sz="2800" i="1">
                                      <a:solidFill>
                                        <a:srgbClr val="FF0000"/>
                                      </a:solidFill>
                                      <a:latin typeface="Cambria Math" panose="02040503050406030204" pitchFamily="18" charset="0"/>
                                      <a:ea typeface="Cambria Math" panose="02040503050406030204" pitchFamily="18" charset="0"/>
                                    </a:rPr>
                                    <m:t>⊥</m:t>
                                  </m:r>
                                </m:sup>
                              </m:sSup>
                            </m:e>
                          </m:d>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𝑉</m:t>
                          </m:r>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𝑝</m:t>
                          </m:r>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e>
                      </m:d>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dPr>
                        <m:e>
                          <m:d>
                            <m:dPr>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dPr>
                            <m:e>
                              <m:sSup>
                                <m:sSupPr>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sSupPr>
                                <m:e>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𝑥</m:t>
                                  </m:r>
                                </m:e>
                                <m:sup>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up>
                              </m:sSup>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𝑝</m:t>
                              </m:r>
                            </m:e>
                          </m:d>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sSupPr>
                            <m:e>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𝑦</m:t>
                              </m:r>
                            </m:e>
                            <m:sup>
                              <m:r>
                                <a:rPr lang="es-PE" sz="2800" b="0"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up>
                          </m:sSup>
                          <m:sSup>
                            <m:sSupPr>
                              <m:ctrlPr>
                                <a:rPr lang="es-PE" sz="2800" i="1">
                                  <a:solidFill>
                                    <a:srgbClr val="FF0000"/>
                                  </a:solidFill>
                                  <a:latin typeface="Cambria Math" panose="02040503050406030204" pitchFamily="18" charset="0"/>
                                  <a:ea typeface="Cambria Math" panose="02040503050406030204" pitchFamily="18" charset="0"/>
                                </a:rPr>
                              </m:ctrlPr>
                            </m:sSupPr>
                            <m:e>
                              <m:acc>
                                <m:accPr>
                                  <m:chr m:val="⃗"/>
                                  <m:ctrlPr>
                                    <a:rPr lang="es-PE" sz="2800" i="1">
                                      <a:solidFill>
                                        <a:schemeClr val="accent5">
                                          <a:lumMod val="50000"/>
                                        </a:schemeClr>
                                      </a:solidFill>
                                      <a:latin typeface="Cambria Math" panose="02040503050406030204" pitchFamily="18" charset="0"/>
                                    </a:rPr>
                                  </m:ctrlPr>
                                </m:accPr>
                                <m:e>
                                  <m:r>
                                    <a:rPr lang="es-PE" sz="2800" i="1">
                                      <a:solidFill>
                                        <a:schemeClr val="accent5">
                                          <a:lumMod val="50000"/>
                                        </a:schemeClr>
                                      </a:solidFill>
                                      <a:latin typeface="Cambria Math" panose="02040503050406030204" pitchFamily="18" charset="0"/>
                                      <a:ea typeface="Arial" panose="020B0604020202020204" pitchFamily="34" charset="0"/>
                                    </a:rPr>
                                    <m:t>𝑢</m:t>
                                  </m:r>
                                </m:e>
                              </m:acc>
                            </m:e>
                            <m:sup>
                              <m:r>
                                <a:rPr lang="es-PE" sz="2800" i="1">
                                  <a:solidFill>
                                    <a:srgbClr val="FF0000"/>
                                  </a:solidFill>
                                  <a:latin typeface="Cambria Math" panose="02040503050406030204" pitchFamily="18" charset="0"/>
                                  <a:ea typeface="Cambria Math" panose="02040503050406030204" pitchFamily="18" charset="0"/>
                                </a:rPr>
                                <m:t>⊥</m:t>
                              </m:r>
                            </m:sup>
                          </m:sSup>
                        </m:e>
                      </m:d>
                    </m:oMath>
                  </m:oMathPara>
                </a14:m>
                <a:endParaRPr lang="es-PE" sz="2800" dirty="0">
                  <a:solidFill>
                    <a:srgbClr val="FF0000"/>
                  </a:solidFill>
                </a:endParaRPr>
              </a:p>
            </p:txBody>
          </p:sp>
        </mc:Choice>
        <mc:Fallback xmlns="">
          <p:sp>
            <p:nvSpPr>
              <p:cNvPr id="12" name="Rectángulo 11">
                <a:extLst>
                  <a:ext uri="{FF2B5EF4-FFF2-40B4-BE49-F238E27FC236}">
                    <a16:creationId xmlns:a16="http://schemas.microsoft.com/office/drawing/2014/main" id="{432DAAF0-C372-9FCC-D051-47094CCB2C47}"/>
                  </a:ext>
                </a:extLst>
              </p:cNvPr>
              <p:cNvSpPr>
                <a:spLocks noRot="1" noChangeAspect="1" noMove="1" noResize="1" noEditPoints="1" noAdjustHandles="1" noChangeArrowheads="1" noChangeShapeType="1" noTextEdit="1"/>
              </p:cNvSpPr>
              <p:nvPr/>
            </p:nvSpPr>
            <p:spPr>
              <a:xfrm>
                <a:off x="373535" y="1108920"/>
                <a:ext cx="10111230" cy="523220"/>
              </a:xfrm>
              <a:prstGeom prst="rect">
                <a:avLst/>
              </a:prstGeom>
              <a:blipFill>
                <a:blip r:embed="rId8"/>
                <a:stretch>
                  <a:fillRect/>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194913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p:bldP spid="10" grpId="0" animBg="1"/>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13</a:t>
            </a:fld>
            <a:endParaRPr lang="pt-B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365B113E-E802-DCB2-93CD-7A81BCFA5EFB}"/>
                  </a:ext>
                </a:extLst>
              </p:cNvPr>
              <p:cNvSpPr/>
              <p:nvPr/>
            </p:nvSpPr>
            <p:spPr>
              <a:xfrm>
                <a:off x="956963" y="378510"/>
                <a:ext cx="10233978" cy="954107"/>
              </a:xfrm>
              <a:prstGeom prst="rect">
                <a:avLst/>
              </a:prstGeom>
              <a:solidFill>
                <a:schemeClr val="bg1"/>
              </a:solidFill>
              <a:ln>
                <a:solidFill>
                  <a:srgbClr val="C00000"/>
                </a:solidFill>
              </a:ln>
            </p:spPr>
            <p:txBody>
              <a:bodyPr wrap="square">
                <a:spAutoFit/>
              </a:bodyPr>
              <a:lstStyle/>
              <a:p>
                <a:pPr algn="ctr"/>
                <a:r>
                  <a:rPr lang="es-419" sz="2800" dirty="0">
                    <a:solidFill>
                      <a:srgbClr val="C00000"/>
                    </a:solidFill>
                    <a:latin typeface="Arial" panose="020B0604020202020204" pitchFamily="34" charset="0"/>
                    <a:cs typeface="Arial" panose="020B0604020202020204" pitchFamily="34" charset="0"/>
                  </a:rPr>
                  <a:t>ECUACIÓN ORDINARIA DE LA PARÁBOLA CON EJE FOCAL PARALELO AL EJE X, VÉRTICE EN EL PUNTO </a:t>
                </a:r>
                <a14:m>
                  <m:oMath xmlns:m="http://schemas.openxmlformats.org/officeDocument/2006/math">
                    <m:r>
                      <a:rPr lang="es-PE" sz="2400" b="0" i="1" dirty="0">
                        <a:solidFill>
                          <a:srgbClr val="C00000"/>
                        </a:solidFill>
                        <a:latin typeface="Cambria Math" panose="02040503050406030204" pitchFamily="18" charset="0"/>
                        <a:ea typeface="Arial" panose="020B0604020202020204" pitchFamily="34" charset="0"/>
                      </a:rPr>
                      <m:t>(</m:t>
                    </m:r>
                    <m:r>
                      <a:rPr lang="es-PE" sz="2400" b="0" i="1" dirty="0">
                        <a:solidFill>
                          <a:srgbClr val="C00000"/>
                        </a:solidFill>
                        <a:latin typeface="Cambria Math" panose="02040503050406030204" pitchFamily="18" charset="0"/>
                        <a:ea typeface="Arial" panose="020B0604020202020204" pitchFamily="34" charset="0"/>
                      </a:rPr>
                      <m:t>h</m:t>
                    </m:r>
                    <m:r>
                      <a:rPr lang="es-PE" sz="2400" b="0" i="1" dirty="0">
                        <a:solidFill>
                          <a:srgbClr val="C00000"/>
                        </a:solidFill>
                        <a:latin typeface="Cambria Math" panose="02040503050406030204" pitchFamily="18" charset="0"/>
                        <a:ea typeface="Arial" panose="020B0604020202020204" pitchFamily="34" charset="0"/>
                      </a:rPr>
                      <m:t>,</m:t>
                    </m:r>
                    <m:r>
                      <a:rPr lang="es-PE" sz="2400" b="0" i="1" dirty="0">
                        <a:solidFill>
                          <a:srgbClr val="C00000"/>
                        </a:solidFill>
                        <a:latin typeface="Cambria Math" panose="02040503050406030204" pitchFamily="18" charset="0"/>
                        <a:ea typeface="Arial" panose="020B0604020202020204" pitchFamily="34" charset="0"/>
                      </a:rPr>
                      <m:t>𝑘</m:t>
                    </m:r>
                    <m:r>
                      <a:rPr lang="es-PE" sz="2400" b="0" i="1" dirty="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rgbClr val="C00000"/>
                    </a:solidFill>
                    <a:latin typeface="Arial" panose="020B0604020202020204" pitchFamily="34" charset="0"/>
                    <a:cs typeface="Arial" panose="020B0604020202020204" pitchFamily="34" charset="0"/>
                  </a:rPr>
                  <a:t>.</a:t>
                </a:r>
                <a:endParaRPr lang="es-PE" sz="2800" dirty="0">
                  <a:solidFill>
                    <a:srgbClr val="C00000"/>
                  </a:solidFill>
                  <a:latin typeface="Arial" panose="020B0604020202020204" pitchFamily="34" charset="0"/>
                  <a:cs typeface="Arial" panose="020B0604020202020204" pitchFamily="34" charset="0"/>
                </a:endParaRPr>
              </a:p>
            </p:txBody>
          </p:sp>
        </mc:Choice>
        <mc:Fallback xmlns="">
          <p:sp>
            <p:nvSpPr>
              <p:cNvPr id="4" name="Rectángulo 3">
                <a:extLst>
                  <a:ext uri="{FF2B5EF4-FFF2-40B4-BE49-F238E27FC236}">
                    <a16:creationId xmlns:a16="http://schemas.microsoft.com/office/drawing/2014/main" id="{365B113E-E802-DCB2-93CD-7A81BCFA5EFB}"/>
                  </a:ext>
                </a:extLst>
              </p:cNvPr>
              <p:cNvSpPr>
                <a:spLocks noRot="1" noChangeAspect="1" noMove="1" noResize="1" noEditPoints="1" noAdjustHandles="1" noChangeArrowheads="1" noChangeShapeType="1" noTextEdit="1"/>
              </p:cNvSpPr>
              <p:nvPr/>
            </p:nvSpPr>
            <p:spPr>
              <a:xfrm>
                <a:off x="956963" y="378510"/>
                <a:ext cx="10233978" cy="954107"/>
              </a:xfrm>
              <a:prstGeom prst="rect">
                <a:avLst/>
              </a:prstGeom>
              <a:blipFill>
                <a:blip r:embed="rId2"/>
                <a:stretch>
                  <a:fillRect l="-416" t="-5660" r="-1487" b="-15723"/>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55694C56-BA57-D82E-8905-42222F43D020}"/>
                  </a:ext>
                </a:extLst>
              </p:cNvPr>
              <p:cNvSpPr/>
              <p:nvPr/>
            </p:nvSpPr>
            <p:spPr>
              <a:xfrm>
                <a:off x="429061" y="1583376"/>
                <a:ext cx="8740534" cy="545727"/>
              </a:xfrm>
              <a:prstGeom prst="rect">
                <a:avLst/>
              </a:prstGeom>
            </p:spPr>
            <p:txBody>
              <a:bodyPr wrap="non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 si </a:t>
                </a:r>
                <a14:m>
                  <m:oMath xmlns:m="http://schemas.openxmlformats.org/officeDocument/2006/math">
                    <m:r>
                      <a:rPr lang="es-419" sz="2800" i="1" dirty="0" smtClean="0">
                        <a:solidFill>
                          <a:srgbClr val="C00000"/>
                        </a:solidFill>
                        <a:latin typeface="Cambria Math" panose="02040503050406030204" pitchFamily="18" charset="0"/>
                        <a:ea typeface="Arial" panose="020B0604020202020204" pitchFamily="34" charset="0"/>
                      </a:rPr>
                      <m:t>𝑢</m:t>
                    </m:r>
                    <m:r>
                      <a:rPr lang="es-PE" sz="2800" b="0" i="1" dirty="0" smtClean="0">
                        <a:solidFill>
                          <a:srgbClr val="C00000"/>
                        </a:solidFill>
                        <a:latin typeface="Cambria Math" panose="02040503050406030204" pitchFamily="18" charset="0"/>
                        <a:ea typeface="Arial" panose="020B0604020202020204" pitchFamily="34" charset="0"/>
                      </a:rPr>
                      <m:t>=(1,0)</m:t>
                    </m:r>
                  </m:oMath>
                </a14:m>
                <a:r>
                  <a:rPr lang="es-419" sz="2800" dirty="0">
                    <a:solidFill>
                      <a:srgbClr val="C00000"/>
                    </a:solidFill>
                    <a:latin typeface="Arial" panose="020B0604020202020204" pitchFamily="34" charset="0"/>
                    <a:ea typeface="Arial" panose="020B0604020202020204" pitchFamily="34" charset="0"/>
                  </a:rPr>
                  <a:t> , </a:t>
                </a:r>
                <a14:m>
                  <m:oMath xmlns:m="http://schemas.openxmlformats.org/officeDocument/2006/math">
                    <m:r>
                      <a:rPr lang="es-419" sz="2800" i="1" dirty="0" smtClean="0">
                        <a:solidFill>
                          <a:srgbClr val="C00000"/>
                        </a:solidFill>
                        <a:latin typeface="Cambria Math" panose="02040503050406030204" pitchFamily="18" charset="0"/>
                        <a:ea typeface="Arial" panose="020B0604020202020204" pitchFamily="34" charset="0"/>
                      </a:rPr>
                      <m:t>𝑃</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𝑥</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𝑦</m:t>
                    </m:r>
                    <m:r>
                      <a:rPr lang="es-PE" sz="2800" b="0" i="1" dirty="0" smtClean="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14:m>
                  <m:oMath xmlns:m="http://schemas.openxmlformats.org/officeDocument/2006/math">
                    <m:r>
                      <a:rPr lang="es-419" sz="2800" i="1" dirty="0" smtClean="0">
                        <a:solidFill>
                          <a:srgbClr val="C00000"/>
                        </a:solidFill>
                        <a:latin typeface="Cambria Math" panose="02040503050406030204" pitchFamily="18" charset="0"/>
                        <a:ea typeface="Arial" panose="020B0604020202020204" pitchFamily="34" charset="0"/>
                      </a:rPr>
                      <m:t>𝑉</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h</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𝑘</m:t>
                    </m:r>
                    <m:r>
                      <a:rPr lang="es-PE" sz="2800" b="0" i="1" dirty="0" smtClean="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chemeClr val="tx1"/>
                    </a:solidFill>
                    <a:latin typeface="Arial" panose="020B0604020202020204" pitchFamily="34" charset="0"/>
                    <a:ea typeface="Arial" panose="020B0604020202020204" pitchFamily="34" charset="0"/>
                  </a:rPr>
                  <a:t>en la ecuación (4) </a:t>
                </a:r>
                <a:endParaRPr lang="es-PE" sz="2800" dirty="0">
                  <a:solidFill>
                    <a:schemeClr val="tx1"/>
                  </a:solidFill>
                  <a:latin typeface="Arial" panose="020B0604020202020204" pitchFamily="34" charset="0"/>
                  <a:ea typeface="Arial" panose="020B0604020202020204" pitchFamily="34" charset="0"/>
                </a:endParaRPr>
              </a:p>
            </p:txBody>
          </p:sp>
        </mc:Choice>
        <mc:Fallback xmlns="">
          <p:sp>
            <p:nvSpPr>
              <p:cNvPr id="5" name="Rectángulo 4">
                <a:extLst>
                  <a:ext uri="{FF2B5EF4-FFF2-40B4-BE49-F238E27FC236}">
                    <a16:creationId xmlns:a16="http://schemas.microsoft.com/office/drawing/2014/main" id="{55694C56-BA57-D82E-8905-42222F43D020}"/>
                  </a:ext>
                </a:extLst>
              </p:cNvPr>
              <p:cNvSpPr>
                <a:spLocks noRot="1" noChangeAspect="1" noMove="1" noResize="1" noEditPoints="1" noAdjustHandles="1" noChangeArrowheads="1" noChangeShapeType="1" noTextEdit="1"/>
              </p:cNvSpPr>
              <p:nvPr/>
            </p:nvSpPr>
            <p:spPr>
              <a:xfrm>
                <a:off x="429061" y="1583376"/>
                <a:ext cx="8740534" cy="545727"/>
              </a:xfrm>
              <a:prstGeom prst="rect">
                <a:avLst/>
              </a:prstGeom>
              <a:blipFill>
                <a:blip r:embed="rId3"/>
                <a:stretch>
                  <a:fillRect l="-279" t="-8989" r="-488" b="-3033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660D7C03-6F1E-6DC6-B355-7DB32512A6D5}"/>
                  </a:ext>
                </a:extLst>
              </p:cNvPr>
              <p:cNvSpPr/>
              <p:nvPr/>
            </p:nvSpPr>
            <p:spPr>
              <a:xfrm>
                <a:off x="806432" y="2082167"/>
                <a:ext cx="9299341" cy="1124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sz="2800" i="1" smtClean="0">
                          <a:solidFill>
                            <a:srgbClr val="002060"/>
                          </a:solidFill>
                          <a:latin typeface="Cambria Math" panose="02040503050406030204" pitchFamily="18" charset="0"/>
                          <a:ea typeface="Arial" panose="020B0604020202020204" pitchFamily="34" charset="0"/>
                        </a:rPr>
                        <m:t>𝑃</m:t>
                      </m:r>
                      <m:r>
                        <a:rPr lang="es-PE" sz="2800" i="1" smtClean="0">
                          <a:solidFill>
                            <a:srgbClr val="002060"/>
                          </a:solidFill>
                          <a:latin typeface="Cambria Math" panose="02040503050406030204" pitchFamily="18" charset="0"/>
                          <a:ea typeface="Arial" panose="020B0604020202020204" pitchFamily="34" charset="0"/>
                        </a:rPr>
                        <m:t>−</m:t>
                      </m:r>
                      <m:r>
                        <a:rPr lang="es-PE" sz="2800" i="1" smtClean="0">
                          <a:solidFill>
                            <a:srgbClr val="002060"/>
                          </a:solidFill>
                          <a:latin typeface="Cambria Math" panose="02040503050406030204" pitchFamily="18" charset="0"/>
                          <a:ea typeface="Arial" panose="020B0604020202020204" pitchFamily="34" charset="0"/>
                        </a:rPr>
                        <m:t>𝑉</m:t>
                      </m:r>
                      <m:r>
                        <a:rPr lang="es-PE" sz="2800" i="1" smtClean="0">
                          <a:solidFill>
                            <a:srgbClr val="002060"/>
                          </a:solidFill>
                          <a:latin typeface="Cambria Math" panose="02040503050406030204" pitchFamily="18" charset="0"/>
                          <a:ea typeface="Arial" panose="020B0604020202020204" pitchFamily="34" charset="0"/>
                        </a:rPr>
                        <m:t>=</m:t>
                      </m:r>
                      <m:d>
                        <m:dPr>
                          <m:ctrlPr>
                            <a:rPr lang="es-PE" sz="2800" i="1">
                              <a:solidFill>
                                <a:srgbClr val="002060"/>
                              </a:solidFill>
                              <a:latin typeface="Cambria Math" panose="02040503050406030204" pitchFamily="18" charset="0"/>
                              <a:ea typeface="Arial" panose="020B0604020202020204" pitchFamily="34" charset="0"/>
                            </a:rPr>
                          </m:ctrlPr>
                        </m:dPr>
                        <m:e>
                          <m:r>
                            <a:rPr lang="es-PE" sz="2800" i="1">
                              <a:solidFill>
                                <a:srgbClr val="002060"/>
                              </a:solidFill>
                              <a:latin typeface="Cambria Math" panose="02040503050406030204" pitchFamily="18" charset="0"/>
                              <a:ea typeface="Arial" panose="020B0604020202020204" pitchFamily="34" charset="0"/>
                            </a:rPr>
                            <m:t>𝑥</m:t>
                          </m:r>
                          <m:r>
                            <a:rPr lang="es-PE" sz="2800" i="1">
                              <a:solidFill>
                                <a:srgbClr val="002060"/>
                              </a:solidFill>
                              <a:latin typeface="Cambria Math" panose="02040503050406030204" pitchFamily="18" charset="0"/>
                              <a:ea typeface="Arial" panose="020B0604020202020204" pitchFamily="34" charset="0"/>
                            </a:rPr>
                            <m:t>−</m:t>
                          </m:r>
                          <m:r>
                            <a:rPr lang="es-PE" sz="2800" b="0" i="1" smtClean="0">
                              <a:solidFill>
                                <a:srgbClr val="002060"/>
                              </a:solidFill>
                              <a:latin typeface="Cambria Math" panose="02040503050406030204" pitchFamily="18" charset="0"/>
                              <a:ea typeface="Arial" panose="020B0604020202020204" pitchFamily="34" charset="0"/>
                            </a:rPr>
                            <m:t>h</m:t>
                          </m:r>
                          <m:r>
                            <a:rPr lang="es-PE" sz="2800" i="1">
                              <a:solidFill>
                                <a:srgbClr val="002060"/>
                              </a:solidFill>
                              <a:latin typeface="Cambria Math" panose="02040503050406030204" pitchFamily="18" charset="0"/>
                              <a:ea typeface="Arial" panose="020B0604020202020204" pitchFamily="34" charset="0"/>
                            </a:rPr>
                            <m:t>,</m:t>
                          </m:r>
                          <m:r>
                            <a:rPr lang="es-PE" sz="2800" i="1">
                              <a:solidFill>
                                <a:srgbClr val="002060"/>
                              </a:solidFill>
                              <a:latin typeface="Cambria Math" panose="02040503050406030204" pitchFamily="18" charset="0"/>
                              <a:ea typeface="Arial" panose="020B0604020202020204" pitchFamily="34" charset="0"/>
                            </a:rPr>
                            <m:t>𝑦</m:t>
                          </m:r>
                          <m:r>
                            <a:rPr lang="es-PE" sz="2800" i="1">
                              <a:solidFill>
                                <a:srgbClr val="002060"/>
                              </a:solidFill>
                              <a:latin typeface="Cambria Math" panose="02040503050406030204" pitchFamily="18" charset="0"/>
                              <a:ea typeface="Arial" panose="020B0604020202020204" pitchFamily="34" charset="0"/>
                            </a:rPr>
                            <m:t>−</m:t>
                          </m:r>
                          <m:r>
                            <a:rPr lang="es-PE" sz="2800" i="1">
                              <a:solidFill>
                                <a:srgbClr val="002060"/>
                              </a:solidFill>
                              <a:latin typeface="Cambria Math" panose="02040503050406030204" pitchFamily="18" charset="0"/>
                              <a:ea typeface="Arial" panose="020B0604020202020204" pitchFamily="34" charset="0"/>
                            </a:rPr>
                            <m:t>𝑘</m:t>
                          </m:r>
                        </m:e>
                      </m:d>
                      <m:r>
                        <a:rPr lang="es-PE" sz="2800" i="1">
                          <a:solidFill>
                            <a:srgbClr val="002060"/>
                          </a:solidFill>
                          <a:latin typeface="Cambria Math" panose="02040503050406030204" pitchFamily="18" charset="0"/>
                          <a:ea typeface="Arial" panose="020B0604020202020204" pitchFamily="34" charset="0"/>
                        </a:rPr>
                        <m:t>=</m:t>
                      </m:r>
                      <m:f>
                        <m:fPr>
                          <m:ctrlPr>
                            <a:rPr lang="es-PE" sz="2800" i="1">
                              <a:solidFill>
                                <a:srgbClr val="002060"/>
                              </a:solidFill>
                              <a:latin typeface="Cambria Math" panose="02040503050406030204" pitchFamily="18" charset="0"/>
                            </a:rPr>
                          </m:ctrlPr>
                        </m:fPr>
                        <m:num>
                          <m:sSup>
                            <m:sSupPr>
                              <m:ctrlPr>
                                <a:rPr lang="es-PE" sz="2800" i="1">
                                  <a:solidFill>
                                    <a:srgbClr val="002060"/>
                                  </a:solidFill>
                                  <a:latin typeface="Cambria Math" panose="02040503050406030204" pitchFamily="18" charset="0"/>
                                  <a:cs typeface="Calibri" panose="020F0502020204030204" pitchFamily="34" charset="0"/>
                                </a:rPr>
                              </m:ctrlPr>
                            </m:sSupPr>
                            <m:e>
                              <m:sSup>
                                <m:sSupPr>
                                  <m:ctrlPr>
                                    <a:rPr lang="es-PE" sz="2800" i="1">
                                      <a:solidFill>
                                        <a:srgbClr val="002060"/>
                                      </a:solidFill>
                                      <a:latin typeface="Cambria Math" panose="02040503050406030204" pitchFamily="18" charset="0"/>
                                      <a:cs typeface="Calibri" panose="020F0502020204030204" pitchFamily="34" charset="0"/>
                                    </a:rPr>
                                  </m:ctrlPr>
                                </m:sSupPr>
                                <m:e>
                                  <m:r>
                                    <a:rPr lang="es-PE" sz="2800" i="1">
                                      <a:solidFill>
                                        <a:srgbClr val="002060"/>
                                      </a:solidFill>
                                      <a:latin typeface="Cambria Math" panose="02040503050406030204" pitchFamily="18" charset="0"/>
                                      <a:cs typeface="Calibri" panose="020F0502020204030204" pitchFamily="34" charset="0"/>
                                    </a:rPr>
                                    <m:t>𝑦</m:t>
                                  </m:r>
                                </m:e>
                                <m:sup>
                                  <m:r>
                                    <a:rPr lang="es-PE" sz="2800" i="1">
                                      <a:solidFill>
                                        <a:srgbClr val="002060"/>
                                      </a:solidFill>
                                      <a:latin typeface="Cambria Math" panose="02040503050406030204" pitchFamily="18" charset="0"/>
                                      <a:cs typeface="Calibri" panose="020F0502020204030204" pitchFamily="34" charset="0"/>
                                    </a:rPr>
                                    <m:t>′</m:t>
                                  </m:r>
                                </m:sup>
                              </m:sSup>
                            </m:e>
                            <m:sup>
                              <m:r>
                                <a:rPr lang="es-PE" sz="2800" i="1">
                                  <a:solidFill>
                                    <a:srgbClr val="002060"/>
                                  </a:solidFill>
                                  <a:latin typeface="Cambria Math" panose="02040503050406030204" pitchFamily="18" charset="0"/>
                                  <a:cs typeface="Calibri" panose="020F0502020204030204" pitchFamily="34" charset="0"/>
                                </a:rPr>
                                <m:t>  2</m:t>
                              </m:r>
                            </m:sup>
                          </m:sSup>
                        </m:num>
                        <m:den>
                          <m:r>
                            <a:rPr lang="es-PE" sz="2800" i="1">
                              <a:solidFill>
                                <a:srgbClr val="002060"/>
                              </a:solidFill>
                              <a:latin typeface="Cambria Math" panose="02040503050406030204" pitchFamily="18" charset="0"/>
                            </a:rPr>
                            <m:t>4</m:t>
                          </m:r>
                          <m:r>
                            <a:rPr lang="es-PE" sz="2800" i="1">
                              <a:solidFill>
                                <a:srgbClr val="002060"/>
                              </a:solidFill>
                              <a:latin typeface="Cambria Math" panose="02040503050406030204" pitchFamily="18" charset="0"/>
                            </a:rPr>
                            <m:t>𝑝</m:t>
                          </m:r>
                        </m:den>
                      </m:f>
                      <m:d>
                        <m:dPr>
                          <m:ctrlPr>
                            <a:rPr lang="es-PE" sz="2800" i="1">
                              <a:solidFill>
                                <a:srgbClr val="002060"/>
                              </a:solidFill>
                              <a:latin typeface="Cambria Math" panose="02040503050406030204" pitchFamily="18" charset="0"/>
                            </a:rPr>
                          </m:ctrlPr>
                        </m:dPr>
                        <m:e>
                          <m:r>
                            <a:rPr lang="es-PE" sz="2800" i="1">
                              <a:solidFill>
                                <a:srgbClr val="002060"/>
                              </a:solidFill>
                              <a:latin typeface="Cambria Math" panose="02040503050406030204" pitchFamily="18" charset="0"/>
                            </a:rPr>
                            <m:t>1,0</m:t>
                          </m:r>
                        </m:e>
                      </m:d>
                      <m:r>
                        <a:rPr lang="es-PE" sz="2800" i="1">
                          <a:solidFill>
                            <a:srgbClr val="002060"/>
                          </a:solidFill>
                          <a:latin typeface="Cambria Math" panose="02040503050406030204" pitchFamily="18" charset="0"/>
                        </a:rPr>
                        <m:t>+</m:t>
                      </m:r>
                      <m:sSup>
                        <m:sSupPr>
                          <m:ctrlPr>
                            <a:rPr lang="es-PE" sz="2800" i="1">
                              <a:solidFill>
                                <a:srgbClr val="002060"/>
                              </a:solidFill>
                              <a:latin typeface="Cambria Math" panose="02040503050406030204" pitchFamily="18" charset="0"/>
                            </a:rPr>
                          </m:ctrlPr>
                        </m:sSupPr>
                        <m:e>
                          <m:r>
                            <a:rPr lang="es-PE" sz="2800" i="1">
                              <a:solidFill>
                                <a:srgbClr val="002060"/>
                              </a:solidFill>
                              <a:latin typeface="Cambria Math" panose="02040503050406030204" pitchFamily="18" charset="0"/>
                            </a:rPr>
                            <m:t>𝑦</m:t>
                          </m:r>
                        </m:e>
                        <m:sup>
                          <m:r>
                            <a:rPr lang="es-PE" sz="2800" i="1">
                              <a:solidFill>
                                <a:srgbClr val="002060"/>
                              </a:solidFill>
                              <a:latin typeface="Cambria Math" panose="02040503050406030204" pitchFamily="18" charset="0"/>
                            </a:rPr>
                            <m:t>′</m:t>
                          </m:r>
                        </m:sup>
                      </m:sSup>
                      <m:d>
                        <m:dPr>
                          <m:ctrlPr>
                            <a:rPr lang="es-PE" sz="2800" i="1">
                              <a:solidFill>
                                <a:srgbClr val="002060"/>
                              </a:solidFill>
                              <a:latin typeface="Cambria Math" panose="02040503050406030204" pitchFamily="18" charset="0"/>
                              <a:ea typeface="Cambria Math" panose="02040503050406030204" pitchFamily="18" charset="0"/>
                            </a:rPr>
                          </m:ctrlPr>
                        </m:dPr>
                        <m:e>
                          <m:r>
                            <a:rPr lang="es-PE" sz="2800" i="1">
                              <a:solidFill>
                                <a:srgbClr val="002060"/>
                              </a:solidFill>
                              <a:latin typeface="Cambria Math" panose="02040503050406030204" pitchFamily="18" charset="0"/>
                              <a:ea typeface="Cambria Math" panose="02040503050406030204" pitchFamily="18" charset="0"/>
                            </a:rPr>
                            <m:t>0,1</m:t>
                          </m:r>
                        </m:e>
                      </m:d>
                      <m:r>
                        <a:rPr lang="es-PE" sz="2800" i="1">
                          <a:solidFill>
                            <a:srgbClr val="002060"/>
                          </a:solidFill>
                          <a:latin typeface="Cambria Math" panose="02040503050406030204" pitchFamily="18" charset="0"/>
                          <a:ea typeface="Arial" panose="020B0604020202020204" pitchFamily="34" charset="0"/>
                        </a:rPr>
                        <m:t>=</m:t>
                      </m:r>
                      <m:d>
                        <m:dPr>
                          <m:ctrlPr>
                            <a:rPr lang="es-PE" sz="2800" i="1">
                              <a:solidFill>
                                <a:srgbClr val="002060"/>
                              </a:solidFill>
                              <a:latin typeface="Cambria Math" panose="02040503050406030204" pitchFamily="18" charset="0"/>
                            </a:rPr>
                          </m:ctrlPr>
                        </m:dPr>
                        <m:e>
                          <m:f>
                            <m:fPr>
                              <m:ctrlPr>
                                <a:rPr lang="es-PE" sz="2800" i="1">
                                  <a:solidFill>
                                    <a:srgbClr val="002060"/>
                                  </a:solidFill>
                                  <a:latin typeface="Cambria Math" panose="02040503050406030204" pitchFamily="18" charset="0"/>
                                </a:rPr>
                              </m:ctrlPr>
                            </m:fPr>
                            <m:num>
                              <m:sSup>
                                <m:sSupPr>
                                  <m:ctrlPr>
                                    <a:rPr lang="es-PE" sz="2800" i="1">
                                      <a:solidFill>
                                        <a:srgbClr val="002060"/>
                                      </a:solidFill>
                                      <a:latin typeface="Cambria Math" panose="02040503050406030204" pitchFamily="18" charset="0"/>
                                      <a:cs typeface="Calibri" panose="020F0502020204030204" pitchFamily="34" charset="0"/>
                                    </a:rPr>
                                  </m:ctrlPr>
                                </m:sSupPr>
                                <m:e>
                                  <m:r>
                                    <a:rPr lang="es-PE" sz="2800" i="1">
                                      <a:solidFill>
                                        <a:srgbClr val="002060"/>
                                      </a:solidFill>
                                      <a:latin typeface="Cambria Math" panose="02040503050406030204" pitchFamily="18" charset="0"/>
                                      <a:cs typeface="Calibri" panose="020F0502020204030204" pitchFamily="34" charset="0"/>
                                    </a:rPr>
                                    <m:t>𝑦</m:t>
                                  </m:r>
                                  <m:r>
                                    <a:rPr lang="es-PE" sz="2800" i="1">
                                      <a:solidFill>
                                        <a:srgbClr val="002060"/>
                                      </a:solidFill>
                                      <a:latin typeface="Cambria Math" panose="02040503050406030204" pitchFamily="18" charset="0"/>
                                      <a:cs typeface="Calibri" panose="020F0502020204030204" pitchFamily="34" charset="0"/>
                                    </a:rPr>
                                    <m:t>′</m:t>
                                  </m:r>
                                </m:e>
                                <m:sup>
                                  <m:r>
                                    <a:rPr lang="es-PE" sz="2800" i="1">
                                      <a:solidFill>
                                        <a:srgbClr val="002060"/>
                                      </a:solidFill>
                                      <a:latin typeface="Cambria Math" panose="02040503050406030204" pitchFamily="18" charset="0"/>
                                      <a:cs typeface="Calibri" panose="020F0502020204030204" pitchFamily="34" charset="0"/>
                                    </a:rPr>
                                    <m:t>  2</m:t>
                                  </m:r>
                                </m:sup>
                              </m:sSup>
                            </m:num>
                            <m:den>
                              <m:r>
                                <a:rPr lang="es-PE" sz="2800" i="1">
                                  <a:solidFill>
                                    <a:srgbClr val="002060"/>
                                  </a:solidFill>
                                  <a:latin typeface="Cambria Math" panose="02040503050406030204" pitchFamily="18" charset="0"/>
                                </a:rPr>
                                <m:t>4</m:t>
                              </m:r>
                              <m:r>
                                <a:rPr lang="es-PE" sz="2800" i="1">
                                  <a:solidFill>
                                    <a:srgbClr val="002060"/>
                                  </a:solidFill>
                                  <a:latin typeface="Cambria Math" panose="02040503050406030204" pitchFamily="18" charset="0"/>
                                </a:rPr>
                                <m:t>𝑝</m:t>
                              </m:r>
                            </m:den>
                          </m:f>
                          <m:r>
                            <a:rPr lang="es-PE" sz="2800" i="1">
                              <a:solidFill>
                                <a:srgbClr val="002060"/>
                              </a:solidFill>
                              <a:latin typeface="Cambria Math" panose="02040503050406030204" pitchFamily="18" charset="0"/>
                            </a:rPr>
                            <m:t>, </m:t>
                          </m:r>
                          <m:r>
                            <a:rPr lang="es-PE" sz="2800" i="1">
                              <a:solidFill>
                                <a:srgbClr val="002060"/>
                              </a:solidFill>
                              <a:latin typeface="Cambria Math" panose="02040503050406030204" pitchFamily="18" charset="0"/>
                            </a:rPr>
                            <m:t>𝑦</m:t>
                          </m:r>
                          <m:r>
                            <a:rPr lang="es-PE" sz="2800" i="1">
                              <a:solidFill>
                                <a:srgbClr val="002060"/>
                              </a:solidFill>
                              <a:latin typeface="Cambria Math" panose="02040503050406030204" pitchFamily="18" charset="0"/>
                            </a:rPr>
                            <m:t>′</m:t>
                          </m:r>
                        </m:e>
                      </m:d>
                    </m:oMath>
                  </m:oMathPara>
                </a14:m>
                <a:endParaRPr lang="es-PE" sz="2800" dirty="0">
                  <a:solidFill>
                    <a:srgbClr val="002060"/>
                  </a:solidFill>
                </a:endParaRPr>
              </a:p>
            </p:txBody>
          </p:sp>
        </mc:Choice>
        <mc:Fallback xmlns="">
          <p:sp>
            <p:nvSpPr>
              <p:cNvPr id="6" name="Rectángulo 5">
                <a:extLst>
                  <a:ext uri="{FF2B5EF4-FFF2-40B4-BE49-F238E27FC236}">
                    <a16:creationId xmlns:a16="http://schemas.microsoft.com/office/drawing/2014/main" id="{660D7C03-6F1E-6DC6-B355-7DB32512A6D5}"/>
                  </a:ext>
                </a:extLst>
              </p:cNvPr>
              <p:cNvSpPr>
                <a:spLocks noRot="1" noChangeAspect="1" noMove="1" noResize="1" noEditPoints="1" noAdjustHandles="1" noChangeArrowheads="1" noChangeShapeType="1" noTextEdit="1"/>
              </p:cNvSpPr>
              <p:nvPr/>
            </p:nvSpPr>
            <p:spPr>
              <a:xfrm>
                <a:off x="806432" y="2082167"/>
                <a:ext cx="9299341" cy="1124154"/>
              </a:xfrm>
              <a:prstGeom prst="rect">
                <a:avLst/>
              </a:prstGeom>
              <a:blipFill>
                <a:blip r:embed="rId4"/>
                <a:stretch>
                  <a:fillRect/>
                </a:stretch>
              </a:blipFill>
            </p:spPr>
            <p:txBody>
              <a:bodyPr/>
              <a:lstStyle/>
              <a:p>
                <a:r>
                  <a:rPr lang="es-PE">
                    <a:noFill/>
                  </a:rPr>
                  <a:t> </a:t>
                </a:r>
              </a:p>
            </p:txBody>
          </p:sp>
        </mc:Fallback>
      </mc:AlternateContent>
      <p:sp>
        <p:nvSpPr>
          <p:cNvPr id="7" name="Rectángulo 6">
            <a:extLst>
              <a:ext uri="{FF2B5EF4-FFF2-40B4-BE49-F238E27FC236}">
                <a16:creationId xmlns:a16="http://schemas.microsoft.com/office/drawing/2014/main" id="{67F1F942-B8B5-FA05-7564-E7F05DDD9E02}"/>
              </a:ext>
            </a:extLst>
          </p:cNvPr>
          <p:cNvSpPr/>
          <p:nvPr/>
        </p:nvSpPr>
        <p:spPr>
          <a:xfrm>
            <a:off x="429060" y="4651349"/>
            <a:ext cx="9165315" cy="545727"/>
          </a:xfrm>
          <a:prstGeom prst="rect">
            <a:avLst/>
          </a:prstGeom>
        </p:spPr>
        <p:txBody>
          <a:bodyPr wrap="square">
            <a:spAutoFit/>
          </a:bodyPr>
          <a:lstStyle/>
          <a:p>
            <a:pPr>
              <a:lnSpc>
                <a:spcPct val="115000"/>
              </a:lnSpc>
              <a:spcAft>
                <a:spcPts val="0"/>
              </a:spcAft>
            </a:pPr>
            <a:r>
              <a:rPr lang="es-419" sz="2800" dirty="0">
                <a:latin typeface="Arial" panose="020B0604020202020204" pitchFamily="34" charset="0"/>
                <a:ea typeface="Arial" panose="020B0604020202020204" pitchFamily="34" charset="0"/>
              </a:rPr>
              <a:t>Por traslación de coordenadas y de lo anterior, se tiene</a:t>
            </a:r>
            <a:endParaRPr lang="es-PE" sz="2800" dirty="0">
              <a:latin typeface="Arial" panose="020B0604020202020204" pitchFamily="34" charset="0"/>
              <a:ea typeface="Arial" panose="020B0604020202020204" pitchFamily="34" charset="0"/>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EDDA8C8C-B5CF-B8A5-D71C-A779593AD829}"/>
                  </a:ext>
                </a:extLst>
              </p:cNvPr>
              <p:cNvSpPr/>
              <p:nvPr/>
            </p:nvSpPr>
            <p:spPr>
              <a:xfrm>
                <a:off x="3703098" y="3090767"/>
                <a:ext cx="2011320" cy="831959"/>
              </a:xfrm>
              <a:prstGeom prst="rect">
                <a:avLst/>
              </a:prstGeom>
            </p:spPr>
            <p:txBody>
              <a:bodyPr wrap="none">
                <a:spAutoFit/>
              </a:bodyPr>
              <a:lstStyle/>
              <a:p>
                <a14:m>
                  <m:oMath xmlns:m="http://schemas.openxmlformats.org/officeDocument/2006/math">
                    <m:r>
                      <a:rPr lang="es-PE" sz="2800" b="1" i="1" smtClean="0">
                        <a:solidFill>
                          <a:srgbClr val="002060"/>
                        </a:solidFill>
                        <a:latin typeface="Cambria Math" panose="02040503050406030204" pitchFamily="18" charset="0"/>
                        <a:ea typeface="Arial" panose="020B0604020202020204" pitchFamily="34" charset="0"/>
                      </a:rPr>
                      <m:t>𝒙</m:t>
                    </m:r>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𝒉</m:t>
                    </m:r>
                    <m:r>
                      <a:rPr lang="es-PE" sz="2800" b="1" i="1" smtClean="0">
                        <a:solidFill>
                          <a:srgbClr val="002060"/>
                        </a:solidFill>
                        <a:latin typeface="Cambria Math" panose="02040503050406030204" pitchFamily="18" charset="0"/>
                        <a:ea typeface="Arial" panose="020B0604020202020204" pitchFamily="34" charset="0"/>
                      </a:rPr>
                      <m:t>=</m:t>
                    </m:r>
                  </m:oMath>
                </a14:m>
                <a:r>
                  <a:rPr lang="es-PE" sz="2800" b="1" dirty="0">
                    <a:solidFill>
                      <a:srgbClr val="002060"/>
                    </a:solidFill>
                  </a:rPr>
                  <a:t> </a:t>
                </a:r>
                <a14:m>
                  <m:oMath xmlns:m="http://schemas.openxmlformats.org/officeDocument/2006/math">
                    <m:f>
                      <m:fPr>
                        <m:ctrlPr>
                          <a:rPr lang="es-PE" sz="2800" b="1" i="1">
                            <a:solidFill>
                              <a:srgbClr val="002060"/>
                            </a:solidFill>
                            <a:latin typeface="Cambria Math" panose="02040503050406030204" pitchFamily="18" charset="0"/>
                          </a:rPr>
                        </m:ctrlPr>
                      </m:fPr>
                      <m:num>
                        <m:sSup>
                          <m:sSupPr>
                            <m:ctrlPr>
                              <a:rPr lang="es-PE" sz="2800" b="1" i="1">
                                <a:solidFill>
                                  <a:srgbClr val="002060"/>
                                </a:solidFill>
                                <a:latin typeface="Cambria Math" panose="02040503050406030204" pitchFamily="18" charset="0"/>
                                <a:cs typeface="Calibri" panose="020F0502020204030204" pitchFamily="34" charset="0"/>
                              </a:rPr>
                            </m:ctrlPr>
                          </m:sSupPr>
                          <m:e>
                            <m:r>
                              <a:rPr lang="es-PE" sz="2800" b="1" i="1">
                                <a:solidFill>
                                  <a:srgbClr val="002060"/>
                                </a:solidFill>
                                <a:latin typeface="Cambria Math" panose="02040503050406030204" pitchFamily="18" charset="0"/>
                                <a:cs typeface="Calibri" panose="020F0502020204030204" pitchFamily="34" charset="0"/>
                              </a:rPr>
                              <m:t>𝒚</m:t>
                            </m:r>
                            <m:r>
                              <a:rPr lang="es-PE" sz="2800" b="1" i="1">
                                <a:solidFill>
                                  <a:srgbClr val="002060"/>
                                </a:solidFill>
                                <a:latin typeface="Cambria Math" panose="02040503050406030204" pitchFamily="18" charset="0"/>
                                <a:cs typeface="Calibri" panose="020F0502020204030204" pitchFamily="34" charset="0"/>
                              </a:rPr>
                              <m:t>′</m:t>
                            </m:r>
                          </m:e>
                          <m:sup>
                            <m:r>
                              <a:rPr lang="es-PE" sz="2800" b="1" i="1">
                                <a:solidFill>
                                  <a:srgbClr val="002060"/>
                                </a:solidFill>
                                <a:latin typeface="Cambria Math" panose="02040503050406030204" pitchFamily="18" charset="0"/>
                                <a:cs typeface="Calibri" panose="020F0502020204030204" pitchFamily="34" charset="0"/>
                              </a:rPr>
                              <m:t>  </m:t>
                            </m:r>
                            <m:r>
                              <a:rPr lang="es-PE" sz="2800" b="1" i="1">
                                <a:solidFill>
                                  <a:srgbClr val="002060"/>
                                </a:solidFill>
                                <a:latin typeface="Cambria Math" panose="02040503050406030204" pitchFamily="18" charset="0"/>
                                <a:cs typeface="Calibri" panose="020F0502020204030204" pitchFamily="34" charset="0"/>
                              </a:rPr>
                              <m:t>𝟐</m:t>
                            </m:r>
                          </m:sup>
                        </m:sSup>
                      </m:num>
                      <m:den>
                        <m:r>
                          <a:rPr lang="es-PE" sz="2800" b="1" i="1">
                            <a:solidFill>
                              <a:srgbClr val="002060"/>
                            </a:solidFill>
                            <a:latin typeface="Cambria Math" panose="02040503050406030204" pitchFamily="18" charset="0"/>
                          </a:rPr>
                          <m:t>𝟒</m:t>
                        </m:r>
                        <m:r>
                          <a:rPr lang="es-PE" sz="2800" b="1" i="1">
                            <a:solidFill>
                              <a:srgbClr val="002060"/>
                            </a:solidFill>
                            <a:latin typeface="Cambria Math" panose="02040503050406030204" pitchFamily="18" charset="0"/>
                          </a:rPr>
                          <m:t>𝒑</m:t>
                        </m:r>
                      </m:den>
                    </m:f>
                  </m:oMath>
                </a14:m>
                <a:endParaRPr lang="es-PE" sz="2800" b="1" dirty="0">
                  <a:solidFill>
                    <a:srgbClr val="002060"/>
                  </a:solidFill>
                </a:endParaRPr>
              </a:p>
            </p:txBody>
          </p:sp>
        </mc:Choice>
        <mc:Fallback xmlns="">
          <p:sp>
            <p:nvSpPr>
              <p:cNvPr id="8" name="Rectángulo 7">
                <a:extLst>
                  <a:ext uri="{FF2B5EF4-FFF2-40B4-BE49-F238E27FC236}">
                    <a16:creationId xmlns:a16="http://schemas.microsoft.com/office/drawing/2014/main" id="{EDDA8C8C-B5CF-B8A5-D71C-A779593AD829}"/>
                  </a:ext>
                </a:extLst>
              </p:cNvPr>
              <p:cNvSpPr>
                <a:spLocks noRot="1" noChangeAspect="1" noMove="1" noResize="1" noEditPoints="1" noAdjustHandles="1" noChangeArrowheads="1" noChangeShapeType="1" noTextEdit="1"/>
              </p:cNvSpPr>
              <p:nvPr/>
            </p:nvSpPr>
            <p:spPr>
              <a:xfrm>
                <a:off x="3703098" y="3090767"/>
                <a:ext cx="2011320" cy="831959"/>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8489BF4E-93B3-5567-4794-10977142E32A}"/>
                  </a:ext>
                </a:extLst>
              </p:cNvPr>
              <p:cNvSpPr/>
              <p:nvPr/>
            </p:nvSpPr>
            <p:spPr>
              <a:xfrm>
                <a:off x="4157325" y="3934944"/>
                <a:ext cx="193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PE" sz="2800" b="1" i="1" smtClean="0">
                              <a:solidFill>
                                <a:srgbClr val="002060"/>
                              </a:solidFill>
                              <a:latin typeface="Cambria Math" panose="02040503050406030204" pitchFamily="18" charset="0"/>
                              <a:ea typeface="Cambria Math" panose="02040503050406030204" pitchFamily="18" charset="0"/>
                            </a:rPr>
                          </m:ctrlPr>
                        </m:sSupPr>
                        <m:e>
                          <m:r>
                            <a:rPr lang="es-PE" sz="2800" b="1" i="1" smtClean="0">
                              <a:solidFill>
                                <a:srgbClr val="002060"/>
                              </a:solidFill>
                              <a:latin typeface="Cambria Math" panose="02040503050406030204" pitchFamily="18" charset="0"/>
                              <a:ea typeface="Cambria Math" panose="02040503050406030204" pitchFamily="18" charset="0"/>
                            </a:rPr>
                            <m:t>𝒚</m:t>
                          </m:r>
                        </m:e>
                        <m:sup>
                          <m:r>
                            <a:rPr lang="es-PE" sz="2800" b="1" i="1" smtClean="0">
                              <a:solidFill>
                                <a:srgbClr val="002060"/>
                              </a:solidFill>
                              <a:latin typeface="Cambria Math" panose="02040503050406030204" pitchFamily="18" charset="0"/>
                              <a:ea typeface="Cambria Math" panose="02040503050406030204" pitchFamily="18" charset="0"/>
                            </a:rPr>
                            <m:t>′</m:t>
                          </m:r>
                        </m:sup>
                      </m:sSup>
                      <m:r>
                        <a:rPr lang="es-PE" sz="2800" b="1" i="1" smtClean="0">
                          <a:solidFill>
                            <a:srgbClr val="002060"/>
                          </a:solidFill>
                          <a:latin typeface="Cambria Math" panose="02040503050406030204" pitchFamily="18" charset="0"/>
                          <a:ea typeface="Cambria Math" panose="02040503050406030204" pitchFamily="18" charset="0"/>
                        </a:rPr>
                        <m:t>=</m:t>
                      </m:r>
                      <m:r>
                        <a:rPr lang="es-PE" sz="2800" b="1" i="1">
                          <a:solidFill>
                            <a:srgbClr val="002060"/>
                          </a:solidFill>
                          <a:latin typeface="Cambria Math" panose="02040503050406030204" pitchFamily="18" charset="0"/>
                          <a:ea typeface="Arial" panose="020B0604020202020204" pitchFamily="34" charset="0"/>
                        </a:rPr>
                        <m:t>𝒚</m:t>
                      </m:r>
                      <m:r>
                        <a:rPr lang="es-PE" sz="2800" b="1" i="1">
                          <a:solidFill>
                            <a:srgbClr val="002060"/>
                          </a:solidFill>
                          <a:latin typeface="Cambria Math" panose="02040503050406030204" pitchFamily="18" charset="0"/>
                          <a:ea typeface="Arial" panose="020B0604020202020204" pitchFamily="34" charset="0"/>
                        </a:rPr>
                        <m:t>−</m:t>
                      </m:r>
                      <m:r>
                        <a:rPr lang="es-PE" sz="2800" b="1" i="1">
                          <a:solidFill>
                            <a:srgbClr val="002060"/>
                          </a:solidFill>
                          <a:latin typeface="Cambria Math" panose="02040503050406030204" pitchFamily="18" charset="0"/>
                          <a:ea typeface="Arial" panose="020B0604020202020204" pitchFamily="34" charset="0"/>
                        </a:rPr>
                        <m:t>𝒌</m:t>
                      </m:r>
                    </m:oMath>
                  </m:oMathPara>
                </a14:m>
                <a:endParaRPr lang="es-PE" sz="2800" b="1" dirty="0">
                  <a:solidFill>
                    <a:srgbClr val="002060"/>
                  </a:solidFill>
                </a:endParaRPr>
              </a:p>
            </p:txBody>
          </p:sp>
        </mc:Choice>
        <mc:Fallback xmlns="">
          <p:sp>
            <p:nvSpPr>
              <p:cNvPr id="9" name="Rectángulo 8">
                <a:extLst>
                  <a:ext uri="{FF2B5EF4-FFF2-40B4-BE49-F238E27FC236}">
                    <a16:creationId xmlns:a16="http://schemas.microsoft.com/office/drawing/2014/main" id="{8489BF4E-93B3-5567-4794-10977142E32A}"/>
                  </a:ext>
                </a:extLst>
              </p:cNvPr>
              <p:cNvSpPr>
                <a:spLocks noRot="1" noChangeAspect="1" noMove="1" noResize="1" noEditPoints="1" noAdjustHandles="1" noChangeArrowheads="1" noChangeShapeType="1" noTextEdit="1"/>
              </p:cNvSpPr>
              <p:nvPr/>
            </p:nvSpPr>
            <p:spPr>
              <a:xfrm>
                <a:off x="4157325" y="3934944"/>
                <a:ext cx="1932965" cy="523220"/>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B8272369-F69D-37DC-EB57-0C8FCC850F14}"/>
                  </a:ext>
                </a:extLst>
              </p:cNvPr>
              <p:cNvSpPr/>
              <p:nvPr/>
            </p:nvSpPr>
            <p:spPr>
              <a:xfrm>
                <a:off x="429061" y="5261652"/>
                <a:ext cx="4694747" cy="937821"/>
              </a:xfrm>
              <a:prstGeom prst="rect">
                <a:avLst/>
              </a:prstGeom>
            </p:spPr>
            <p:txBody>
              <a:bodyPr wrap="none">
                <a:spAutoFit/>
              </a:bodyPr>
              <a:lstStyle/>
              <a:p>
                <a14:m>
                  <m:oMath xmlns:m="http://schemas.openxmlformats.org/officeDocument/2006/math">
                    <m:sSup>
                      <m:sSupPr>
                        <m:ctrlPr>
                          <a:rPr lang="es-PE" sz="3200" b="1" i="1" smtClean="0">
                            <a:solidFill>
                              <a:srgbClr val="002060"/>
                            </a:solidFill>
                            <a:latin typeface="Cambria Math" panose="02040503050406030204" pitchFamily="18" charset="0"/>
                            <a:ea typeface="Arial" panose="020B0604020202020204" pitchFamily="34" charset="0"/>
                          </a:rPr>
                        </m:ctrlPr>
                      </m:sSupPr>
                      <m:e>
                        <m:r>
                          <a:rPr lang="es-PE" sz="3200" b="1" i="1" smtClean="0">
                            <a:solidFill>
                              <a:srgbClr val="002060"/>
                            </a:solidFill>
                            <a:latin typeface="Cambria Math" panose="02040503050406030204" pitchFamily="18" charset="0"/>
                            <a:ea typeface="Arial" panose="020B0604020202020204" pitchFamily="34" charset="0"/>
                          </a:rPr>
                          <m:t>𝒙</m:t>
                        </m:r>
                      </m:e>
                      <m:sup>
                        <m:r>
                          <a:rPr lang="es-PE" sz="3200" b="1" i="1" smtClean="0">
                            <a:solidFill>
                              <a:srgbClr val="002060"/>
                            </a:solidFill>
                            <a:latin typeface="Cambria Math" panose="02040503050406030204" pitchFamily="18" charset="0"/>
                            <a:ea typeface="Arial" panose="020B0604020202020204" pitchFamily="34" charset="0"/>
                          </a:rPr>
                          <m:t>′</m:t>
                        </m:r>
                      </m:sup>
                    </m:sSup>
                    <m:r>
                      <a:rPr lang="es-PE" sz="3200" b="1" i="1" smtClean="0">
                        <a:solidFill>
                          <a:srgbClr val="002060"/>
                        </a:solidFill>
                        <a:latin typeface="Cambria Math" panose="02040503050406030204" pitchFamily="18" charset="0"/>
                        <a:ea typeface="Arial" panose="020B0604020202020204" pitchFamily="34" charset="0"/>
                      </a:rPr>
                      <m:t>=</m:t>
                    </m:r>
                    <m:r>
                      <a:rPr lang="es-PE" sz="3200" b="1" i="1" smtClean="0">
                        <a:solidFill>
                          <a:srgbClr val="002060"/>
                        </a:solidFill>
                        <a:latin typeface="Cambria Math" panose="02040503050406030204" pitchFamily="18" charset="0"/>
                        <a:ea typeface="Arial" panose="020B0604020202020204" pitchFamily="34" charset="0"/>
                      </a:rPr>
                      <m:t>𝒙</m:t>
                    </m:r>
                    <m:r>
                      <a:rPr lang="es-PE" sz="3200" b="1" i="1" smtClean="0">
                        <a:solidFill>
                          <a:srgbClr val="002060"/>
                        </a:solidFill>
                        <a:latin typeface="Cambria Math" panose="02040503050406030204" pitchFamily="18" charset="0"/>
                        <a:ea typeface="Arial" panose="020B0604020202020204" pitchFamily="34" charset="0"/>
                      </a:rPr>
                      <m:t>−</m:t>
                    </m:r>
                    <m:r>
                      <a:rPr lang="es-PE" sz="3200" b="1" i="1" smtClean="0">
                        <a:solidFill>
                          <a:srgbClr val="002060"/>
                        </a:solidFill>
                        <a:latin typeface="Cambria Math" panose="02040503050406030204" pitchFamily="18" charset="0"/>
                        <a:ea typeface="Arial" panose="020B0604020202020204" pitchFamily="34" charset="0"/>
                      </a:rPr>
                      <m:t>𝒉</m:t>
                    </m:r>
                    <m:r>
                      <a:rPr lang="es-PE" sz="3200" b="1" i="1" smtClean="0">
                        <a:solidFill>
                          <a:srgbClr val="002060"/>
                        </a:solidFill>
                        <a:latin typeface="Cambria Math" panose="02040503050406030204" pitchFamily="18" charset="0"/>
                        <a:ea typeface="Arial" panose="020B0604020202020204" pitchFamily="34" charset="0"/>
                      </a:rPr>
                      <m:t>=</m:t>
                    </m:r>
                  </m:oMath>
                </a14:m>
                <a:r>
                  <a:rPr lang="es-PE" sz="3200" b="1" dirty="0">
                    <a:solidFill>
                      <a:srgbClr val="002060"/>
                    </a:solidFill>
                  </a:rPr>
                  <a:t> </a:t>
                </a:r>
                <a14:m>
                  <m:oMath xmlns:m="http://schemas.openxmlformats.org/officeDocument/2006/math">
                    <m:f>
                      <m:fPr>
                        <m:ctrlPr>
                          <a:rPr lang="es-PE" sz="3200" b="1" i="1">
                            <a:solidFill>
                              <a:srgbClr val="002060"/>
                            </a:solidFill>
                            <a:latin typeface="Cambria Math" panose="02040503050406030204" pitchFamily="18" charset="0"/>
                          </a:rPr>
                        </m:ctrlPr>
                      </m:fPr>
                      <m:num>
                        <m:sSup>
                          <m:sSupPr>
                            <m:ctrlPr>
                              <a:rPr lang="es-PE" sz="3200" b="1" i="1">
                                <a:solidFill>
                                  <a:srgbClr val="002060"/>
                                </a:solidFill>
                                <a:latin typeface="Cambria Math" panose="02040503050406030204" pitchFamily="18" charset="0"/>
                                <a:cs typeface="Calibri" panose="020F0502020204030204" pitchFamily="34" charset="0"/>
                              </a:rPr>
                            </m:ctrlPr>
                          </m:sSupPr>
                          <m:e>
                            <m:r>
                              <a:rPr lang="es-PE" sz="3200" b="1" i="1">
                                <a:solidFill>
                                  <a:srgbClr val="002060"/>
                                </a:solidFill>
                                <a:latin typeface="Cambria Math" panose="02040503050406030204" pitchFamily="18" charset="0"/>
                                <a:cs typeface="Calibri" panose="020F0502020204030204" pitchFamily="34" charset="0"/>
                              </a:rPr>
                              <m:t>𝒚</m:t>
                            </m:r>
                            <m:r>
                              <a:rPr lang="es-PE" sz="3200" b="1" i="1">
                                <a:solidFill>
                                  <a:srgbClr val="002060"/>
                                </a:solidFill>
                                <a:latin typeface="Cambria Math" panose="02040503050406030204" pitchFamily="18" charset="0"/>
                                <a:cs typeface="Calibri" panose="020F0502020204030204" pitchFamily="34" charset="0"/>
                              </a:rPr>
                              <m:t>′</m:t>
                            </m:r>
                          </m:e>
                          <m:sup>
                            <m:r>
                              <a:rPr lang="es-PE" sz="3200" b="1" i="1">
                                <a:solidFill>
                                  <a:srgbClr val="002060"/>
                                </a:solidFill>
                                <a:latin typeface="Cambria Math" panose="02040503050406030204" pitchFamily="18" charset="0"/>
                                <a:cs typeface="Calibri" panose="020F0502020204030204" pitchFamily="34" charset="0"/>
                              </a:rPr>
                              <m:t>  </m:t>
                            </m:r>
                            <m:r>
                              <a:rPr lang="es-PE" sz="3200" b="1" i="1">
                                <a:solidFill>
                                  <a:srgbClr val="002060"/>
                                </a:solidFill>
                                <a:latin typeface="Cambria Math" panose="02040503050406030204" pitchFamily="18" charset="0"/>
                                <a:cs typeface="Calibri" panose="020F0502020204030204" pitchFamily="34" charset="0"/>
                              </a:rPr>
                              <m:t>𝟐</m:t>
                            </m:r>
                          </m:sup>
                        </m:sSup>
                      </m:num>
                      <m:den>
                        <m:r>
                          <a:rPr lang="es-PE" sz="3200" b="1" i="1">
                            <a:solidFill>
                              <a:srgbClr val="002060"/>
                            </a:solidFill>
                            <a:latin typeface="Cambria Math" panose="02040503050406030204" pitchFamily="18" charset="0"/>
                          </a:rPr>
                          <m:t>𝟒</m:t>
                        </m:r>
                        <m:r>
                          <a:rPr lang="es-PE" sz="3200" b="1" i="1">
                            <a:solidFill>
                              <a:srgbClr val="002060"/>
                            </a:solidFill>
                            <a:latin typeface="Cambria Math" panose="02040503050406030204" pitchFamily="18" charset="0"/>
                          </a:rPr>
                          <m:t>𝒑</m:t>
                        </m:r>
                      </m:den>
                    </m:f>
                    <m:r>
                      <a:rPr lang="es-PE" sz="3200" b="1" i="1" smtClean="0">
                        <a:solidFill>
                          <a:srgbClr val="002060"/>
                        </a:solidFill>
                        <a:latin typeface="Cambria Math" panose="02040503050406030204" pitchFamily="18" charset="0"/>
                      </a:rPr>
                      <m:t>=</m:t>
                    </m:r>
                    <m:f>
                      <m:fPr>
                        <m:ctrlPr>
                          <a:rPr lang="es-PE" sz="3200" b="1" i="1" smtClean="0">
                            <a:solidFill>
                              <a:srgbClr val="002060"/>
                            </a:solidFill>
                            <a:latin typeface="Cambria Math" panose="02040503050406030204" pitchFamily="18" charset="0"/>
                          </a:rPr>
                        </m:ctrlPr>
                      </m:fPr>
                      <m:num>
                        <m:sSup>
                          <m:sSupPr>
                            <m:ctrlPr>
                              <a:rPr lang="es-PE" sz="3200" b="1" i="1" smtClean="0">
                                <a:solidFill>
                                  <a:srgbClr val="002060"/>
                                </a:solidFill>
                                <a:latin typeface="Cambria Math" panose="02040503050406030204" pitchFamily="18" charset="0"/>
                              </a:rPr>
                            </m:ctrlPr>
                          </m:sSupPr>
                          <m:e>
                            <m:r>
                              <a:rPr lang="es-PE" sz="3200" b="1" i="1" smtClean="0">
                                <a:solidFill>
                                  <a:srgbClr val="002060"/>
                                </a:solidFill>
                                <a:latin typeface="Cambria Math" panose="02040503050406030204" pitchFamily="18" charset="0"/>
                              </a:rPr>
                              <m:t>(</m:t>
                            </m:r>
                            <m:r>
                              <a:rPr lang="es-PE" sz="3200" b="1" i="1" smtClean="0">
                                <a:solidFill>
                                  <a:srgbClr val="002060"/>
                                </a:solidFill>
                                <a:latin typeface="Cambria Math" panose="02040503050406030204" pitchFamily="18" charset="0"/>
                              </a:rPr>
                              <m:t>𝒚</m:t>
                            </m:r>
                            <m:r>
                              <a:rPr lang="es-PE" sz="3200" b="1" i="1" smtClean="0">
                                <a:solidFill>
                                  <a:srgbClr val="002060"/>
                                </a:solidFill>
                                <a:latin typeface="Cambria Math" panose="02040503050406030204" pitchFamily="18" charset="0"/>
                              </a:rPr>
                              <m:t>−</m:t>
                            </m:r>
                            <m:r>
                              <a:rPr lang="es-PE" sz="3200" b="1" i="1" smtClean="0">
                                <a:solidFill>
                                  <a:srgbClr val="002060"/>
                                </a:solidFill>
                                <a:latin typeface="Cambria Math" panose="02040503050406030204" pitchFamily="18" charset="0"/>
                              </a:rPr>
                              <m:t>𝒌</m:t>
                            </m:r>
                            <m:r>
                              <a:rPr lang="es-PE" sz="3200" b="1" i="1" smtClean="0">
                                <a:solidFill>
                                  <a:srgbClr val="002060"/>
                                </a:solidFill>
                                <a:latin typeface="Cambria Math" panose="02040503050406030204" pitchFamily="18" charset="0"/>
                              </a:rPr>
                              <m:t>)</m:t>
                            </m:r>
                          </m:e>
                          <m:sup>
                            <m:r>
                              <a:rPr lang="es-PE" sz="3200" b="1" i="1" smtClean="0">
                                <a:solidFill>
                                  <a:srgbClr val="002060"/>
                                </a:solidFill>
                                <a:latin typeface="Cambria Math" panose="02040503050406030204" pitchFamily="18" charset="0"/>
                              </a:rPr>
                              <m:t>𝟐</m:t>
                            </m:r>
                          </m:sup>
                        </m:sSup>
                      </m:num>
                      <m:den>
                        <m:r>
                          <a:rPr lang="es-PE" sz="3200" b="1" i="1" smtClean="0">
                            <a:solidFill>
                              <a:srgbClr val="002060"/>
                            </a:solidFill>
                            <a:latin typeface="Cambria Math" panose="02040503050406030204" pitchFamily="18" charset="0"/>
                          </a:rPr>
                          <m:t>𝟒</m:t>
                        </m:r>
                        <m:r>
                          <a:rPr lang="es-PE" sz="3200" b="1" i="1" smtClean="0">
                            <a:solidFill>
                              <a:srgbClr val="002060"/>
                            </a:solidFill>
                            <a:latin typeface="Cambria Math" panose="02040503050406030204" pitchFamily="18" charset="0"/>
                          </a:rPr>
                          <m:t>𝒑</m:t>
                        </m:r>
                      </m:den>
                    </m:f>
                  </m:oMath>
                </a14:m>
                <a:endParaRPr lang="es-PE" sz="3200" b="1" dirty="0">
                  <a:solidFill>
                    <a:srgbClr val="002060"/>
                  </a:solidFill>
                </a:endParaRPr>
              </a:p>
            </p:txBody>
          </p:sp>
        </mc:Choice>
        <mc:Fallback xmlns="">
          <p:sp>
            <p:nvSpPr>
              <p:cNvPr id="10" name="Rectángulo 9">
                <a:extLst>
                  <a:ext uri="{FF2B5EF4-FFF2-40B4-BE49-F238E27FC236}">
                    <a16:creationId xmlns:a16="http://schemas.microsoft.com/office/drawing/2014/main" id="{B8272369-F69D-37DC-EB57-0C8FCC850F14}"/>
                  </a:ext>
                </a:extLst>
              </p:cNvPr>
              <p:cNvSpPr>
                <a:spLocks noRot="1" noChangeAspect="1" noMove="1" noResize="1" noEditPoints="1" noAdjustHandles="1" noChangeArrowheads="1" noChangeShapeType="1" noTextEdit="1"/>
              </p:cNvSpPr>
              <p:nvPr/>
            </p:nvSpPr>
            <p:spPr>
              <a:xfrm>
                <a:off x="429061" y="5261652"/>
                <a:ext cx="4694747" cy="937821"/>
              </a:xfrm>
              <a:prstGeom prst="rect">
                <a:avLst/>
              </a:prstGeom>
              <a:blipFill>
                <a:blip r:embed="rId7"/>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34BC309-D1B0-5861-9AED-E45FE83D5B6A}"/>
                  </a:ext>
                </a:extLst>
              </p:cNvPr>
              <p:cNvSpPr/>
              <p:nvPr/>
            </p:nvSpPr>
            <p:spPr>
              <a:xfrm>
                <a:off x="5503046" y="5447835"/>
                <a:ext cx="5164875" cy="532966"/>
              </a:xfrm>
              <a:prstGeom prst="rect">
                <a:avLst/>
              </a:prstGeom>
              <a:solidFill>
                <a:schemeClr val="bg1"/>
              </a:solidFill>
              <a:ln>
                <a:solidFill>
                  <a:srgbClr val="C00000"/>
                </a:solidFill>
              </a:ln>
            </p:spPr>
            <p:txBody>
              <a:bodyPr wrap="none">
                <a:spAutoFit/>
              </a:bodyPr>
              <a:lstStyle/>
              <a:p>
                <a14:m>
                  <m:oMath xmlns:m="http://schemas.openxmlformats.org/officeDocument/2006/math">
                    <m:sSup>
                      <m:sSupPr>
                        <m:ctrlPr>
                          <a:rPr lang="es-PE" sz="2800" b="1" i="1" smtClean="0">
                            <a:solidFill>
                              <a:srgbClr val="002060"/>
                            </a:solidFill>
                            <a:latin typeface="Cambria Math" panose="02040503050406030204" pitchFamily="18" charset="0"/>
                          </a:rPr>
                        </m:ctrlPr>
                      </m:sSupPr>
                      <m:e>
                        <m:r>
                          <a:rPr lang="es-PE" sz="2800" b="1" i="1" smtClean="0">
                            <a:solidFill>
                              <a:srgbClr val="002060"/>
                            </a:solidFill>
                            <a:latin typeface="Cambria Math" panose="02040503050406030204" pitchFamily="18" charset="0"/>
                            <a:ea typeface="Cambria Math" panose="02040503050406030204" pitchFamily="18" charset="0"/>
                          </a:rPr>
                          <m:t>⇒</m:t>
                        </m:r>
                        <m:r>
                          <a:rPr lang="es-PE" sz="2800" b="1" i="1">
                            <a:solidFill>
                              <a:srgbClr val="002060"/>
                            </a:solidFill>
                            <a:latin typeface="Cambria Math" panose="02040503050406030204" pitchFamily="18" charset="0"/>
                          </a:rPr>
                          <m:t>(</m:t>
                        </m:r>
                        <m:r>
                          <a:rPr lang="es-PE" sz="2800" b="1" i="1">
                            <a:solidFill>
                              <a:srgbClr val="002060"/>
                            </a:solidFill>
                            <a:latin typeface="Cambria Math" panose="02040503050406030204" pitchFamily="18" charset="0"/>
                          </a:rPr>
                          <m:t>𝒚</m:t>
                        </m:r>
                        <m:r>
                          <a:rPr lang="es-PE" sz="2800" b="1" i="1">
                            <a:solidFill>
                              <a:srgbClr val="002060"/>
                            </a:solidFill>
                            <a:latin typeface="Cambria Math" panose="02040503050406030204" pitchFamily="18" charset="0"/>
                          </a:rPr>
                          <m:t>−</m:t>
                        </m:r>
                        <m:r>
                          <a:rPr lang="es-PE" sz="2800" b="1" i="1">
                            <a:solidFill>
                              <a:srgbClr val="002060"/>
                            </a:solidFill>
                            <a:latin typeface="Cambria Math" panose="02040503050406030204" pitchFamily="18" charset="0"/>
                          </a:rPr>
                          <m:t>𝒌</m:t>
                        </m:r>
                        <m:r>
                          <a:rPr lang="es-PE" sz="2800" b="1" i="1">
                            <a:solidFill>
                              <a:srgbClr val="002060"/>
                            </a:solidFill>
                            <a:latin typeface="Cambria Math" panose="02040503050406030204" pitchFamily="18" charset="0"/>
                          </a:rPr>
                          <m:t>)</m:t>
                        </m:r>
                      </m:e>
                      <m:sup>
                        <m:r>
                          <a:rPr lang="es-PE" sz="2800" b="1" i="1">
                            <a:solidFill>
                              <a:srgbClr val="002060"/>
                            </a:solidFill>
                            <a:latin typeface="Cambria Math" panose="02040503050406030204" pitchFamily="18" charset="0"/>
                          </a:rPr>
                          <m:t>𝟐</m:t>
                        </m:r>
                      </m:sup>
                    </m:sSup>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𝟒</m:t>
                    </m:r>
                    <m:r>
                      <a:rPr lang="es-PE" sz="2800" b="1" i="1" smtClean="0">
                        <a:solidFill>
                          <a:srgbClr val="002060"/>
                        </a:solidFill>
                        <a:latin typeface="Cambria Math" panose="02040503050406030204" pitchFamily="18" charset="0"/>
                        <a:ea typeface="Arial" panose="020B0604020202020204" pitchFamily="34" charset="0"/>
                      </a:rPr>
                      <m:t>𝒑</m:t>
                    </m:r>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𝒙</m:t>
                    </m:r>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𝒉</m:t>
                    </m:r>
                    <m:r>
                      <a:rPr lang="es-PE" sz="2800" b="1" i="1" smtClean="0">
                        <a:solidFill>
                          <a:srgbClr val="002060"/>
                        </a:solidFill>
                        <a:latin typeface="Cambria Math" panose="02040503050406030204" pitchFamily="18" charset="0"/>
                        <a:ea typeface="Arial" panose="020B0604020202020204" pitchFamily="34" charset="0"/>
                      </a:rPr>
                      <m:t>)</m:t>
                    </m:r>
                  </m:oMath>
                </a14:m>
                <a:r>
                  <a:rPr lang="es-PE" sz="2800" b="1" dirty="0">
                    <a:solidFill>
                      <a:srgbClr val="002060"/>
                    </a:solidFill>
                  </a:rPr>
                  <a:t> . . . </a:t>
                </a:r>
                <a:r>
                  <a:rPr lang="es-PE" sz="2800" b="1" dirty="0">
                    <a:solidFill>
                      <a:schemeClr val="accent3">
                        <a:lumMod val="50000"/>
                      </a:schemeClr>
                    </a:solidFill>
                  </a:rPr>
                  <a:t>(5)</a:t>
                </a:r>
              </a:p>
            </p:txBody>
          </p:sp>
        </mc:Choice>
        <mc:Fallback xmlns="">
          <p:sp>
            <p:nvSpPr>
              <p:cNvPr id="11" name="Rectángulo 10">
                <a:extLst>
                  <a:ext uri="{FF2B5EF4-FFF2-40B4-BE49-F238E27FC236}">
                    <a16:creationId xmlns:a16="http://schemas.microsoft.com/office/drawing/2014/main" id="{D34BC309-D1B0-5861-9AED-E45FE83D5B6A}"/>
                  </a:ext>
                </a:extLst>
              </p:cNvPr>
              <p:cNvSpPr>
                <a:spLocks noRot="1" noChangeAspect="1" noMove="1" noResize="1" noEditPoints="1" noAdjustHandles="1" noChangeArrowheads="1" noChangeShapeType="1" noTextEdit="1"/>
              </p:cNvSpPr>
              <p:nvPr/>
            </p:nvSpPr>
            <p:spPr>
              <a:xfrm>
                <a:off x="5503046" y="5447835"/>
                <a:ext cx="5164875" cy="532966"/>
              </a:xfrm>
              <a:prstGeom prst="rect">
                <a:avLst/>
              </a:prstGeom>
              <a:blipFill>
                <a:blip r:embed="rId8"/>
                <a:stretch>
                  <a:fillRect t="-8989" r="-1178" b="-30337"/>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72556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14</a:t>
            </a:fld>
            <a:endParaRPr lang="pt-BR"/>
          </a:p>
        </p:txBody>
      </p:sp>
      <mc:AlternateContent xmlns:mc="http://schemas.openxmlformats.org/markup-compatibility/2006" xmlns:a14="http://schemas.microsoft.com/office/drawing/2010/main">
        <mc:Choice Requires="a14">
          <p:sp>
            <p:nvSpPr>
              <p:cNvPr id="4" name="Rectangle 12">
                <a:extLst>
                  <a:ext uri="{FF2B5EF4-FFF2-40B4-BE49-F238E27FC236}">
                    <a16:creationId xmlns:a16="http://schemas.microsoft.com/office/drawing/2014/main" id="{DF206E4F-B5E4-2C4F-CA11-4E805F212D1C}"/>
                  </a:ext>
                </a:extLst>
              </p:cNvPr>
              <p:cNvSpPr>
                <a:spLocks noChangeArrowheads="1"/>
              </p:cNvSpPr>
              <p:nvPr/>
            </p:nvSpPr>
            <p:spPr bwMode="auto">
              <a:xfrm>
                <a:off x="1334040" y="415342"/>
                <a:ext cx="1297406" cy="585418"/>
              </a:xfrm>
              <a:prstGeom prst="rect">
                <a:avLst/>
              </a:prstGeom>
              <a:solidFill>
                <a:schemeClr val="bg1"/>
              </a:solidFill>
              <a:ln w="9525">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ES_tradnl" altLang="es-PE" sz="3200" i="1" dirty="0" smtClean="0">
                          <a:solidFill>
                            <a:srgbClr val="C00000"/>
                          </a:solidFill>
                          <a:latin typeface="Cambria Math" panose="02040503050406030204" pitchFamily="18" charset="0"/>
                        </a:rPr>
                        <m:t>&gt;0</m:t>
                      </m:r>
                    </m:oMath>
                  </m:oMathPara>
                </a14:m>
                <a:endParaRPr lang="es-ES_tradnl" altLang="es-PE" sz="3200" dirty="0">
                  <a:solidFill>
                    <a:srgbClr val="C00000"/>
                  </a:solidFill>
                  <a:latin typeface="Arial" panose="020B0604020202020204" pitchFamily="34" charset="0"/>
                </a:endParaRPr>
              </a:p>
            </p:txBody>
          </p:sp>
        </mc:Choice>
        <mc:Fallback xmlns="">
          <p:sp>
            <p:nvSpPr>
              <p:cNvPr id="4" name="Rectangle 12">
                <a:extLst>
                  <a:ext uri="{FF2B5EF4-FFF2-40B4-BE49-F238E27FC236}">
                    <a16:creationId xmlns:a16="http://schemas.microsoft.com/office/drawing/2014/main" id="{DF206E4F-B5E4-2C4F-CA11-4E805F212D1C}"/>
                  </a:ext>
                </a:extLst>
              </p:cNvPr>
              <p:cNvSpPr>
                <a:spLocks noRot="1" noChangeAspect="1" noMove="1" noResize="1" noEditPoints="1" noAdjustHandles="1" noChangeArrowheads="1" noChangeShapeType="1" noTextEdit="1"/>
              </p:cNvSpPr>
              <p:nvPr/>
            </p:nvSpPr>
            <p:spPr bwMode="auto">
              <a:xfrm>
                <a:off x="1334040" y="415342"/>
                <a:ext cx="1297406" cy="585418"/>
              </a:xfrm>
              <a:prstGeom prst="rect">
                <a:avLst/>
              </a:prstGeom>
              <a:blipFill>
                <a:blip r:embed="rId2"/>
                <a:stretch>
                  <a:fillRect/>
                </a:stretch>
              </a:blipFill>
              <a:ln w="9525">
                <a:solidFill>
                  <a:srgbClr val="C00000"/>
                </a:solidFill>
                <a:miter lim="800000"/>
                <a:headEnd/>
                <a:tailEnd/>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14">
                <a:extLst>
                  <a:ext uri="{FF2B5EF4-FFF2-40B4-BE49-F238E27FC236}">
                    <a16:creationId xmlns:a16="http://schemas.microsoft.com/office/drawing/2014/main" id="{55BD57B1-8FFB-CCCE-D1B0-71B64D45AB25}"/>
                  </a:ext>
                </a:extLst>
              </p:cNvPr>
              <p:cNvSpPr>
                <a:spLocks noChangeArrowheads="1"/>
              </p:cNvSpPr>
              <p:nvPr/>
            </p:nvSpPr>
            <p:spPr bwMode="auto">
              <a:xfrm>
                <a:off x="3584689" y="216881"/>
                <a:ext cx="4350393" cy="585418"/>
              </a:xfrm>
              <a:prstGeom prst="rect">
                <a:avLst/>
              </a:prstGeom>
              <a:solidFill>
                <a:schemeClr val="bg1"/>
              </a:solidFill>
              <a:ln w="3175">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sSup>
                        <m:sSupPr>
                          <m:ctrlPr>
                            <a:rPr lang="es-ES" altLang="es-PE" sz="3200" b="0" i="1" dirty="0" smtClean="0">
                              <a:solidFill>
                                <a:srgbClr val="C00000"/>
                              </a:solidFill>
                              <a:latin typeface="Cambria Math" panose="02040503050406030204" pitchFamily="18" charset="0"/>
                            </a:rPr>
                          </m:ctrlPr>
                        </m:sSupPr>
                        <m:e>
                          <m:d>
                            <m:dPr>
                              <m:ctrlPr>
                                <a:rPr lang="es-ES_tradnl" altLang="es-PE" sz="3200" b="0" i="1" dirty="0" smtClean="0">
                                  <a:solidFill>
                                    <a:srgbClr val="C00000"/>
                                  </a:solidFill>
                                  <a:latin typeface="Cambria Math" panose="02040503050406030204" pitchFamily="18" charset="0"/>
                                </a:rPr>
                              </m:ctrlPr>
                            </m:dPr>
                            <m:e>
                              <m:r>
                                <a:rPr lang="es-ES_tradnl" altLang="es-PE" sz="3200" b="0" i="1" dirty="0" smtClean="0">
                                  <a:solidFill>
                                    <a:srgbClr val="C00000"/>
                                  </a:solidFill>
                                  <a:latin typeface="Cambria Math" panose="02040503050406030204" pitchFamily="18" charset="0"/>
                                </a:rPr>
                                <m:t>𝑦</m:t>
                              </m:r>
                              <m:r>
                                <a:rPr lang="es-ES_tradnl" altLang="es-PE" sz="3200" b="0" i="1" dirty="0" smtClean="0">
                                  <a:solidFill>
                                    <a:srgbClr val="C00000"/>
                                  </a:solidFill>
                                  <a:latin typeface="Cambria Math" panose="02040503050406030204" pitchFamily="18" charset="0"/>
                                </a:rPr>
                                <m:t>−</m:t>
                              </m:r>
                              <m:r>
                                <a:rPr lang="es-ES_tradnl" altLang="es-PE" sz="3200" b="0" i="1" dirty="0" smtClean="0">
                                  <a:solidFill>
                                    <a:srgbClr val="C00000"/>
                                  </a:solidFill>
                                  <a:latin typeface="Cambria Math" panose="02040503050406030204" pitchFamily="18" charset="0"/>
                                </a:rPr>
                                <m:t>𝑘</m:t>
                              </m:r>
                            </m:e>
                          </m:d>
                        </m:e>
                        <m:sup>
                          <m:r>
                            <a:rPr lang="es-ES" altLang="es-PE" sz="3200" b="0" i="1" dirty="0" smtClean="0">
                              <a:solidFill>
                                <a:srgbClr val="C00000"/>
                              </a:solidFill>
                              <a:latin typeface="Cambria Math" panose="02040503050406030204" pitchFamily="18" charset="0"/>
                            </a:rPr>
                            <m:t>2</m:t>
                          </m:r>
                        </m:sup>
                      </m:sSup>
                      <m:r>
                        <a:rPr lang="es-ES_tradnl" altLang="es-PE" sz="3200" b="0" i="1" dirty="0" smtClean="0">
                          <a:solidFill>
                            <a:srgbClr val="C00000"/>
                          </a:solidFill>
                          <a:latin typeface="Cambria Math" panose="02040503050406030204" pitchFamily="18" charset="0"/>
                        </a:rPr>
                        <m:t> = 4</m:t>
                      </m:r>
                      <m:r>
                        <a:rPr lang="es-ES_tradnl" altLang="es-PE" sz="3200" b="0" i="1" dirty="0">
                          <a:solidFill>
                            <a:srgbClr val="C00000"/>
                          </a:solidFill>
                          <a:latin typeface="Cambria Math" panose="02040503050406030204" pitchFamily="18" charset="0"/>
                        </a:rPr>
                        <m:t>𝑝</m:t>
                      </m:r>
                      <m:r>
                        <a:rPr lang="es-ES_tradnl" altLang="es-PE" sz="3200" b="0" i="1" dirty="0">
                          <a:solidFill>
                            <a:srgbClr val="C00000"/>
                          </a:solidFill>
                          <a:latin typeface="Cambria Math" panose="02040503050406030204" pitchFamily="18" charset="0"/>
                        </a:rPr>
                        <m:t>(</m:t>
                      </m:r>
                      <m:r>
                        <a:rPr lang="es-ES_tradnl" altLang="es-PE" sz="3200" b="0" i="1" dirty="0">
                          <a:solidFill>
                            <a:srgbClr val="C00000"/>
                          </a:solidFill>
                          <a:latin typeface="Cambria Math" panose="02040503050406030204" pitchFamily="18" charset="0"/>
                        </a:rPr>
                        <m:t>𝑥</m:t>
                      </m:r>
                      <m:r>
                        <a:rPr lang="es-ES_tradnl" altLang="es-PE" sz="3200" b="0" i="1" dirty="0">
                          <a:solidFill>
                            <a:srgbClr val="C00000"/>
                          </a:solidFill>
                          <a:latin typeface="Cambria Math" panose="02040503050406030204" pitchFamily="18" charset="0"/>
                        </a:rPr>
                        <m:t>−</m:t>
                      </m:r>
                      <m:r>
                        <a:rPr lang="es-ES_tradnl" altLang="es-PE" sz="3200" b="0" i="1" dirty="0">
                          <a:solidFill>
                            <a:srgbClr val="C00000"/>
                          </a:solidFill>
                          <a:latin typeface="Cambria Math" panose="02040503050406030204" pitchFamily="18" charset="0"/>
                        </a:rPr>
                        <m:t>h</m:t>
                      </m:r>
                      <m:r>
                        <a:rPr lang="es-ES_tradnl" altLang="es-PE" sz="3200" b="0" i="1" dirty="0">
                          <a:solidFill>
                            <a:srgbClr val="C00000"/>
                          </a:solidFill>
                          <a:latin typeface="Cambria Math" panose="02040503050406030204" pitchFamily="18" charset="0"/>
                        </a:rPr>
                        <m:t>)</m:t>
                      </m:r>
                    </m:oMath>
                  </m:oMathPara>
                </a14:m>
                <a:endParaRPr lang="es-ES_tradnl" altLang="es-PE" sz="3200" dirty="0">
                  <a:solidFill>
                    <a:srgbClr val="C00000"/>
                  </a:solidFill>
                  <a:latin typeface="Arial" panose="020B0604020202020204" pitchFamily="34" charset="0"/>
                </a:endParaRPr>
              </a:p>
            </p:txBody>
          </p:sp>
        </mc:Choice>
        <mc:Fallback xmlns="">
          <p:sp>
            <p:nvSpPr>
              <p:cNvPr id="5" name="Rectangle 14">
                <a:extLst>
                  <a:ext uri="{FF2B5EF4-FFF2-40B4-BE49-F238E27FC236}">
                    <a16:creationId xmlns:a16="http://schemas.microsoft.com/office/drawing/2014/main" id="{55BD57B1-8FFB-CCCE-D1B0-71B64D45AB25}"/>
                  </a:ext>
                </a:extLst>
              </p:cNvPr>
              <p:cNvSpPr>
                <a:spLocks noRot="1" noChangeAspect="1" noMove="1" noResize="1" noEditPoints="1" noAdjustHandles="1" noChangeArrowheads="1" noChangeShapeType="1" noTextEdit="1"/>
              </p:cNvSpPr>
              <p:nvPr/>
            </p:nvSpPr>
            <p:spPr bwMode="auto">
              <a:xfrm>
                <a:off x="3584689" y="216881"/>
                <a:ext cx="4350393" cy="585418"/>
              </a:xfrm>
              <a:prstGeom prst="rect">
                <a:avLst/>
              </a:prstGeom>
              <a:blipFill>
                <a:blip r:embed="rId3"/>
                <a:stretch>
                  <a:fillRect/>
                </a:stretch>
              </a:blipFill>
              <a:ln w="3175">
                <a:solidFill>
                  <a:srgbClr val="C00000"/>
                </a:solidFill>
                <a:miter lim="800000"/>
                <a:headEnd/>
                <a:tailEnd/>
              </a:ln>
              <a:effectLst/>
            </p:spPr>
            <p:txBody>
              <a:bodyPr/>
              <a:lstStyle/>
              <a:p>
                <a:r>
                  <a:rPr lang="es-ES">
                    <a:noFill/>
                  </a:rPr>
                  <a:t> </a:t>
                </a:r>
              </a:p>
            </p:txBody>
          </p:sp>
        </mc:Fallback>
      </mc:AlternateContent>
      <p:grpSp>
        <p:nvGrpSpPr>
          <p:cNvPr id="6" name="Grupo 5">
            <a:extLst>
              <a:ext uri="{FF2B5EF4-FFF2-40B4-BE49-F238E27FC236}">
                <a16:creationId xmlns:a16="http://schemas.microsoft.com/office/drawing/2014/main" id="{992E26AA-660D-AEA2-0B41-73974A76649F}"/>
              </a:ext>
            </a:extLst>
          </p:cNvPr>
          <p:cNvGrpSpPr/>
          <p:nvPr/>
        </p:nvGrpSpPr>
        <p:grpSpPr>
          <a:xfrm>
            <a:off x="652031" y="1193923"/>
            <a:ext cx="4326323" cy="3832172"/>
            <a:chOff x="1653395" y="1329432"/>
            <a:chExt cx="4326323" cy="3832172"/>
          </a:xfrm>
        </p:grpSpPr>
        <p:grpSp>
          <p:nvGrpSpPr>
            <p:cNvPr id="7" name="Group 3">
              <a:extLst>
                <a:ext uri="{FF2B5EF4-FFF2-40B4-BE49-F238E27FC236}">
                  <a16:creationId xmlns:a16="http://schemas.microsoft.com/office/drawing/2014/main" id="{185CCECB-7C85-D54B-A763-66BC028D1F48}"/>
                </a:ext>
              </a:extLst>
            </p:cNvPr>
            <p:cNvGrpSpPr>
              <a:grpSpLocks/>
            </p:cNvGrpSpPr>
            <p:nvPr/>
          </p:nvGrpSpPr>
          <p:grpSpPr bwMode="auto">
            <a:xfrm>
              <a:off x="3239119" y="1486827"/>
              <a:ext cx="2154237" cy="2627313"/>
              <a:chOff x="2995" y="1071"/>
              <a:chExt cx="1357" cy="1655"/>
            </a:xfrm>
          </p:grpSpPr>
          <p:sp>
            <p:nvSpPr>
              <p:cNvPr id="20" name="Arc 4">
                <a:extLst>
                  <a:ext uri="{FF2B5EF4-FFF2-40B4-BE49-F238E27FC236}">
                    <a16:creationId xmlns:a16="http://schemas.microsoft.com/office/drawing/2014/main" id="{A0CE6900-B954-8EBD-1D00-BF4ACEE10275}"/>
                  </a:ext>
                </a:extLst>
              </p:cNvPr>
              <p:cNvSpPr>
                <a:spLocks/>
              </p:cNvSpPr>
              <p:nvPr/>
            </p:nvSpPr>
            <p:spPr bwMode="auto">
              <a:xfrm>
                <a:off x="2995" y="1071"/>
                <a:ext cx="1356" cy="997"/>
              </a:xfrm>
              <a:custGeom>
                <a:avLst/>
                <a:gdLst>
                  <a:gd name="G0" fmla="+- 21265 0 0"/>
                  <a:gd name="G1" fmla="+- 21600 0 0"/>
                  <a:gd name="G2" fmla="+- 21600 0 0"/>
                  <a:gd name="T0" fmla="*/ 0 w 21265"/>
                  <a:gd name="T1" fmla="*/ 17810 h 21600"/>
                  <a:gd name="T2" fmla="*/ 21249 w 21265"/>
                  <a:gd name="T3" fmla="*/ 0 h 21600"/>
                  <a:gd name="T4" fmla="*/ 21265 w 21265"/>
                  <a:gd name="T5" fmla="*/ 21600 h 21600"/>
                </a:gdLst>
                <a:ahLst/>
                <a:cxnLst>
                  <a:cxn ang="0">
                    <a:pos x="T0" y="T1"/>
                  </a:cxn>
                  <a:cxn ang="0">
                    <a:pos x="T2" y="T3"/>
                  </a:cxn>
                  <a:cxn ang="0">
                    <a:pos x="T4" y="T5"/>
                  </a:cxn>
                </a:cxnLst>
                <a:rect l="0" t="0" r="r" b="b"/>
                <a:pathLst>
                  <a:path w="21265" h="21600" fill="none" extrusionOk="0">
                    <a:moveTo>
                      <a:pt x="0" y="17810"/>
                    </a:moveTo>
                    <a:cubicBezTo>
                      <a:pt x="1835" y="7511"/>
                      <a:pt x="10787" y="7"/>
                      <a:pt x="21249" y="0"/>
                    </a:cubicBezTo>
                  </a:path>
                  <a:path w="21265" h="21600" stroke="0" extrusionOk="0">
                    <a:moveTo>
                      <a:pt x="0" y="17810"/>
                    </a:moveTo>
                    <a:cubicBezTo>
                      <a:pt x="1835" y="7511"/>
                      <a:pt x="10787" y="7"/>
                      <a:pt x="21249" y="0"/>
                    </a:cubicBezTo>
                    <a:lnTo>
                      <a:pt x="21265"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1" name="Arc 5">
                <a:extLst>
                  <a:ext uri="{FF2B5EF4-FFF2-40B4-BE49-F238E27FC236}">
                    <a16:creationId xmlns:a16="http://schemas.microsoft.com/office/drawing/2014/main" id="{946B373F-4B43-DB8C-EEA2-20D8652328C3}"/>
                  </a:ext>
                </a:extLst>
              </p:cNvPr>
              <p:cNvSpPr>
                <a:spLocks/>
              </p:cNvSpPr>
              <p:nvPr/>
            </p:nvSpPr>
            <p:spPr bwMode="auto">
              <a:xfrm rot="10800000">
                <a:off x="2995" y="1731"/>
                <a:ext cx="1357" cy="995"/>
              </a:xfrm>
              <a:custGeom>
                <a:avLst/>
                <a:gdLst>
                  <a:gd name="G0" fmla="+- 16 0 0"/>
                  <a:gd name="G1" fmla="+- 21600 0 0"/>
                  <a:gd name="G2" fmla="+- 21600 0 0"/>
                  <a:gd name="T0" fmla="*/ 0 w 21283"/>
                  <a:gd name="T1" fmla="*/ 0 h 21600"/>
                  <a:gd name="T2" fmla="*/ 21283 w 21283"/>
                  <a:gd name="T3" fmla="*/ 17819 h 21600"/>
                  <a:gd name="T4" fmla="*/ 16 w 21283"/>
                  <a:gd name="T5" fmla="*/ 21600 h 21600"/>
                </a:gdLst>
                <a:ahLst/>
                <a:cxnLst>
                  <a:cxn ang="0">
                    <a:pos x="T0" y="T1"/>
                  </a:cxn>
                  <a:cxn ang="0">
                    <a:pos x="T2" y="T3"/>
                  </a:cxn>
                  <a:cxn ang="0">
                    <a:pos x="T4" y="T5"/>
                  </a:cxn>
                </a:cxnLst>
                <a:rect l="0" t="0" r="r" b="b"/>
                <a:pathLst>
                  <a:path w="21283" h="21600" fill="none" extrusionOk="0">
                    <a:moveTo>
                      <a:pt x="0" y="0"/>
                    </a:moveTo>
                    <a:cubicBezTo>
                      <a:pt x="5" y="0"/>
                      <a:pt x="10" y="0"/>
                      <a:pt x="16" y="0"/>
                    </a:cubicBezTo>
                    <a:cubicBezTo>
                      <a:pt x="10486" y="0"/>
                      <a:pt x="19449" y="7509"/>
                      <a:pt x="21282" y="17819"/>
                    </a:cubicBezTo>
                  </a:path>
                  <a:path w="21283" h="21600" stroke="0" extrusionOk="0">
                    <a:moveTo>
                      <a:pt x="0" y="0"/>
                    </a:moveTo>
                    <a:cubicBezTo>
                      <a:pt x="5" y="0"/>
                      <a:pt x="10" y="0"/>
                      <a:pt x="16" y="0"/>
                    </a:cubicBezTo>
                    <a:cubicBezTo>
                      <a:pt x="10486" y="0"/>
                      <a:pt x="19449" y="7509"/>
                      <a:pt x="21282" y="17819"/>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8" name="Line 6">
              <a:extLst>
                <a:ext uri="{FF2B5EF4-FFF2-40B4-BE49-F238E27FC236}">
                  <a16:creationId xmlns:a16="http://schemas.microsoft.com/office/drawing/2014/main" id="{42967CD6-CDA6-562F-9231-5D0ACAB2EB35}"/>
                </a:ext>
              </a:extLst>
            </p:cNvPr>
            <p:cNvSpPr>
              <a:spLocks noChangeShapeType="1"/>
            </p:cNvSpPr>
            <p:nvPr/>
          </p:nvSpPr>
          <p:spPr bwMode="auto">
            <a:xfrm flipV="1">
              <a:off x="1653395" y="4309722"/>
              <a:ext cx="4235592" cy="25400"/>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9" name="Rectangle 7">
                  <a:extLst>
                    <a:ext uri="{FF2B5EF4-FFF2-40B4-BE49-F238E27FC236}">
                      <a16:creationId xmlns:a16="http://schemas.microsoft.com/office/drawing/2014/main" id="{CEB2C27A-ACAF-9396-9233-40271B560A9B}"/>
                    </a:ext>
                  </a:extLst>
                </p:cNvPr>
                <p:cNvSpPr>
                  <a:spLocks noChangeArrowheads="1"/>
                </p:cNvSpPr>
                <p:nvPr/>
              </p:nvSpPr>
              <p:spPr bwMode="auto">
                <a:xfrm>
                  <a:off x="1787755" y="1329432"/>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57351" name="Rectangle 7">
                  <a:extLst>
                    <a:ext uri="{FF2B5EF4-FFF2-40B4-BE49-F238E27FC236}">
                      <a16:creationId xmlns:a16="http://schemas.microsoft.com/office/drawing/2014/main" id="{4AACC09C-8184-49D5-9554-F726EB25FED6}"/>
                    </a:ext>
                  </a:extLst>
                </p:cNvPr>
                <p:cNvSpPr>
                  <a:spLocks noRot="1" noChangeAspect="1" noMove="1" noResize="1" noEditPoints="1" noAdjustHandles="1" noChangeArrowheads="1" noChangeShapeType="1" noTextEdit="1"/>
                </p:cNvSpPr>
                <p:nvPr/>
              </p:nvSpPr>
              <p:spPr bwMode="auto">
                <a:xfrm>
                  <a:off x="1787755" y="1329432"/>
                  <a:ext cx="510524" cy="523862"/>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0B5F0B5-03D4-50AB-CA8E-22FD90C1FB89}"/>
                    </a:ext>
                  </a:extLst>
                </p:cNvPr>
                <p:cNvSpPr>
                  <a:spLocks noChangeArrowheads="1"/>
                </p:cNvSpPr>
                <p:nvPr/>
              </p:nvSpPr>
              <p:spPr bwMode="auto">
                <a:xfrm>
                  <a:off x="5454766" y="4408502"/>
                  <a:ext cx="524952"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57352" name="Rectangle 8">
                  <a:extLst>
                    <a:ext uri="{FF2B5EF4-FFF2-40B4-BE49-F238E27FC236}">
                      <a16:creationId xmlns:a16="http://schemas.microsoft.com/office/drawing/2014/main" id="{A6DD84A9-EEAB-4EA8-A8EF-1C74898BD4BC}"/>
                    </a:ext>
                  </a:extLst>
                </p:cNvPr>
                <p:cNvSpPr>
                  <a:spLocks noRot="1" noChangeAspect="1" noMove="1" noResize="1" noEditPoints="1" noAdjustHandles="1" noChangeArrowheads="1" noChangeShapeType="1" noTextEdit="1"/>
                </p:cNvSpPr>
                <p:nvPr/>
              </p:nvSpPr>
              <p:spPr bwMode="auto">
                <a:xfrm>
                  <a:off x="5454766" y="4408502"/>
                  <a:ext cx="524952" cy="52386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1" name="Rectangle 9">
              <a:extLst>
                <a:ext uri="{FF2B5EF4-FFF2-40B4-BE49-F238E27FC236}">
                  <a16:creationId xmlns:a16="http://schemas.microsoft.com/office/drawing/2014/main" id="{E53F7A92-8288-A133-5C70-EC6FFBA7989A}"/>
                </a:ext>
              </a:extLst>
            </p:cNvPr>
            <p:cNvSpPr>
              <a:spLocks noChangeArrowheads="1"/>
            </p:cNvSpPr>
            <p:nvPr/>
          </p:nvSpPr>
          <p:spPr bwMode="auto">
            <a:xfrm>
              <a:off x="1955890" y="4335122"/>
              <a:ext cx="3574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400" dirty="0">
                  <a:solidFill>
                    <a:srgbClr val="000000"/>
                  </a:solidFill>
                  <a:latin typeface="Arial" panose="020B0604020202020204" pitchFamily="34" charset="0"/>
                </a:rPr>
                <a:t>0</a:t>
              </a:r>
              <a:endParaRPr lang="es-ES_tradnl" altLang="es-PE" sz="2400" b="1" dirty="0">
                <a:solidFill>
                  <a:srgbClr val="000000"/>
                </a:solidFill>
                <a:latin typeface="Arial" panose="020B0604020202020204" pitchFamily="34" charset="0"/>
              </a:endParaRPr>
            </a:p>
          </p:txBody>
        </p:sp>
        <p:sp>
          <p:nvSpPr>
            <p:cNvPr id="12" name="Line 10">
              <a:extLst>
                <a:ext uri="{FF2B5EF4-FFF2-40B4-BE49-F238E27FC236}">
                  <a16:creationId xmlns:a16="http://schemas.microsoft.com/office/drawing/2014/main" id="{C7DCFB19-C4E3-E133-2325-429BA0ED7C08}"/>
                </a:ext>
              </a:extLst>
            </p:cNvPr>
            <p:cNvSpPr>
              <a:spLocks noChangeShapeType="1"/>
            </p:cNvSpPr>
            <p:nvPr/>
          </p:nvSpPr>
          <p:spPr bwMode="auto">
            <a:xfrm flipV="1">
              <a:off x="1837621" y="2797098"/>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 name="Line 11">
              <a:extLst>
                <a:ext uri="{FF2B5EF4-FFF2-40B4-BE49-F238E27FC236}">
                  <a16:creationId xmlns:a16="http://schemas.microsoft.com/office/drawing/2014/main" id="{E35012A5-2608-F82F-8021-95BD6DA13D8F}"/>
                </a:ext>
              </a:extLst>
            </p:cNvPr>
            <p:cNvSpPr>
              <a:spLocks noChangeShapeType="1"/>
            </p:cNvSpPr>
            <p:nvPr/>
          </p:nvSpPr>
          <p:spPr bwMode="auto">
            <a:xfrm flipV="1">
              <a:off x="2328441" y="1463098"/>
              <a:ext cx="6963" cy="3581516"/>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4" name="Line 10">
              <a:extLst>
                <a:ext uri="{FF2B5EF4-FFF2-40B4-BE49-F238E27FC236}">
                  <a16:creationId xmlns:a16="http://schemas.microsoft.com/office/drawing/2014/main" id="{32268F52-FF06-8CB9-65C5-4074CDFE6462}"/>
                </a:ext>
              </a:extLst>
            </p:cNvPr>
            <p:cNvSpPr>
              <a:spLocks noChangeShapeType="1"/>
            </p:cNvSpPr>
            <p:nvPr/>
          </p:nvSpPr>
          <p:spPr bwMode="auto">
            <a:xfrm flipH="1">
              <a:off x="2888830" y="1465891"/>
              <a:ext cx="39140" cy="3205221"/>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DE96053C-FEDB-6F39-244A-98FC3778496A}"/>
                    </a:ext>
                  </a:extLst>
                </p:cNvPr>
                <p:cNvSpPr/>
                <p:nvPr/>
              </p:nvSpPr>
              <p:spPr>
                <a:xfrm>
                  <a:off x="2864469" y="2937920"/>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2" name="Rectángulo 1">
                  <a:extLst>
                    <a:ext uri="{FF2B5EF4-FFF2-40B4-BE49-F238E27FC236}">
                      <a16:creationId xmlns:a16="http://schemas.microsoft.com/office/drawing/2014/main" id="{0A84A039-D2EB-4335-A01D-20337E63226A}"/>
                    </a:ext>
                  </a:extLst>
                </p:cNvPr>
                <p:cNvSpPr>
                  <a:spLocks noRot="1" noChangeAspect="1" noMove="1" noResize="1" noEditPoints="1" noAdjustHandles="1" noChangeArrowheads="1" noChangeShapeType="1" noTextEdit="1"/>
                </p:cNvSpPr>
                <p:nvPr/>
              </p:nvSpPr>
              <p:spPr>
                <a:xfrm>
                  <a:off x="2864469" y="2937920"/>
                  <a:ext cx="489236" cy="523220"/>
                </a:xfrm>
                <a:prstGeom prst="rect">
                  <a:avLst/>
                </a:prstGeom>
                <a:blipFill>
                  <a:blip r:embed="rId6"/>
                  <a:stretch>
                    <a:fillRect/>
                  </a:stretch>
                </a:blipFill>
              </p:spPr>
              <p:txBody>
                <a:bodyPr/>
                <a:lstStyle/>
                <a:p>
                  <a:r>
                    <a:rPr lang="es-PE">
                      <a:noFill/>
                    </a:rPr>
                    <a:t> </a:t>
                  </a:r>
                </a:p>
              </p:txBody>
            </p:sp>
          </mc:Fallback>
        </mc:AlternateContent>
        <p:sp>
          <p:nvSpPr>
            <p:cNvPr id="16" name="Elipse 15">
              <a:extLst>
                <a:ext uri="{FF2B5EF4-FFF2-40B4-BE49-F238E27FC236}">
                  <a16:creationId xmlns:a16="http://schemas.microsoft.com/office/drawing/2014/main" id="{52795E86-EB7B-05BB-8521-7088512FBDB6}"/>
                </a:ext>
              </a:extLst>
            </p:cNvPr>
            <p:cNvSpPr/>
            <p:nvPr/>
          </p:nvSpPr>
          <p:spPr>
            <a:xfrm rot="21396875">
              <a:off x="3194452" y="2774768"/>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1E8C3910-BCA5-1AE3-249B-0209465C103D}"/>
                    </a:ext>
                  </a:extLst>
                </p:cNvPr>
                <p:cNvSpPr/>
                <p:nvPr/>
              </p:nvSpPr>
              <p:spPr>
                <a:xfrm>
                  <a:off x="4332199" y="2763610"/>
                  <a:ext cx="5591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3" name="Rectángulo 2">
                  <a:extLst>
                    <a:ext uri="{FF2B5EF4-FFF2-40B4-BE49-F238E27FC236}">
                      <a16:creationId xmlns:a16="http://schemas.microsoft.com/office/drawing/2014/main" id="{CBE75A67-C3B9-4BAD-A96E-B18156F0B3DE}"/>
                    </a:ext>
                  </a:extLst>
                </p:cNvPr>
                <p:cNvSpPr>
                  <a:spLocks noRot="1" noChangeAspect="1" noMove="1" noResize="1" noEditPoints="1" noAdjustHandles="1" noChangeArrowheads="1" noChangeShapeType="1" noTextEdit="1"/>
                </p:cNvSpPr>
                <p:nvPr/>
              </p:nvSpPr>
              <p:spPr>
                <a:xfrm>
                  <a:off x="4332199" y="2763610"/>
                  <a:ext cx="559117" cy="523220"/>
                </a:xfrm>
                <a:prstGeom prst="rect">
                  <a:avLst/>
                </a:prstGeom>
                <a:blipFill>
                  <a:blip r:embed="rId7"/>
                  <a:stretch>
                    <a:fillRect/>
                  </a:stretch>
                </a:blipFill>
              </p:spPr>
              <p:txBody>
                <a:bodyPr/>
                <a:lstStyle/>
                <a:p>
                  <a:r>
                    <a:rPr lang="es-PE">
                      <a:noFill/>
                    </a:rPr>
                    <a:t> </a:t>
                  </a:r>
                </a:p>
              </p:txBody>
            </p:sp>
          </mc:Fallback>
        </mc:AlternateContent>
        <p:sp>
          <p:nvSpPr>
            <p:cNvPr id="18" name="Elipse 17">
              <a:extLst>
                <a:ext uri="{FF2B5EF4-FFF2-40B4-BE49-F238E27FC236}">
                  <a16:creationId xmlns:a16="http://schemas.microsoft.com/office/drawing/2014/main" id="{557B30E5-E5FC-8604-EECC-540432FFF1CA}"/>
                </a:ext>
              </a:extLst>
            </p:cNvPr>
            <p:cNvSpPr/>
            <p:nvPr/>
          </p:nvSpPr>
          <p:spPr>
            <a:xfrm rot="21396875">
              <a:off x="4493474" y="2767512"/>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075160AE-F71E-A7EC-B075-65485E2AC8B6}"/>
                    </a:ext>
                  </a:extLst>
                </p:cNvPr>
                <p:cNvSpPr/>
                <p:nvPr/>
              </p:nvSpPr>
              <p:spPr>
                <a:xfrm rot="21396875">
                  <a:off x="2665958" y="4638384"/>
                  <a:ext cx="37471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31" name="Rectángulo 30">
                  <a:extLst>
                    <a:ext uri="{FF2B5EF4-FFF2-40B4-BE49-F238E27FC236}">
                      <a16:creationId xmlns:a16="http://schemas.microsoft.com/office/drawing/2014/main" id="{23FEA305-7F88-4787-9892-E00EB0EEFD3A}"/>
                    </a:ext>
                  </a:extLst>
                </p:cNvPr>
                <p:cNvSpPr>
                  <a:spLocks noRot="1" noChangeAspect="1" noMove="1" noResize="1" noEditPoints="1" noAdjustHandles="1" noChangeArrowheads="1" noChangeShapeType="1" noTextEdit="1"/>
                </p:cNvSpPr>
                <p:nvPr/>
              </p:nvSpPr>
              <p:spPr>
                <a:xfrm rot="21396875">
                  <a:off x="2665958" y="4638384"/>
                  <a:ext cx="374718" cy="523220"/>
                </a:xfrm>
                <a:prstGeom prst="rect">
                  <a:avLst/>
                </a:prstGeom>
                <a:blipFill>
                  <a:blip r:embed="rId8"/>
                  <a:stretch>
                    <a:fillRect/>
                  </a:stretch>
                </a:blipFill>
              </p:spPr>
              <p:txBody>
                <a:bodyPr/>
                <a:lstStyle/>
                <a:p>
                  <a:r>
                    <a:rPr lang="es-PE">
                      <a:noFill/>
                    </a:rPr>
                    <a:t> </a:t>
                  </a:r>
                </a:p>
              </p:txBody>
            </p:sp>
          </mc:Fallback>
        </mc:AlternateContent>
      </p:grpSp>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5EC139BD-4FDB-EC1F-C90C-44D44D451869}"/>
                  </a:ext>
                </a:extLst>
              </p:cNvPr>
              <p:cNvSpPr/>
              <p:nvPr/>
            </p:nvSpPr>
            <p:spPr>
              <a:xfrm>
                <a:off x="2821870" y="5080619"/>
                <a:ext cx="2514491"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Foco: </a:t>
                </a:r>
                <a14:m>
                  <m:oMath xmlns:m="http://schemas.openxmlformats.org/officeDocument/2006/math">
                    <m:r>
                      <a:rPr lang="es-ES_tradnl" altLang="es-PE" sz="2400" b="1" i="1" dirty="0">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𝒉</m:t>
                    </m:r>
                    <m:r>
                      <a:rPr lang="es-PE" altLang="es-PE" sz="2400" b="1" i="1" dirty="0" smtClean="0">
                        <a:solidFill>
                          <a:schemeClr val="tx1">
                            <a:lumMod val="95000"/>
                            <a:lumOff val="5000"/>
                          </a:schemeClr>
                        </a:solidFill>
                        <a:latin typeface="Cambria Math" panose="02040503050406030204" pitchFamily="18" charset="0"/>
                      </a:rPr>
                      <m:t>+</m:t>
                    </m:r>
                    <m:r>
                      <a:rPr lang="es-PE" altLang="es-PE" sz="2400" b="1" i="1" dirty="0" smtClean="0">
                        <a:solidFill>
                          <a:schemeClr val="tx1">
                            <a:lumMod val="95000"/>
                            <a:lumOff val="5000"/>
                          </a:schemeClr>
                        </a:solidFill>
                        <a:latin typeface="Cambria Math" panose="02040503050406030204" pitchFamily="18" charset="0"/>
                      </a:rPr>
                      <m:t>𝒑</m:t>
                    </m:r>
                    <m:r>
                      <a:rPr lang="es-PE" altLang="es-PE" sz="2400" b="1" i="1" dirty="0" smtClean="0">
                        <a:solidFill>
                          <a:schemeClr val="tx1">
                            <a:lumMod val="95000"/>
                            <a:lumOff val="5000"/>
                          </a:schemeClr>
                        </a:solidFill>
                        <a:latin typeface="Cambria Math" panose="02040503050406030204" pitchFamily="18" charset="0"/>
                      </a:rPr>
                      <m:t> , </m:t>
                    </m:r>
                    <m:r>
                      <a:rPr lang="es-ES_tradnl" altLang="es-PE" sz="2400" b="1" i="1" dirty="0" err="1">
                        <a:solidFill>
                          <a:schemeClr val="tx1">
                            <a:lumMod val="95000"/>
                            <a:lumOff val="5000"/>
                          </a:schemeClr>
                        </a:solidFill>
                        <a:latin typeface="Cambria Math" panose="02040503050406030204" pitchFamily="18" charset="0"/>
                      </a:rPr>
                      <m:t>𝒌</m:t>
                    </m:r>
                    <m:r>
                      <a:rPr lang="es-ES_tradnl" altLang="es-PE" sz="2400" b="1" i="1" dirty="0">
                        <a:solidFill>
                          <a:schemeClr val="tx1">
                            <a:lumMod val="95000"/>
                            <a:lumOff val="5000"/>
                          </a:schemeClr>
                        </a:solidFill>
                        <a:latin typeface="Cambria Math" panose="02040503050406030204" pitchFamily="18" charset="0"/>
                      </a:rPr>
                      <m:t>)</m:t>
                    </m:r>
                    <m:r>
                      <a:rPr lang="es-419" sz="2400" i="1" dirty="0">
                        <a:solidFill>
                          <a:schemeClr val="tx1">
                            <a:lumMod val="95000"/>
                            <a:lumOff val="5000"/>
                          </a:schemeClr>
                        </a:solidFill>
                        <a:latin typeface="Cambria Math" panose="02040503050406030204" pitchFamily="18" charset="0"/>
                        <a:ea typeface="Arial" panose="020B0604020202020204" pitchFamily="34" charset="0"/>
                      </a:rPr>
                      <m:t> </m:t>
                    </m:r>
                  </m:oMath>
                </a14:m>
                <a:endParaRPr lang="es-PE" sz="2400"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22" name="Rectángulo 21">
                <a:extLst>
                  <a:ext uri="{FF2B5EF4-FFF2-40B4-BE49-F238E27FC236}">
                    <a16:creationId xmlns:a16="http://schemas.microsoft.com/office/drawing/2014/main" id="{5EC139BD-4FDB-EC1F-C90C-44D44D451869}"/>
                  </a:ext>
                </a:extLst>
              </p:cNvPr>
              <p:cNvSpPr>
                <a:spLocks noRot="1" noChangeAspect="1" noMove="1" noResize="1" noEditPoints="1" noAdjustHandles="1" noChangeArrowheads="1" noChangeShapeType="1" noTextEdit="1"/>
              </p:cNvSpPr>
              <p:nvPr/>
            </p:nvSpPr>
            <p:spPr>
              <a:xfrm>
                <a:off x="2821870" y="5080619"/>
                <a:ext cx="2514491" cy="480901"/>
              </a:xfrm>
              <a:prstGeom prst="rect">
                <a:avLst/>
              </a:prstGeom>
              <a:blipFill>
                <a:blip r:embed="rId9"/>
                <a:stretch>
                  <a:fillRect l="-3623"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Rectangle 12">
                <a:extLst>
                  <a:ext uri="{FF2B5EF4-FFF2-40B4-BE49-F238E27FC236}">
                    <a16:creationId xmlns:a16="http://schemas.microsoft.com/office/drawing/2014/main" id="{ECDFDADE-AC29-0265-FC29-81D2A5D0DE9F}"/>
                  </a:ext>
                </a:extLst>
              </p:cNvPr>
              <p:cNvSpPr>
                <a:spLocks noChangeArrowheads="1"/>
              </p:cNvSpPr>
              <p:nvPr/>
            </p:nvSpPr>
            <p:spPr bwMode="auto">
              <a:xfrm>
                <a:off x="9195135" y="582658"/>
                <a:ext cx="1297406" cy="585418"/>
              </a:xfrm>
              <a:prstGeom prst="rect">
                <a:avLst/>
              </a:prstGeom>
              <a:solidFill>
                <a:schemeClr val="bg1"/>
              </a:solidFill>
              <a:ln w="9525">
                <a:solidFill>
                  <a:srgbClr val="C00000"/>
                </a:solidFill>
                <a:miter lim="800000"/>
                <a:headEnd/>
                <a:tailEnd/>
              </a:ln>
              <a:effec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PE" altLang="es-PE" sz="3200" b="0" i="1" dirty="0" smtClean="0">
                          <a:solidFill>
                            <a:srgbClr val="C00000"/>
                          </a:solidFill>
                          <a:latin typeface="Cambria Math" panose="02040503050406030204" pitchFamily="18" charset="0"/>
                        </a:rPr>
                        <m:t>&lt;</m:t>
                      </m:r>
                      <m:r>
                        <a:rPr lang="es-ES_tradnl" altLang="es-PE" sz="3200" i="1" dirty="0">
                          <a:solidFill>
                            <a:srgbClr val="C00000"/>
                          </a:solidFill>
                          <a:latin typeface="Cambria Math" panose="02040503050406030204" pitchFamily="18" charset="0"/>
                        </a:rPr>
                        <m:t>0</m:t>
                      </m:r>
                    </m:oMath>
                  </m:oMathPara>
                </a14:m>
                <a:endParaRPr lang="es-ES_tradnl" altLang="es-PE" sz="3200" dirty="0">
                  <a:solidFill>
                    <a:srgbClr val="C00000"/>
                  </a:solidFill>
                  <a:latin typeface="Arial" panose="020B0604020202020204" pitchFamily="34" charset="0"/>
                </a:endParaRPr>
              </a:p>
            </p:txBody>
          </p:sp>
        </mc:Choice>
        <mc:Fallback xmlns="">
          <p:sp>
            <p:nvSpPr>
              <p:cNvPr id="23" name="Rectangle 12">
                <a:extLst>
                  <a:ext uri="{FF2B5EF4-FFF2-40B4-BE49-F238E27FC236}">
                    <a16:creationId xmlns:a16="http://schemas.microsoft.com/office/drawing/2014/main" id="{ECDFDADE-AC29-0265-FC29-81D2A5D0DE9F}"/>
                  </a:ext>
                </a:extLst>
              </p:cNvPr>
              <p:cNvSpPr>
                <a:spLocks noRot="1" noChangeAspect="1" noMove="1" noResize="1" noEditPoints="1" noAdjustHandles="1" noChangeArrowheads="1" noChangeShapeType="1" noTextEdit="1"/>
              </p:cNvSpPr>
              <p:nvPr/>
            </p:nvSpPr>
            <p:spPr bwMode="auto">
              <a:xfrm>
                <a:off x="9195135" y="582658"/>
                <a:ext cx="1297406" cy="585418"/>
              </a:xfrm>
              <a:prstGeom prst="rect">
                <a:avLst/>
              </a:prstGeom>
              <a:blipFill>
                <a:blip r:embed="rId10"/>
                <a:stretch>
                  <a:fillRect/>
                </a:stretch>
              </a:blipFill>
              <a:ln w="9525">
                <a:solidFill>
                  <a:srgbClr val="C00000"/>
                </a:solidFill>
                <a:miter lim="800000"/>
                <a:headEnd/>
                <a:tailEnd/>
              </a:ln>
              <a:effectLst/>
            </p:spPr>
            <p:txBody>
              <a:bodyPr/>
              <a:lstStyle/>
              <a:p>
                <a:r>
                  <a:rPr lang="es-ES">
                    <a:noFill/>
                  </a:rPr>
                  <a:t> </a:t>
                </a:r>
              </a:p>
            </p:txBody>
          </p:sp>
        </mc:Fallback>
      </mc:AlternateContent>
      <p:grpSp>
        <p:nvGrpSpPr>
          <p:cNvPr id="24" name="Grupo 23">
            <a:extLst>
              <a:ext uri="{FF2B5EF4-FFF2-40B4-BE49-F238E27FC236}">
                <a16:creationId xmlns:a16="http://schemas.microsoft.com/office/drawing/2014/main" id="{F3F47E2C-42C6-AEC1-CA78-F6EBC8C20378}"/>
              </a:ext>
            </a:extLst>
          </p:cNvPr>
          <p:cNvGrpSpPr/>
          <p:nvPr/>
        </p:nvGrpSpPr>
        <p:grpSpPr>
          <a:xfrm>
            <a:off x="7212315" y="1072093"/>
            <a:ext cx="4635766" cy="3860981"/>
            <a:chOff x="6249972" y="1100941"/>
            <a:chExt cx="4635766" cy="3860981"/>
          </a:xfrm>
        </p:grpSpPr>
        <p:grpSp>
          <p:nvGrpSpPr>
            <p:cNvPr id="25" name="Group 15">
              <a:extLst>
                <a:ext uri="{FF2B5EF4-FFF2-40B4-BE49-F238E27FC236}">
                  <a16:creationId xmlns:a16="http://schemas.microsoft.com/office/drawing/2014/main" id="{FB7E65FF-7935-3824-42EB-F1DB4C10CD9B}"/>
                </a:ext>
              </a:extLst>
            </p:cNvPr>
            <p:cNvGrpSpPr>
              <a:grpSpLocks/>
            </p:cNvGrpSpPr>
            <p:nvPr/>
          </p:nvGrpSpPr>
          <p:grpSpPr bwMode="auto">
            <a:xfrm>
              <a:off x="7223862" y="1277620"/>
              <a:ext cx="2182813" cy="2627313"/>
              <a:chOff x="1756" y="1199"/>
              <a:chExt cx="1375" cy="1655"/>
            </a:xfrm>
          </p:grpSpPr>
          <p:sp>
            <p:nvSpPr>
              <p:cNvPr id="38" name="Arc 16">
                <a:extLst>
                  <a:ext uri="{FF2B5EF4-FFF2-40B4-BE49-F238E27FC236}">
                    <a16:creationId xmlns:a16="http://schemas.microsoft.com/office/drawing/2014/main" id="{351A0EB7-772C-B9DB-9BE8-0F42355588BC}"/>
                  </a:ext>
                </a:extLst>
              </p:cNvPr>
              <p:cNvSpPr>
                <a:spLocks/>
              </p:cNvSpPr>
              <p:nvPr/>
            </p:nvSpPr>
            <p:spPr bwMode="auto">
              <a:xfrm>
                <a:off x="1756" y="1199"/>
                <a:ext cx="1357" cy="997"/>
              </a:xfrm>
              <a:custGeom>
                <a:avLst/>
                <a:gdLst>
                  <a:gd name="G0" fmla="+- 16 0 0"/>
                  <a:gd name="G1" fmla="+- 21600 0 0"/>
                  <a:gd name="G2" fmla="+- 21600 0 0"/>
                  <a:gd name="T0" fmla="*/ 0 w 21280"/>
                  <a:gd name="T1" fmla="*/ 0 h 21600"/>
                  <a:gd name="T2" fmla="*/ 21280 w 21280"/>
                  <a:gd name="T3" fmla="*/ 17807 h 21600"/>
                  <a:gd name="T4" fmla="*/ 16 w 21280"/>
                  <a:gd name="T5" fmla="*/ 21600 h 21600"/>
                </a:gdLst>
                <a:ahLst/>
                <a:cxnLst>
                  <a:cxn ang="0">
                    <a:pos x="T0" y="T1"/>
                  </a:cxn>
                  <a:cxn ang="0">
                    <a:pos x="T2" y="T3"/>
                  </a:cxn>
                  <a:cxn ang="0">
                    <a:pos x="T4" y="T5"/>
                  </a:cxn>
                </a:cxnLst>
                <a:rect l="0" t="0" r="r" b="b"/>
                <a:pathLst>
                  <a:path w="21280" h="21600" fill="none" extrusionOk="0">
                    <a:moveTo>
                      <a:pt x="0" y="0"/>
                    </a:moveTo>
                    <a:cubicBezTo>
                      <a:pt x="5" y="0"/>
                      <a:pt x="10" y="0"/>
                      <a:pt x="16" y="0"/>
                    </a:cubicBezTo>
                    <a:cubicBezTo>
                      <a:pt x="10482" y="0"/>
                      <a:pt x="19442" y="7503"/>
                      <a:pt x="21280" y="17806"/>
                    </a:cubicBezTo>
                  </a:path>
                  <a:path w="21280" h="21600" stroke="0" extrusionOk="0">
                    <a:moveTo>
                      <a:pt x="0" y="0"/>
                    </a:moveTo>
                    <a:cubicBezTo>
                      <a:pt x="5" y="0"/>
                      <a:pt x="10" y="0"/>
                      <a:pt x="16" y="0"/>
                    </a:cubicBezTo>
                    <a:cubicBezTo>
                      <a:pt x="10482" y="0"/>
                      <a:pt x="19442" y="7503"/>
                      <a:pt x="21280" y="17806"/>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9" name="Arc 17">
                <a:extLst>
                  <a:ext uri="{FF2B5EF4-FFF2-40B4-BE49-F238E27FC236}">
                    <a16:creationId xmlns:a16="http://schemas.microsoft.com/office/drawing/2014/main" id="{7257786F-784C-949C-448A-85F8FCA0F7BE}"/>
                  </a:ext>
                </a:extLst>
              </p:cNvPr>
              <p:cNvSpPr>
                <a:spLocks/>
              </p:cNvSpPr>
              <p:nvPr/>
            </p:nvSpPr>
            <p:spPr bwMode="auto">
              <a:xfrm rot="10800000">
                <a:off x="1775" y="1859"/>
                <a:ext cx="1356" cy="995"/>
              </a:xfrm>
              <a:custGeom>
                <a:avLst/>
                <a:gdLst>
                  <a:gd name="G0" fmla="+- 21268 0 0"/>
                  <a:gd name="G1" fmla="+- 21600 0 0"/>
                  <a:gd name="G2" fmla="+- 21600 0 0"/>
                  <a:gd name="T0" fmla="*/ 0 w 21268"/>
                  <a:gd name="T1" fmla="*/ 17825 h 21600"/>
                  <a:gd name="T2" fmla="*/ 21252 w 21268"/>
                  <a:gd name="T3" fmla="*/ 0 h 21600"/>
                  <a:gd name="T4" fmla="*/ 21268 w 21268"/>
                  <a:gd name="T5" fmla="*/ 21600 h 21600"/>
                </a:gdLst>
                <a:ahLst/>
                <a:cxnLst>
                  <a:cxn ang="0">
                    <a:pos x="T0" y="T1"/>
                  </a:cxn>
                  <a:cxn ang="0">
                    <a:pos x="T2" y="T3"/>
                  </a:cxn>
                  <a:cxn ang="0">
                    <a:pos x="T4" y="T5"/>
                  </a:cxn>
                </a:cxnLst>
                <a:rect l="0" t="0" r="r" b="b"/>
                <a:pathLst>
                  <a:path w="21268" h="21600" fill="none" extrusionOk="0">
                    <a:moveTo>
                      <a:pt x="0" y="17825"/>
                    </a:moveTo>
                    <a:cubicBezTo>
                      <a:pt x="1829" y="7519"/>
                      <a:pt x="10784" y="7"/>
                      <a:pt x="21252" y="0"/>
                    </a:cubicBezTo>
                  </a:path>
                  <a:path w="21268" h="21600" stroke="0" extrusionOk="0">
                    <a:moveTo>
                      <a:pt x="0" y="17825"/>
                    </a:moveTo>
                    <a:cubicBezTo>
                      <a:pt x="1829" y="7519"/>
                      <a:pt x="10784" y="7"/>
                      <a:pt x="21252" y="0"/>
                    </a:cubicBezTo>
                    <a:lnTo>
                      <a:pt x="21268"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26" name="Line 6">
              <a:extLst>
                <a:ext uri="{FF2B5EF4-FFF2-40B4-BE49-F238E27FC236}">
                  <a16:creationId xmlns:a16="http://schemas.microsoft.com/office/drawing/2014/main" id="{3C658723-9D06-5AC2-1F13-FEB3DE38C5A3}"/>
                </a:ext>
              </a:extLst>
            </p:cNvPr>
            <p:cNvSpPr>
              <a:spLocks noChangeShapeType="1"/>
            </p:cNvSpPr>
            <p:nvPr/>
          </p:nvSpPr>
          <p:spPr bwMode="auto">
            <a:xfrm flipV="1">
              <a:off x="6249972" y="4081231"/>
              <a:ext cx="4235592" cy="25400"/>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7" name="Rectangle 7">
                  <a:extLst>
                    <a:ext uri="{FF2B5EF4-FFF2-40B4-BE49-F238E27FC236}">
                      <a16:creationId xmlns:a16="http://schemas.microsoft.com/office/drawing/2014/main" id="{CECA394A-6BBC-94EF-AB96-6ED3FD64A112}"/>
                    </a:ext>
                  </a:extLst>
                </p:cNvPr>
                <p:cNvSpPr>
                  <a:spLocks noChangeArrowheads="1"/>
                </p:cNvSpPr>
                <p:nvPr/>
              </p:nvSpPr>
              <p:spPr bwMode="auto">
                <a:xfrm>
                  <a:off x="6384332" y="1100941"/>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39" name="Rectangle 7">
                  <a:extLst>
                    <a:ext uri="{FF2B5EF4-FFF2-40B4-BE49-F238E27FC236}">
                      <a16:creationId xmlns:a16="http://schemas.microsoft.com/office/drawing/2014/main" id="{77C3FC69-FD59-4241-98BD-558F2D02C930}"/>
                    </a:ext>
                  </a:extLst>
                </p:cNvPr>
                <p:cNvSpPr>
                  <a:spLocks noRot="1" noChangeAspect="1" noMove="1" noResize="1" noEditPoints="1" noAdjustHandles="1" noChangeArrowheads="1" noChangeShapeType="1" noTextEdit="1"/>
                </p:cNvSpPr>
                <p:nvPr/>
              </p:nvSpPr>
              <p:spPr bwMode="auto">
                <a:xfrm>
                  <a:off x="6384332" y="1100941"/>
                  <a:ext cx="510524" cy="52386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8" name="Rectangle 8">
                  <a:extLst>
                    <a:ext uri="{FF2B5EF4-FFF2-40B4-BE49-F238E27FC236}">
                      <a16:creationId xmlns:a16="http://schemas.microsoft.com/office/drawing/2014/main" id="{95391173-1EAE-E867-9884-97CB74FEE10A}"/>
                    </a:ext>
                  </a:extLst>
                </p:cNvPr>
                <p:cNvSpPr>
                  <a:spLocks noChangeArrowheads="1"/>
                </p:cNvSpPr>
                <p:nvPr/>
              </p:nvSpPr>
              <p:spPr bwMode="auto">
                <a:xfrm>
                  <a:off x="10360786" y="3875423"/>
                  <a:ext cx="524952"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40" name="Rectangle 8">
                  <a:extLst>
                    <a:ext uri="{FF2B5EF4-FFF2-40B4-BE49-F238E27FC236}">
                      <a16:creationId xmlns:a16="http://schemas.microsoft.com/office/drawing/2014/main" id="{363A1499-7A76-4D4F-9264-26A3851A7442}"/>
                    </a:ext>
                  </a:extLst>
                </p:cNvPr>
                <p:cNvSpPr>
                  <a:spLocks noRot="1" noChangeAspect="1" noMove="1" noResize="1" noEditPoints="1" noAdjustHandles="1" noChangeArrowheads="1" noChangeShapeType="1" noTextEdit="1"/>
                </p:cNvSpPr>
                <p:nvPr/>
              </p:nvSpPr>
              <p:spPr bwMode="auto">
                <a:xfrm>
                  <a:off x="10360786" y="3875423"/>
                  <a:ext cx="524952" cy="52386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29" name="Rectangle 9">
              <a:extLst>
                <a:ext uri="{FF2B5EF4-FFF2-40B4-BE49-F238E27FC236}">
                  <a16:creationId xmlns:a16="http://schemas.microsoft.com/office/drawing/2014/main" id="{5DAB4EA4-58B5-9CC2-3718-2356BDA96242}"/>
                </a:ext>
              </a:extLst>
            </p:cNvPr>
            <p:cNvSpPr>
              <a:spLocks noChangeArrowheads="1"/>
            </p:cNvSpPr>
            <p:nvPr/>
          </p:nvSpPr>
          <p:spPr bwMode="auto">
            <a:xfrm>
              <a:off x="6552467" y="4106631"/>
              <a:ext cx="3574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400" dirty="0">
                  <a:solidFill>
                    <a:srgbClr val="000000"/>
                  </a:solidFill>
                  <a:latin typeface="Arial" panose="020B0604020202020204" pitchFamily="34" charset="0"/>
                </a:rPr>
                <a:t>0</a:t>
              </a:r>
              <a:endParaRPr lang="es-ES_tradnl" altLang="es-PE" sz="2400" b="1" dirty="0">
                <a:solidFill>
                  <a:srgbClr val="000000"/>
                </a:solidFill>
                <a:latin typeface="Arial" panose="020B0604020202020204" pitchFamily="34" charset="0"/>
              </a:endParaRPr>
            </a:p>
          </p:txBody>
        </p:sp>
        <p:sp>
          <p:nvSpPr>
            <p:cNvPr id="30" name="Line 10">
              <a:extLst>
                <a:ext uri="{FF2B5EF4-FFF2-40B4-BE49-F238E27FC236}">
                  <a16:creationId xmlns:a16="http://schemas.microsoft.com/office/drawing/2014/main" id="{AEC78747-6ED1-D237-63C0-B786B9A1BB08}"/>
                </a:ext>
              </a:extLst>
            </p:cNvPr>
            <p:cNvSpPr>
              <a:spLocks noChangeShapeType="1"/>
            </p:cNvSpPr>
            <p:nvPr/>
          </p:nvSpPr>
          <p:spPr bwMode="auto">
            <a:xfrm flipV="1">
              <a:off x="6434198" y="2568607"/>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1" name="Line 11">
              <a:extLst>
                <a:ext uri="{FF2B5EF4-FFF2-40B4-BE49-F238E27FC236}">
                  <a16:creationId xmlns:a16="http://schemas.microsoft.com/office/drawing/2014/main" id="{17772989-2AA7-B2CE-3E45-EB8C3930762D}"/>
                </a:ext>
              </a:extLst>
            </p:cNvPr>
            <p:cNvSpPr>
              <a:spLocks noChangeShapeType="1"/>
            </p:cNvSpPr>
            <p:nvPr/>
          </p:nvSpPr>
          <p:spPr bwMode="auto">
            <a:xfrm flipV="1">
              <a:off x="6881473" y="1234607"/>
              <a:ext cx="6963" cy="3581516"/>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2" name="Line 10">
              <a:extLst>
                <a:ext uri="{FF2B5EF4-FFF2-40B4-BE49-F238E27FC236}">
                  <a16:creationId xmlns:a16="http://schemas.microsoft.com/office/drawing/2014/main" id="{4A22F666-AD97-557E-A636-13103644B3A8}"/>
                </a:ext>
              </a:extLst>
            </p:cNvPr>
            <p:cNvSpPr>
              <a:spLocks noChangeShapeType="1"/>
            </p:cNvSpPr>
            <p:nvPr/>
          </p:nvSpPr>
          <p:spPr bwMode="auto">
            <a:xfrm flipH="1">
              <a:off x="9967341" y="1237400"/>
              <a:ext cx="39140" cy="3205221"/>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4A8F146A-C1D9-D073-8FE4-660D64F62AA2}"/>
                    </a:ext>
                  </a:extLst>
                </p:cNvPr>
                <p:cNvSpPr/>
                <p:nvPr/>
              </p:nvSpPr>
              <p:spPr>
                <a:xfrm>
                  <a:off x="9285580" y="2575634"/>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45" name="Rectángulo 44">
                  <a:extLst>
                    <a:ext uri="{FF2B5EF4-FFF2-40B4-BE49-F238E27FC236}">
                      <a16:creationId xmlns:a16="http://schemas.microsoft.com/office/drawing/2014/main" id="{D308845A-E1D8-43C0-A71E-2745FC2C6A13}"/>
                    </a:ext>
                  </a:extLst>
                </p:cNvPr>
                <p:cNvSpPr>
                  <a:spLocks noRot="1" noChangeAspect="1" noMove="1" noResize="1" noEditPoints="1" noAdjustHandles="1" noChangeArrowheads="1" noChangeShapeType="1" noTextEdit="1"/>
                </p:cNvSpPr>
                <p:nvPr/>
              </p:nvSpPr>
              <p:spPr>
                <a:xfrm>
                  <a:off x="9285580" y="2575634"/>
                  <a:ext cx="489236" cy="523220"/>
                </a:xfrm>
                <a:prstGeom prst="rect">
                  <a:avLst/>
                </a:prstGeom>
                <a:blipFill>
                  <a:blip r:embed="rId13"/>
                  <a:stretch>
                    <a:fillRect/>
                  </a:stretch>
                </a:blipFill>
              </p:spPr>
              <p:txBody>
                <a:bodyPr/>
                <a:lstStyle/>
                <a:p>
                  <a:r>
                    <a:rPr lang="es-PE">
                      <a:noFill/>
                    </a:rPr>
                    <a:t> </a:t>
                  </a:r>
                </a:p>
              </p:txBody>
            </p:sp>
          </mc:Fallback>
        </mc:AlternateContent>
        <p:sp>
          <p:nvSpPr>
            <p:cNvPr id="34" name="Elipse 33">
              <a:extLst>
                <a:ext uri="{FF2B5EF4-FFF2-40B4-BE49-F238E27FC236}">
                  <a16:creationId xmlns:a16="http://schemas.microsoft.com/office/drawing/2014/main" id="{3DC7B375-845C-748C-D6FA-F6BB5126FE56}"/>
                </a:ext>
              </a:extLst>
            </p:cNvPr>
            <p:cNvSpPr/>
            <p:nvPr/>
          </p:nvSpPr>
          <p:spPr>
            <a:xfrm rot="21396875">
              <a:off x="7791029" y="2546277"/>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5" name="Rectángulo 34">
                  <a:extLst>
                    <a:ext uri="{FF2B5EF4-FFF2-40B4-BE49-F238E27FC236}">
                      <a16:creationId xmlns:a16="http://schemas.microsoft.com/office/drawing/2014/main" id="{CB18B659-8845-0844-879F-840CEB36E55A}"/>
                    </a:ext>
                  </a:extLst>
                </p:cNvPr>
                <p:cNvSpPr/>
                <p:nvPr/>
              </p:nvSpPr>
              <p:spPr>
                <a:xfrm>
                  <a:off x="7393406" y="2646178"/>
                  <a:ext cx="5591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47" name="Rectángulo 46">
                  <a:extLst>
                    <a:ext uri="{FF2B5EF4-FFF2-40B4-BE49-F238E27FC236}">
                      <a16:creationId xmlns:a16="http://schemas.microsoft.com/office/drawing/2014/main" id="{EDC4AC68-8672-456F-A4CC-3CCA189C8464}"/>
                    </a:ext>
                  </a:extLst>
                </p:cNvPr>
                <p:cNvSpPr>
                  <a:spLocks noRot="1" noChangeAspect="1" noMove="1" noResize="1" noEditPoints="1" noAdjustHandles="1" noChangeArrowheads="1" noChangeShapeType="1" noTextEdit="1"/>
                </p:cNvSpPr>
                <p:nvPr/>
              </p:nvSpPr>
              <p:spPr>
                <a:xfrm>
                  <a:off x="7393406" y="2646178"/>
                  <a:ext cx="559117" cy="523220"/>
                </a:xfrm>
                <a:prstGeom prst="rect">
                  <a:avLst/>
                </a:prstGeom>
                <a:blipFill>
                  <a:blip r:embed="rId14"/>
                  <a:stretch>
                    <a:fillRect/>
                  </a:stretch>
                </a:blipFill>
              </p:spPr>
              <p:txBody>
                <a:bodyPr/>
                <a:lstStyle/>
                <a:p>
                  <a:r>
                    <a:rPr lang="es-PE">
                      <a:noFill/>
                    </a:rPr>
                    <a:t> </a:t>
                  </a:r>
                </a:p>
              </p:txBody>
            </p:sp>
          </mc:Fallback>
        </mc:AlternateContent>
        <p:sp>
          <p:nvSpPr>
            <p:cNvPr id="36" name="Elipse 35">
              <a:extLst>
                <a:ext uri="{FF2B5EF4-FFF2-40B4-BE49-F238E27FC236}">
                  <a16:creationId xmlns:a16="http://schemas.microsoft.com/office/drawing/2014/main" id="{573D6903-FE5C-24E9-BC63-780E60764110}"/>
                </a:ext>
              </a:extLst>
            </p:cNvPr>
            <p:cNvSpPr/>
            <p:nvPr/>
          </p:nvSpPr>
          <p:spPr>
            <a:xfrm rot="21396875">
              <a:off x="9322275" y="2539021"/>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7" name="Rectángulo 36">
                  <a:extLst>
                    <a:ext uri="{FF2B5EF4-FFF2-40B4-BE49-F238E27FC236}">
                      <a16:creationId xmlns:a16="http://schemas.microsoft.com/office/drawing/2014/main" id="{F81D809B-1358-1111-17C6-9AD3854B3E82}"/>
                    </a:ext>
                  </a:extLst>
                </p:cNvPr>
                <p:cNvSpPr/>
                <p:nvPr/>
              </p:nvSpPr>
              <p:spPr>
                <a:xfrm rot="21396875">
                  <a:off x="9692967" y="4438702"/>
                  <a:ext cx="37471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49" name="Rectángulo 48">
                  <a:extLst>
                    <a:ext uri="{FF2B5EF4-FFF2-40B4-BE49-F238E27FC236}">
                      <a16:creationId xmlns:a16="http://schemas.microsoft.com/office/drawing/2014/main" id="{A7225239-1C98-4402-8A8B-E5F9CBD92CE8}"/>
                    </a:ext>
                  </a:extLst>
                </p:cNvPr>
                <p:cNvSpPr>
                  <a:spLocks noRot="1" noChangeAspect="1" noMove="1" noResize="1" noEditPoints="1" noAdjustHandles="1" noChangeArrowheads="1" noChangeShapeType="1" noTextEdit="1"/>
                </p:cNvSpPr>
                <p:nvPr/>
              </p:nvSpPr>
              <p:spPr>
                <a:xfrm rot="21396875">
                  <a:off x="9692967" y="4438702"/>
                  <a:ext cx="374718" cy="523220"/>
                </a:xfrm>
                <a:prstGeom prst="rect">
                  <a:avLst/>
                </a:prstGeom>
                <a:blipFill>
                  <a:blip r:embed="rId15"/>
                  <a:stretch>
                    <a:fillRect/>
                  </a:stretch>
                </a:blipFill>
              </p:spPr>
              <p:txBody>
                <a:bodyPr/>
                <a:lstStyle/>
                <a:p>
                  <a:r>
                    <a:rPr lang="es-PE">
                      <a:noFill/>
                    </a:rPr>
                    <a:t> </a:t>
                  </a:r>
                </a:p>
              </p:txBody>
            </p:sp>
          </mc:Fallback>
        </mc:AlternateContent>
      </p:grpSp>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ABE28540-2539-2C62-56A9-88B0BB4DB35C}"/>
                  </a:ext>
                </a:extLst>
              </p:cNvPr>
              <p:cNvSpPr/>
              <p:nvPr/>
            </p:nvSpPr>
            <p:spPr>
              <a:xfrm>
                <a:off x="455953" y="5073878"/>
                <a:ext cx="2195632"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Vértice: </a:t>
                </a:r>
                <a14:m>
                  <m:oMath xmlns:m="http://schemas.openxmlformats.org/officeDocument/2006/math">
                    <m:r>
                      <a:rPr lang="es-ES_tradnl" altLang="es-PE" sz="2400" b="1" i="1" dirty="0">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𝒉</m:t>
                    </m:r>
                    <m:r>
                      <a:rPr lang="es-PE" altLang="es-PE" sz="2400" b="1" i="1" dirty="0">
                        <a:solidFill>
                          <a:schemeClr val="tx1">
                            <a:lumMod val="95000"/>
                            <a:lumOff val="5000"/>
                          </a:schemeClr>
                        </a:solidFill>
                        <a:latin typeface="Cambria Math" panose="02040503050406030204" pitchFamily="18" charset="0"/>
                      </a:rPr>
                      <m:t> </m:t>
                    </m:r>
                    <m:r>
                      <a:rPr lang="es-ES_tradnl" altLang="es-PE" sz="2400" b="1" i="1" dirty="0" err="1">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𝒌</m:t>
                    </m:r>
                    <m:r>
                      <a:rPr lang="es-ES_tradnl" altLang="es-PE" sz="2400" b="1" i="1" dirty="0">
                        <a:solidFill>
                          <a:schemeClr val="tx1">
                            <a:lumMod val="95000"/>
                            <a:lumOff val="5000"/>
                          </a:schemeClr>
                        </a:solidFill>
                        <a:latin typeface="Cambria Math" panose="02040503050406030204" pitchFamily="18" charset="0"/>
                      </a:rPr>
                      <m:t>)</m:t>
                    </m:r>
                    <m:r>
                      <a:rPr lang="es-419" sz="2400" i="1" dirty="0">
                        <a:solidFill>
                          <a:schemeClr val="tx1">
                            <a:lumMod val="95000"/>
                            <a:lumOff val="5000"/>
                          </a:schemeClr>
                        </a:solidFill>
                        <a:latin typeface="Cambria Math" panose="02040503050406030204" pitchFamily="18" charset="0"/>
                        <a:ea typeface="Arial" panose="020B0604020202020204" pitchFamily="34" charset="0"/>
                      </a:rPr>
                      <m:t> </m:t>
                    </m:r>
                  </m:oMath>
                </a14:m>
                <a:endParaRPr lang="es-PE" sz="2400"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40" name="Rectángulo 39">
                <a:extLst>
                  <a:ext uri="{FF2B5EF4-FFF2-40B4-BE49-F238E27FC236}">
                    <a16:creationId xmlns:a16="http://schemas.microsoft.com/office/drawing/2014/main" id="{ABE28540-2539-2C62-56A9-88B0BB4DB35C}"/>
                  </a:ext>
                </a:extLst>
              </p:cNvPr>
              <p:cNvSpPr>
                <a:spLocks noRot="1" noChangeAspect="1" noMove="1" noResize="1" noEditPoints="1" noAdjustHandles="1" noChangeArrowheads="1" noChangeShapeType="1" noTextEdit="1"/>
              </p:cNvSpPr>
              <p:nvPr/>
            </p:nvSpPr>
            <p:spPr>
              <a:xfrm>
                <a:off x="455953" y="5073878"/>
                <a:ext cx="2195632" cy="480901"/>
              </a:xfrm>
              <a:prstGeom prst="rect">
                <a:avLst/>
              </a:prstGeom>
              <a:blipFill>
                <a:blip r:embed="rId16"/>
                <a:stretch>
                  <a:fillRect l="-4144"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D0EDCF46-592D-F9B1-607B-2EA4DD19D014}"/>
                  </a:ext>
                </a:extLst>
              </p:cNvPr>
              <p:cNvSpPr/>
              <p:nvPr/>
            </p:nvSpPr>
            <p:spPr>
              <a:xfrm>
                <a:off x="1183776" y="5775760"/>
                <a:ext cx="2895340"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Directriz: </a:t>
                </a:r>
                <a14:m>
                  <m:oMath xmlns:m="http://schemas.openxmlformats.org/officeDocument/2006/math">
                    <m:r>
                      <a:rPr lang="es-PE" sz="2400" b="1" i="1">
                        <a:solidFill>
                          <a:schemeClr val="tx1">
                            <a:lumMod val="95000"/>
                            <a:lumOff val="5000"/>
                          </a:schemeClr>
                        </a:solidFill>
                        <a:latin typeface="Cambria Math" panose="02040503050406030204" pitchFamily="18" charset="0"/>
                        <a:ea typeface="Arial" panose="020B0604020202020204" pitchFamily="34" charset="0"/>
                      </a:rPr>
                      <m:t>𝒙</m:t>
                    </m:r>
                    <m:r>
                      <a:rPr lang="es-PE" sz="2400" b="1" i="1">
                        <a:solidFill>
                          <a:schemeClr val="tx1">
                            <a:lumMod val="95000"/>
                            <a:lumOff val="5000"/>
                          </a:schemeClr>
                        </a:solidFill>
                        <a:latin typeface="Cambria Math" panose="02040503050406030204" pitchFamily="18" charset="0"/>
                        <a:ea typeface="Arial" panose="020B0604020202020204" pitchFamily="34" charset="0"/>
                      </a:rPr>
                      <m:t>=</m:t>
                    </m:r>
                    <m:r>
                      <a:rPr lang="es-PE" sz="2400" b="1" i="1">
                        <a:solidFill>
                          <a:schemeClr val="tx1">
                            <a:lumMod val="95000"/>
                            <a:lumOff val="5000"/>
                          </a:schemeClr>
                        </a:solidFill>
                        <a:latin typeface="Cambria Math" panose="02040503050406030204" pitchFamily="18" charset="0"/>
                        <a:ea typeface="Arial" panose="020B0604020202020204" pitchFamily="34" charset="0"/>
                      </a:rPr>
                      <m:t>𝒉</m:t>
                    </m:r>
                    <m:r>
                      <a:rPr lang="es-PE" sz="2400" b="1" i="1">
                        <a:solidFill>
                          <a:schemeClr val="tx1">
                            <a:lumMod val="95000"/>
                            <a:lumOff val="5000"/>
                          </a:schemeClr>
                        </a:solidFill>
                        <a:latin typeface="Cambria Math" panose="02040503050406030204" pitchFamily="18" charset="0"/>
                        <a:ea typeface="Arial" panose="020B0604020202020204" pitchFamily="34" charset="0"/>
                      </a:rPr>
                      <m:t>−</m:t>
                    </m:r>
                    <m:r>
                      <a:rPr lang="es-PE" sz="2400" b="1" i="1">
                        <a:solidFill>
                          <a:schemeClr val="tx1">
                            <a:lumMod val="95000"/>
                            <a:lumOff val="5000"/>
                          </a:schemeClr>
                        </a:solidFill>
                        <a:latin typeface="Cambria Math" panose="02040503050406030204" pitchFamily="18" charset="0"/>
                        <a:ea typeface="Arial" panose="020B0604020202020204" pitchFamily="34" charset="0"/>
                      </a:rPr>
                      <m:t>𝒑</m:t>
                    </m:r>
                  </m:oMath>
                </a14:m>
                <a:endParaRPr lang="es-PE" sz="2400" b="1"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41" name="Rectángulo 40">
                <a:extLst>
                  <a:ext uri="{FF2B5EF4-FFF2-40B4-BE49-F238E27FC236}">
                    <a16:creationId xmlns:a16="http://schemas.microsoft.com/office/drawing/2014/main" id="{D0EDCF46-592D-F9B1-607B-2EA4DD19D014}"/>
                  </a:ext>
                </a:extLst>
              </p:cNvPr>
              <p:cNvSpPr>
                <a:spLocks noRot="1" noChangeAspect="1" noMove="1" noResize="1" noEditPoints="1" noAdjustHandles="1" noChangeArrowheads="1" noChangeShapeType="1" noTextEdit="1"/>
              </p:cNvSpPr>
              <p:nvPr/>
            </p:nvSpPr>
            <p:spPr>
              <a:xfrm>
                <a:off x="1183776" y="5775760"/>
                <a:ext cx="2895340" cy="480901"/>
              </a:xfrm>
              <a:prstGeom prst="rect">
                <a:avLst/>
              </a:prstGeom>
              <a:blipFill>
                <a:blip r:embed="rId17"/>
                <a:stretch>
                  <a:fillRect l="-2935"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D698400F-8810-1E5C-E577-55C9F6BD4DF9}"/>
                  </a:ext>
                </a:extLst>
              </p:cNvPr>
              <p:cNvSpPr/>
              <p:nvPr/>
            </p:nvSpPr>
            <p:spPr>
              <a:xfrm>
                <a:off x="9235295" y="4910941"/>
                <a:ext cx="2514491"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Foco: </a:t>
                </a:r>
                <a14:m>
                  <m:oMath xmlns:m="http://schemas.openxmlformats.org/officeDocument/2006/math">
                    <m:r>
                      <a:rPr lang="es-ES_tradnl" altLang="es-PE" sz="2400" b="1" i="1" dirty="0">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𝒉</m:t>
                    </m:r>
                    <m:r>
                      <a:rPr lang="es-ES" altLang="es-PE" sz="2400" b="1" i="1" dirty="0" smtClean="0">
                        <a:solidFill>
                          <a:schemeClr val="tx1">
                            <a:lumMod val="95000"/>
                            <a:lumOff val="5000"/>
                          </a:schemeClr>
                        </a:solidFill>
                        <a:latin typeface="Cambria Math" panose="02040503050406030204" pitchFamily="18" charset="0"/>
                      </a:rPr>
                      <m:t>+</m:t>
                    </m:r>
                    <m:r>
                      <a:rPr lang="es-PE" altLang="es-PE" sz="2400" b="1" i="1" dirty="0" smtClean="0">
                        <a:solidFill>
                          <a:schemeClr val="tx1">
                            <a:lumMod val="95000"/>
                            <a:lumOff val="5000"/>
                          </a:schemeClr>
                        </a:solidFill>
                        <a:latin typeface="Cambria Math" panose="02040503050406030204" pitchFamily="18" charset="0"/>
                      </a:rPr>
                      <m:t>𝒑</m:t>
                    </m:r>
                    <m:r>
                      <a:rPr lang="es-PE" altLang="es-PE" sz="2400" b="1" i="1" dirty="0" smtClean="0">
                        <a:solidFill>
                          <a:schemeClr val="tx1">
                            <a:lumMod val="95000"/>
                            <a:lumOff val="5000"/>
                          </a:schemeClr>
                        </a:solidFill>
                        <a:latin typeface="Cambria Math" panose="02040503050406030204" pitchFamily="18" charset="0"/>
                      </a:rPr>
                      <m:t> , </m:t>
                    </m:r>
                    <m:r>
                      <a:rPr lang="es-ES_tradnl" altLang="es-PE" sz="2400" b="1" i="1" dirty="0" err="1">
                        <a:solidFill>
                          <a:schemeClr val="tx1">
                            <a:lumMod val="95000"/>
                            <a:lumOff val="5000"/>
                          </a:schemeClr>
                        </a:solidFill>
                        <a:latin typeface="Cambria Math" panose="02040503050406030204" pitchFamily="18" charset="0"/>
                      </a:rPr>
                      <m:t>𝒌</m:t>
                    </m:r>
                    <m:r>
                      <a:rPr lang="es-ES_tradnl" altLang="es-PE" sz="2400" b="1" i="1" dirty="0">
                        <a:solidFill>
                          <a:schemeClr val="tx1">
                            <a:lumMod val="95000"/>
                            <a:lumOff val="5000"/>
                          </a:schemeClr>
                        </a:solidFill>
                        <a:latin typeface="Cambria Math" panose="02040503050406030204" pitchFamily="18" charset="0"/>
                      </a:rPr>
                      <m:t>)</m:t>
                    </m:r>
                    <m:r>
                      <a:rPr lang="es-419" sz="2400" i="1" dirty="0">
                        <a:solidFill>
                          <a:schemeClr val="tx1">
                            <a:lumMod val="95000"/>
                            <a:lumOff val="5000"/>
                          </a:schemeClr>
                        </a:solidFill>
                        <a:latin typeface="Cambria Math" panose="02040503050406030204" pitchFamily="18" charset="0"/>
                        <a:ea typeface="Arial" panose="020B0604020202020204" pitchFamily="34" charset="0"/>
                      </a:rPr>
                      <m:t> </m:t>
                    </m:r>
                  </m:oMath>
                </a14:m>
                <a:endParaRPr lang="es-PE" sz="2400"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42" name="Rectángulo 41">
                <a:extLst>
                  <a:ext uri="{FF2B5EF4-FFF2-40B4-BE49-F238E27FC236}">
                    <a16:creationId xmlns:a16="http://schemas.microsoft.com/office/drawing/2014/main" id="{D698400F-8810-1E5C-E577-55C9F6BD4DF9}"/>
                  </a:ext>
                </a:extLst>
              </p:cNvPr>
              <p:cNvSpPr>
                <a:spLocks noRot="1" noChangeAspect="1" noMove="1" noResize="1" noEditPoints="1" noAdjustHandles="1" noChangeArrowheads="1" noChangeShapeType="1" noTextEdit="1"/>
              </p:cNvSpPr>
              <p:nvPr/>
            </p:nvSpPr>
            <p:spPr>
              <a:xfrm>
                <a:off x="9235295" y="4910941"/>
                <a:ext cx="2514491" cy="480901"/>
              </a:xfrm>
              <a:prstGeom prst="rect">
                <a:avLst/>
              </a:prstGeom>
              <a:blipFill>
                <a:blip r:embed="rId18"/>
                <a:stretch>
                  <a:fillRect l="-3623" t="-3750" b="-2875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5DFA89E7-369E-65AD-7606-A2EC223A7768}"/>
                  </a:ext>
                </a:extLst>
              </p:cNvPr>
              <p:cNvSpPr/>
              <p:nvPr/>
            </p:nvSpPr>
            <p:spPr>
              <a:xfrm>
                <a:off x="6881345" y="4909105"/>
                <a:ext cx="2195632"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Vértice: </a:t>
                </a:r>
                <a14:m>
                  <m:oMath xmlns:m="http://schemas.openxmlformats.org/officeDocument/2006/math">
                    <m:r>
                      <a:rPr lang="es-ES_tradnl" altLang="es-PE" sz="2400" b="1" i="1" dirty="0">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𝒉</m:t>
                    </m:r>
                    <m:r>
                      <a:rPr lang="es-PE" altLang="es-PE" sz="2400" b="1" i="1" dirty="0">
                        <a:solidFill>
                          <a:schemeClr val="tx1">
                            <a:lumMod val="95000"/>
                            <a:lumOff val="5000"/>
                          </a:schemeClr>
                        </a:solidFill>
                        <a:latin typeface="Cambria Math" panose="02040503050406030204" pitchFamily="18" charset="0"/>
                      </a:rPr>
                      <m:t> </m:t>
                    </m:r>
                    <m:r>
                      <a:rPr lang="es-ES_tradnl" altLang="es-PE" sz="2400" b="1" i="1" dirty="0" err="1">
                        <a:solidFill>
                          <a:schemeClr val="tx1">
                            <a:lumMod val="95000"/>
                            <a:lumOff val="5000"/>
                          </a:schemeClr>
                        </a:solidFill>
                        <a:latin typeface="Cambria Math" panose="02040503050406030204" pitchFamily="18" charset="0"/>
                      </a:rPr>
                      <m:t>,</m:t>
                    </m:r>
                    <m:r>
                      <a:rPr lang="es-ES_tradnl" altLang="es-PE" sz="2400" b="1" i="1" dirty="0" err="1">
                        <a:solidFill>
                          <a:schemeClr val="tx1">
                            <a:lumMod val="95000"/>
                            <a:lumOff val="5000"/>
                          </a:schemeClr>
                        </a:solidFill>
                        <a:latin typeface="Cambria Math" panose="02040503050406030204" pitchFamily="18" charset="0"/>
                      </a:rPr>
                      <m:t>𝒌</m:t>
                    </m:r>
                    <m:r>
                      <a:rPr lang="es-ES_tradnl" altLang="es-PE" sz="2400" b="1" i="1" dirty="0">
                        <a:solidFill>
                          <a:schemeClr val="tx1">
                            <a:lumMod val="95000"/>
                            <a:lumOff val="5000"/>
                          </a:schemeClr>
                        </a:solidFill>
                        <a:latin typeface="Cambria Math" panose="02040503050406030204" pitchFamily="18" charset="0"/>
                      </a:rPr>
                      <m:t>)</m:t>
                    </m:r>
                    <m:r>
                      <a:rPr lang="es-419" sz="2400" i="1" dirty="0">
                        <a:solidFill>
                          <a:schemeClr val="tx1">
                            <a:lumMod val="95000"/>
                            <a:lumOff val="5000"/>
                          </a:schemeClr>
                        </a:solidFill>
                        <a:latin typeface="Cambria Math" panose="02040503050406030204" pitchFamily="18" charset="0"/>
                        <a:ea typeface="Arial" panose="020B0604020202020204" pitchFamily="34" charset="0"/>
                      </a:rPr>
                      <m:t> </m:t>
                    </m:r>
                  </m:oMath>
                </a14:m>
                <a:endParaRPr lang="es-PE" sz="2400"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43" name="Rectángulo 42">
                <a:extLst>
                  <a:ext uri="{FF2B5EF4-FFF2-40B4-BE49-F238E27FC236}">
                    <a16:creationId xmlns:a16="http://schemas.microsoft.com/office/drawing/2014/main" id="{5DFA89E7-369E-65AD-7606-A2EC223A7768}"/>
                  </a:ext>
                </a:extLst>
              </p:cNvPr>
              <p:cNvSpPr>
                <a:spLocks noRot="1" noChangeAspect="1" noMove="1" noResize="1" noEditPoints="1" noAdjustHandles="1" noChangeArrowheads="1" noChangeShapeType="1" noTextEdit="1"/>
              </p:cNvSpPr>
              <p:nvPr/>
            </p:nvSpPr>
            <p:spPr>
              <a:xfrm>
                <a:off x="6881345" y="4909105"/>
                <a:ext cx="2195632" cy="480901"/>
              </a:xfrm>
              <a:prstGeom prst="rect">
                <a:avLst/>
              </a:prstGeom>
              <a:blipFill>
                <a:blip r:embed="rId19"/>
                <a:stretch>
                  <a:fillRect l="-4144"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4730870C-7F80-F441-6573-E68E6237FDB8}"/>
                  </a:ext>
                </a:extLst>
              </p:cNvPr>
              <p:cNvSpPr/>
              <p:nvPr/>
            </p:nvSpPr>
            <p:spPr>
              <a:xfrm>
                <a:off x="7481177" y="5574792"/>
                <a:ext cx="2895340"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tx1">
                        <a:lumMod val="95000"/>
                        <a:lumOff val="5000"/>
                      </a:schemeClr>
                    </a:solidFill>
                    <a:latin typeface="Arial" panose="020B0604020202020204" pitchFamily="34" charset="0"/>
                    <a:ea typeface="Arial" panose="020B0604020202020204" pitchFamily="34" charset="0"/>
                  </a:rPr>
                  <a:t>Directriz: </a:t>
                </a:r>
                <a14:m>
                  <m:oMath xmlns:m="http://schemas.openxmlformats.org/officeDocument/2006/math">
                    <m:r>
                      <a:rPr lang="es-PE" sz="2400" b="1" i="1">
                        <a:solidFill>
                          <a:schemeClr val="tx1">
                            <a:lumMod val="95000"/>
                            <a:lumOff val="5000"/>
                          </a:schemeClr>
                        </a:solidFill>
                        <a:latin typeface="Cambria Math" panose="02040503050406030204" pitchFamily="18" charset="0"/>
                        <a:ea typeface="Arial" panose="020B0604020202020204" pitchFamily="34" charset="0"/>
                      </a:rPr>
                      <m:t>𝒙</m:t>
                    </m:r>
                    <m:r>
                      <a:rPr lang="es-PE" sz="2400" b="1" i="1">
                        <a:solidFill>
                          <a:schemeClr val="tx1">
                            <a:lumMod val="95000"/>
                            <a:lumOff val="5000"/>
                          </a:schemeClr>
                        </a:solidFill>
                        <a:latin typeface="Cambria Math" panose="02040503050406030204" pitchFamily="18" charset="0"/>
                        <a:ea typeface="Arial" panose="020B0604020202020204" pitchFamily="34" charset="0"/>
                      </a:rPr>
                      <m:t>=</m:t>
                    </m:r>
                    <m:r>
                      <a:rPr lang="es-PE" sz="2400" b="1" i="1">
                        <a:solidFill>
                          <a:schemeClr val="tx1">
                            <a:lumMod val="95000"/>
                            <a:lumOff val="5000"/>
                          </a:schemeClr>
                        </a:solidFill>
                        <a:latin typeface="Cambria Math" panose="02040503050406030204" pitchFamily="18" charset="0"/>
                        <a:ea typeface="Arial" panose="020B0604020202020204" pitchFamily="34" charset="0"/>
                      </a:rPr>
                      <m:t>𝒉</m:t>
                    </m:r>
                    <m:r>
                      <a:rPr lang="es-ES" sz="2400" b="1" i="1" smtClean="0">
                        <a:solidFill>
                          <a:schemeClr val="tx1">
                            <a:lumMod val="95000"/>
                            <a:lumOff val="5000"/>
                          </a:schemeClr>
                        </a:solidFill>
                        <a:latin typeface="Cambria Math" panose="02040503050406030204" pitchFamily="18" charset="0"/>
                        <a:ea typeface="Arial" panose="020B0604020202020204" pitchFamily="34" charset="0"/>
                      </a:rPr>
                      <m:t>−</m:t>
                    </m:r>
                    <m:r>
                      <a:rPr lang="es-PE" sz="2400" b="1" i="1">
                        <a:solidFill>
                          <a:schemeClr val="tx1">
                            <a:lumMod val="95000"/>
                            <a:lumOff val="5000"/>
                          </a:schemeClr>
                        </a:solidFill>
                        <a:latin typeface="Cambria Math" panose="02040503050406030204" pitchFamily="18" charset="0"/>
                        <a:ea typeface="Arial" panose="020B0604020202020204" pitchFamily="34" charset="0"/>
                      </a:rPr>
                      <m:t>𝒑</m:t>
                    </m:r>
                  </m:oMath>
                </a14:m>
                <a:endParaRPr lang="es-PE" sz="2400" b="1" dirty="0">
                  <a:solidFill>
                    <a:schemeClr val="tx1">
                      <a:lumMod val="95000"/>
                      <a:lumOff val="5000"/>
                    </a:schemeClr>
                  </a:solidFill>
                  <a:latin typeface="Arial" panose="020B0604020202020204" pitchFamily="34" charset="0"/>
                  <a:ea typeface="Arial" panose="020B0604020202020204" pitchFamily="34" charset="0"/>
                </a:endParaRPr>
              </a:p>
            </p:txBody>
          </p:sp>
        </mc:Choice>
        <mc:Fallback xmlns="">
          <p:sp>
            <p:nvSpPr>
              <p:cNvPr id="44" name="Rectángulo 43">
                <a:extLst>
                  <a:ext uri="{FF2B5EF4-FFF2-40B4-BE49-F238E27FC236}">
                    <a16:creationId xmlns:a16="http://schemas.microsoft.com/office/drawing/2014/main" id="{4730870C-7F80-F441-6573-E68E6237FDB8}"/>
                  </a:ext>
                </a:extLst>
              </p:cNvPr>
              <p:cNvSpPr>
                <a:spLocks noRot="1" noChangeAspect="1" noMove="1" noResize="1" noEditPoints="1" noAdjustHandles="1" noChangeArrowheads="1" noChangeShapeType="1" noTextEdit="1"/>
              </p:cNvSpPr>
              <p:nvPr/>
            </p:nvSpPr>
            <p:spPr>
              <a:xfrm>
                <a:off x="7481177" y="5574792"/>
                <a:ext cx="2895340" cy="480901"/>
              </a:xfrm>
              <a:prstGeom prst="rect">
                <a:avLst/>
              </a:prstGeom>
              <a:blipFill>
                <a:blip r:embed="rId20"/>
                <a:stretch>
                  <a:fillRect l="-2935" t="-3750" b="-27500"/>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190547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80">
                                          <p:stCondLst>
                                            <p:cond delay="0"/>
                                          </p:stCondLst>
                                        </p:cTn>
                                        <p:tgtEl>
                                          <p:spTgt spid="24"/>
                                        </p:tgtEl>
                                      </p:cBhvr>
                                    </p:animEffect>
                                    <p:anim calcmode="lin" valueType="num">
                                      <p:cBhvr>
                                        <p:cTn id="6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7" dur="26">
                                          <p:stCondLst>
                                            <p:cond delay="650"/>
                                          </p:stCondLst>
                                        </p:cTn>
                                        <p:tgtEl>
                                          <p:spTgt spid="24"/>
                                        </p:tgtEl>
                                      </p:cBhvr>
                                      <p:to x="100000" y="60000"/>
                                    </p:animScale>
                                    <p:animScale>
                                      <p:cBhvr>
                                        <p:cTn id="68" dur="166" decel="50000">
                                          <p:stCondLst>
                                            <p:cond delay="676"/>
                                          </p:stCondLst>
                                        </p:cTn>
                                        <p:tgtEl>
                                          <p:spTgt spid="24"/>
                                        </p:tgtEl>
                                      </p:cBhvr>
                                      <p:to x="100000" y="100000"/>
                                    </p:animScale>
                                    <p:animScale>
                                      <p:cBhvr>
                                        <p:cTn id="69" dur="26">
                                          <p:stCondLst>
                                            <p:cond delay="1312"/>
                                          </p:stCondLst>
                                        </p:cTn>
                                        <p:tgtEl>
                                          <p:spTgt spid="24"/>
                                        </p:tgtEl>
                                      </p:cBhvr>
                                      <p:to x="100000" y="80000"/>
                                    </p:animScale>
                                    <p:animScale>
                                      <p:cBhvr>
                                        <p:cTn id="70" dur="166" decel="50000">
                                          <p:stCondLst>
                                            <p:cond delay="1338"/>
                                          </p:stCondLst>
                                        </p:cTn>
                                        <p:tgtEl>
                                          <p:spTgt spid="24"/>
                                        </p:tgtEl>
                                      </p:cBhvr>
                                      <p:to x="100000" y="100000"/>
                                    </p:animScale>
                                    <p:animScale>
                                      <p:cBhvr>
                                        <p:cTn id="71" dur="26">
                                          <p:stCondLst>
                                            <p:cond delay="1642"/>
                                          </p:stCondLst>
                                        </p:cTn>
                                        <p:tgtEl>
                                          <p:spTgt spid="24"/>
                                        </p:tgtEl>
                                      </p:cBhvr>
                                      <p:to x="100000" y="90000"/>
                                    </p:animScale>
                                    <p:animScale>
                                      <p:cBhvr>
                                        <p:cTn id="72" dur="166" decel="50000">
                                          <p:stCondLst>
                                            <p:cond delay="1668"/>
                                          </p:stCondLst>
                                        </p:cTn>
                                        <p:tgtEl>
                                          <p:spTgt spid="24"/>
                                        </p:tgtEl>
                                      </p:cBhvr>
                                      <p:to x="100000" y="100000"/>
                                    </p:animScale>
                                    <p:animScale>
                                      <p:cBhvr>
                                        <p:cTn id="73" dur="26">
                                          <p:stCondLst>
                                            <p:cond delay="1808"/>
                                          </p:stCondLst>
                                        </p:cTn>
                                        <p:tgtEl>
                                          <p:spTgt spid="24"/>
                                        </p:tgtEl>
                                      </p:cBhvr>
                                      <p:to x="100000" y="95000"/>
                                    </p:animScale>
                                    <p:animScale>
                                      <p:cBhvr>
                                        <p:cTn id="74" dur="166" decel="50000">
                                          <p:stCondLst>
                                            <p:cond delay="1834"/>
                                          </p:stCondLst>
                                        </p:cTn>
                                        <p:tgtEl>
                                          <p:spTgt spid="2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22" grpId="0" animBg="1"/>
      <p:bldP spid="23" grpId="0" animBg="1" autoUpdateAnimBg="0"/>
      <p:bldP spid="40" grpId="0" animBg="1"/>
      <p:bldP spid="41" grpId="0" animBg="1"/>
      <p:bldP spid="42" grpId="0" animBg="1"/>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15</a:t>
            </a:fld>
            <a:endParaRPr lang="pt-BR"/>
          </a:p>
        </p:txBody>
      </p:sp>
      <mc:AlternateContent xmlns:mc="http://schemas.openxmlformats.org/markup-compatibility/2006" xmlns:a14="http://schemas.microsoft.com/office/drawing/2010/main">
        <mc:Choice Requires="a14">
          <p:sp>
            <p:nvSpPr>
              <p:cNvPr id="4" name="Rectangle 12">
                <a:extLst>
                  <a:ext uri="{FF2B5EF4-FFF2-40B4-BE49-F238E27FC236}">
                    <a16:creationId xmlns:a16="http://schemas.microsoft.com/office/drawing/2014/main" id="{2CF005F0-4E5D-23C8-C143-2ABCD2F86EE7}"/>
                  </a:ext>
                </a:extLst>
              </p:cNvPr>
              <p:cNvSpPr>
                <a:spLocks noChangeArrowheads="1"/>
              </p:cNvSpPr>
              <p:nvPr/>
            </p:nvSpPr>
            <p:spPr bwMode="auto">
              <a:xfrm>
                <a:off x="2102209" y="1463991"/>
                <a:ext cx="1297406" cy="585418"/>
              </a:xfrm>
              <a:prstGeom prst="rect">
                <a:avLst/>
              </a:prstGeom>
              <a:solidFill>
                <a:schemeClr val="bg1"/>
              </a:solidFill>
              <a:ln w="9525">
                <a:solidFill>
                  <a:srgbClr val="FF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ES_tradnl" altLang="es-PE" sz="3200" i="1" dirty="0" smtClean="0">
                          <a:solidFill>
                            <a:srgbClr val="C00000"/>
                          </a:solidFill>
                          <a:latin typeface="Cambria Math" panose="02040503050406030204" pitchFamily="18" charset="0"/>
                        </a:rPr>
                        <m:t>&gt;0</m:t>
                      </m:r>
                    </m:oMath>
                  </m:oMathPara>
                </a14:m>
                <a:endParaRPr lang="es-ES_tradnl" altLang="es-PE" sz="3200" dirty="0">
                  <a:solidFill>
                    <a:srgbClr val="C00000"/>
                  </a:solidFill>
                  <a:latin typeface="Arial" panose="020B0604020202020204" pitchFamily="34" charset="0"/>
                </a:endParaRPr>
              </a:p>
            </p:txBody>
          </p:sp>
        </mc:Choice>
        <mc:Fallback xmlns="">
          <p:sp>
            <p:nvSpPr>
              <p:cNvPr id="4" name="Rectangle 12">
                <a:extLst>
                  <a:ext uri="{FF2B5EF4-FFF2-40B4-BE49-F238E27FC236}">
                    <a16:creationId xmlns:a16="http://schemas.microsoft.com/office/drawing/2014/main" id="{2CF005F0-4E5D-23C8-C143-2ABCD2F86EE7}"/>
                  </a:ext>
                </a:extLst>
              </p:cNvPr>
              <p:cNvSpPr>
                <a:spLocks noRot="1" noChangeAspect="1" noMove="1" noResize="1" noEditPoints="1" noAdjustHandles="1" noChangeArrowheads="1" noChangeShapeType="1" noTextEdit="1"/>
              </p:cNvSpPr>
              <p:nvPr/>
            </p:nvSpPr>
            <p:spPr bwMode="auto">
              <a:xfrm>
                <a:off x="2102209" y="1463991"/>
                <a:ext cx="1297406" cy="585418"/>
              </a:xfrm>
              <a:prstGeom prst="rect">
                <a:avLst/>
              </a:prstGeom>
              <a:blipFill>
                <a:blip r:embed="rId2"/>
                <a:stretch>
                  <a:fillRect/>
                </a:stretch>
              </a:blipFill>
              <a:ln w="9525">
                <a:solidFill>
                  <a:srgbClr val="FF0000"/>
                </a:solidFill>
                <a:miter lim="800000"/>
                <a:headEnd/>
                <a:tailEnd/>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14">
                <a:extLst>
                  <a:ext uri="{FF2B5EF4-FFF2-40B4-BE49-F238E27FC236}">
                    <a16:creationId xmlns:a16="http://schemas.microsoft.com/office/drawing/2014/main" id="{70D626EA-4C21-C738-ED3E-3E7F738B5B26}"/>
                  </a:ext>
                </a:extLst>
              </p:cNvPr>
              <p:cNvSpPr>
                <a:spLocks noChangeArrowheads="1"/>
              </p:cNvSpPr>
              <p:nvPr/>
            </p:nvSpPr>
            <p:spPr bwMode="auto">
              <a:xfrm>
                <a:off x="4724482" y="1463991"/>
                <a:ext cx="2071338" cy="585418"/>
              </a:xfrm>
              <a:prstGeom prst="rect">
                <a:avLst/>
              </a:prstGeom>
              <a:solidFill>
                <a:schemeClr val="bg1"/>
              </a:solidFill>
              <a:ln w="22225">
                <a:solidFill>
                  <a:srgbClr val="FF33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PE" altLang="es-PE" sz="3200" b="0" i="1" dirty="0" smtClean="0">
                          <a:solidFill>
                            <a:srgbClr val="C00000"/>
                          </a:solidFill>
                          <a:latin typeface="Cambria Math" panose="02040503050406030204" pitchFamily="18" charset="0"/>
                        </a:rPr>
                        <m:t>𝑦</m:t>
                      </m:r>
                      <m:r>
                        <a:rPr lang="es-ES_tradnl" altLang="es-PE" sz="3200" b="0" i="1" baseline="30000" dirty="0">
                          <a:solidFill>
                            <a:srgbClr val="C00000"/>
                          </a:solidFill>
                          <a:latin typeface="Cambria Math" panose="02040503050406030204" pitchFamily="18" charset="0"/>
                        </a:rPr>
                        <m:t>2</m:t>
                      </m:r>
                      <m:r>
                        <a:rPr lang="es-ES_tradnl" altLang="es-PE" sz="3200" b="0" i="1" dirty="0">
                          <a:solidFill>
                            <a:srgbClr val="C00000"/>
                          </a:solidFill>
                          <a:latin typeface="Cambria Math" panose="02040503050406030204" pitchFamily="18" charset="0"/>
                        </a:rPr>
                        <m:t> = 4</m:t>
                      </m:r>
                      <m:r>
                        <a:rPr lang="es-ES_tradnl" altLang="es-PE" sz="3200" b="0" i="1" dirty="0">
                          <a:solidFill>
                            <a:srgbClr val="C00000"/>
                          </a:solidFill>
                          <a:latin typeface="Cambria Math" panose="02040503050406030204" pitchFamily="18" charset="0"/>
                        </a:rPr>
                        <m:t>𝑝𝑥</m:t>
                      </m:r>
                    </m:oMath>
                  </m:oMathPara>
                </a14:m>
                <a:endParaRPr lang="es-ES_tradnl" altLang="es-PE" sz="3200" dirty="0">
                  <a:solidFill>
                    <a:srgbClr val="C00000"/>
                  </a:solidFill>
                  <a:latin typeface="Arial" panose="020B0604020202020204" pitchFamily="34" charset="0"/>
                </a:endParaRPr>
              </a:p>
            </p:txBody>
          </p:sp>
        </mc:Choice>
        <mc:Fallback xmlns="">
          <p:sp>
            <p:nvSpPr>
              <p:cNvPr id="5" name="Rectangle 14">
                <a:extLst>
                  <a:ext uri="{FF2B5EF4-FFF2-40B4-BE49-F238E27FC236}">
                    <a16:creationId xmlns:a16="http://schemas.microsoft.com/office/drawing/2014/main" id="{70D626EA-4C21-C738-ED3E-3E7F738B5B26}"/>
                  </a:ext>
                </a:extLst>
              </p:cNvPr>
              <p:cNvSpPr>
                <a:spLocks noRot="1" noChangeAspect="1" noMove="1" noResize="1" noEditPoints="1" noAdjustHandles="1" noChangeArrowheads="1" noChangeShapeType="1" noTextEdit="1"/>
              </p:cNvSpPr>
              <p:nvPr/>
            </p:nvSpPr>
            <p:spPr bwMode="auto">
              <a:xfrm>
                <a:off x="4724482" y="1463991"/>
                <a:ext cx="2071338" cy="585418"/>
              </a:xfrm>
              <a:prstGeom prst="rect">
                <a:avLst/>
              </a:prstGeom>
              <a:blipFill>
                <a:blip r:embed="rId3"/>
                <a:stretch>
                  <a:fillRect/>
                </a:stretch>
              </a:blipFill>
              <a:ln w="22225">
                <a:solidFill>
                  <a:srgbClr val="FF3300"/>
                </a:solidFill>
                <a:miter lim="800000"/>
                <a:headEnd/>
                <a:tailEnd/>
              </a:ln>
              <a:effectLst/>
            </p:spPr>
            <p:txBody>
              <a:bodyPr/>
              <a:lstStyle/>
              <a:p>
                <a:r>
                  <a:rPr lang="es-ES">
                    <a:noFill/>
                  </a:rPr>
                  <a:t> </a:t>
                </a:r>
              </a:p>
            </p:txBody>
          </p:sp>
        </mc:Fallback>
      </mc:AlternateContent>
      <p:grpSp>
        <p:nvGrpSpPr>
          <p:cNvPr id="6" name="Grupo 5">
            <a:extLst>
              <a:ext uri="{FF2B5EF4-FFF2-40B4-BE49-F238E27FC236}">
                <a16:creationId xmlns:a16="http://schemas.microsoft.com/office/drawing/2014/main" id="{5869CFF8-BA68-A7B3-47FF-5EA0B0CB53B3}"/>
              </a:ext>
            </a:extLst>
          </p:cNvPr>
          <p:cNvGrpSpPr/>
          <p:nvPr/>
        </p:nvGrpSpPr>
        <p:grpSpPr>
          <a:xfrm>
            <a:off x="423037" y="1894419"/>
            <a:ext cx="4408316" cy="3465664"/>
            <a:chOff x="668139" y="1557110"/>
            <a:chExt cx="4408316" cy="3465664"/>
          </a:xfrm>
        </p:grpSpPr>
        <p:grpSp>
          <p:nvGrpSpPr>
            <p:cNvPr id="7" name="Group 3">
              <a:extLst>
                <a:ext uri="{FF2B5EF4-FFF2-40B4-BE49-F238E27FC236}">
                  <a16:creationId xmlns:a16="http://schemas.microsoft.com/office/drawing/2014/main" id="{5F17FB3F-982A-2C88-FEAD-1BA8BB239EA8}"/>
                </a:ext>
              </a:extLst>
            </p:cNvPr>
            <p:cNvGrpSpPr>
              <a:grpSpLocks/>
            </p:cNvGrpSpPr>
            <p:nvPr/>
          </p:nvGrpSpPr>
          <p:grpSpPr bwMode="auto">
            <a:xfrm>
              <a:off x="2145395" y="2159868"/>
              <a:ext cx="2111253" cy="2295181"/>
              <a:chOff x="2995" y="1071"/>
              <a:chExt cx="1357" cy="1655"/>
            </a:xfrm>
          </p:grpSpPr>
          <p:sp>
            <p:nvSpPr>
              <p:cNvPr id="18" name="Arc 4">
                <a:extLst>
                  <a:ext uri="{FF2B5EF4-FFF2-40B4-BE49-F238E27FC236}">
                    <a16:creationId xmlns:a16="http://schemas.microsoft.com/office/drawing/2014/main" id="{20F4E204-C4BE-BE58-E7F6-481D81D5621A}"/>
                  </a:ext>
                </a:extLst>
              </p:cNvPr>
              <p:cNvSpPr>
                <a:spLocks/>
              </p:cNvSpPr>
              <p:nvPr/>
            </p:nvSpPr>
            <p:spPr bwMode="auto">
              <a:xfrm>
                <a:off x="2995" y="1071"/>
                <a:ext cx="1356" cy="997"/>
              </a:xfrm>
              <a:custGeom>
                <a:avLst/>
                <a:gdLst>
                  <a:gd name="G0" fmla="+- 21265 0 0"/>
                  <a:gd name="G1" fmla="+- 21600 0 0"/>
                  <a:gd name="G2" fmla="+- 21600 0 0"/>
                  <a:gd name="T0" fmla="*/ 0 w 21265"/>
                  <a:gd name="T1" fmla="*/ 17810 h 21600"/>
                  <a:gd name="T2" fmla="*/ 21249 w 21265"/>
                  <a:gd name="T3" fmla="*/ 0 h 21600"/>
                  <a:gd name="T4" fmla="*/ 21265 w 21265"/>
                  <a:gd name="T5" fmla="*/ 21600 h 21600"/>
                </a:gdLst>
                <a:ahLst/>
                <a:cxnLst>
                  <a:cxn ang="0">
                    <a:pos x="T0" y="T1"/>
                  </a:cxn>
                  <a:cxn ang="0">
                    <a:pos x="T2" y="T3"/>
                  </a:cxn>
                  <a:cxn ang="0">
                    <a:pos x="T4" y="T5"/>
                  </a:cxn>
                </a:cxnLst>
                <a:rect l="0" t="0" r="r" b="b"/>
                <a:pathLst>
                  <a:path w="21265" h="21600" fill="none" extrusionOk="0">
                    <a:moveTo>
                      <a:pt x="0" y="17810"/>
                    </a:moveTo>
                    <a:cubicBezTo>
                      <a:pt x="1835" y="7511"/>
                      <a:pt x="10787" y="7"/>
                      <a:pt x="21249" y="0"/>
                    </a:cubicBezTo>
                  </a:path>
                  <a:path w="21265" h="21600" stroke="0" extrusionOk="0">
                    <a:moveTo>
                      <a:pt x="0" y="17810"/>
                    </a:moveTo>
                    <a:cubicBezTo>
                      <a:pt x="1835" y="7511"/>
                      <a:pt x="10787" y="7"/>
                      <a:pt x="21249" y="0"/>
                    </a:cubicBezTo>
                    <a:lnTo>
                      <a:pt x="21265"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9" name="Arc 5">
                <a:extLst>
                  <a:ext uri="{FF2B5EF4-FFF2-40B4-BE49-F238E27FC236}">
                    <a16:creationId xmlns:a16="http://schemas.microsoft.com/office/drawing/2014/main" id="{133BFDC8-EEB6-E55F-1C04-35E6633C7AD9}"/>
                  </a:ext>
                </a:extLst>
              </p:cNvPr>
              <p:cNvSpPr>
                <a:spLocks/>
              </p:cNvSpPr>
              <p:nvPr/>
            </p:nvSpPr>
            <p:spPr bwMode="auto">
              <a:xfrm rot="10800000">
                <a:off x="2995" y="1731"/>
                <a:ext cx="1357" cy="995"/>
              </a:xfrm>
              <a:custGeom>
                <a:avLst/>
                <a:gdLst>
                  <a:gd name="G0" fmla="+- 16 0 0"/>
                  <a:gd name="G1" fmla="+- 21600 0 0"/>
                  <a:gd name="G2" fmla="+- 21600 0 0"/>
                  <a:gd name="T0" fmla="*/ 0 w 21283"/>
                  <a:gd name="T1" fmla="*/ 0 h 21600"/>
                  <a:gd name="T2" fmla="*/ 21283 w 21283"/>
                  <a:gd name="T3" fmla="*/ 17819 h 21600"/>
                  <a:gd name="T4" fmla="*/ 16 w 21283"/>
                  <a:gd name="T5" fmla="*/ 21600 h 21600"/>
                </a:gdLst>
                <a:ahLst/>
                <a:cxnLst>
                  <a:cxn ang="0">
                    <a:pos x="T0" y="T1"/>
                  </a:cxn>
                  <a:cxn ang="0">
                    <a:pos x="T2" y="T3"/>
                  </a:cxn>
                  <a:cxn ang="0">
                    <a:pos x="T4" y="T5"/>
                  </a:cxn>
                </a:cxnLst>
                <a:rect l="0" t="0" r="r" b="b"/>
                <a:pathLst>
                  <a:path w="21283" h="21600" fill="none" extrusionOk="0">
                    <a:moveTo>
                      <a:pt x="0" y="0"/>
                    </a:moveTo>
                    <a:cubicBezTo>
                      <a:pt x="5" y="0"/>
                      <a:pt x="10" y="0"/>
                      <a:pt x="16" y="0"/>
                    </a:cubicBezTo>
                    <a:cubicBezTo>
                      <a:pt x="10486" y="0"/>
                      <a:pt x="19449" y="7509"/>
                      <a:pt x="21282" y="17819"/>
                    </a:cubicBezTo>
                  </a:path>
                  <a:path w="21283" h="21600" stroke="0" extrusionOk="0">
                    <a:moveTo>
                      <a:pt x="0" y="0"/>
                    </a:moveTo>
                    <a:cubicBezTo>
                      <a:pt x="5" y="0"/>
                      <a:pt x="10" y="0"/>
                      <a:pt x="16" y="0"/>
                    </a:cubicBezTo>
                    <a:cubicBezTo>
                      <a:pt x="10486" y="0"/>
                      <a:pt x="19449" y="7509"/>
                      <a:pt x="21282" y="17819"/>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8" name="Line 6">
              <a:extLst>
                <a:ext uri="{FF2B5EF4-FFF2-40B4-BE49-F238E27FC236}">
                  <a16:creationId xmlns:a16="http://schemas.microsoft.com/office/drawing/2014/main" id="{735B73EF-7856-CE66-D61E-B90D34DA868B}"/>
                </a:ext>
              </a:extLst>
            </p:cNvPr>
            <p:cNvSpPr>
              <a:spLocks noChangeShapeType="1"/>
            </p:cNvSpPr>
            <p:nvPr/>
          </p:nvSpPr>
          <p:spPr bwMode="auto">
            <a:xfrm flipV="1">
              <a:off x="668139" y="3305397"/>
              <a:ext cx="4151077" cy="22189"/>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9" name="Rectangle 7">
                  <a:extLst>
                    <a:ext uri="{FF2B5EF4-FFF2-40B4-BE49-F238E27FC236}">
                      <a16:creationId xmlns:a16="http://schemas.microsoft.com/office/drawing/2014/main" id="{043D6CEF-142D-D1CB-69D1-5855CF9A989A}"/>
                    </a:ext>
                  </a:extLst>
                </p:cNvPr>
                <p:cNvSpPr>
                  <a:spLocks noChangeArrowheads="1"/>
                </p:cNvSpPr>
                <p:nvPr/>
              </p:nvSpPr>
              <p:spPr bwMode="auto">
                <a:xfrm>
                  <a:off x="1757358" y="1557110"/>
                  <a:ext cx="500337" cy="4576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57351" name="Rectangle 7">
                  <a:extLst>
                    <a:ext uri="{FF2B5EF4-FFF2-40B4-BE49-F238E27FC236}">
                      <a16:creationId xmlns:a16="http://schemas.microsoft.com/office/drawing/2014/main" id="{4AACC09C-8184-49D5-9554-F726EB25FED6}"/>
                    </a:ext>
                  </a:extLst>
                </p:cNvPr>
                <p:cNvSpPr>
                  <a:spLocks noRot="1" noChangeAspect="1" noMove="1" noResize="1" noEditPoints="1" noAdjustHandles="1" noChangeArrowheads="1" noChangeShapeType="1" noTextEdit="1"/>
                </p:cNvSpPr>
                <p:nvPr/>
              </p:nvSpPr>
              <p:spPr bwMode="auto">
                <a:xfrm>
                  <a:off x="1757358" y="1557110"/>
                  <a:ext cx="500337" cy="457638"/>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3E8A7EB0-DF69-3A4B-476B-C5EEF5B879B8}"/>
                    </a:ext>
                  </a:extLst>
                </p:cNvPr>
                <p:cNvSpPr>
                  <a:spLocks noChangeArrowheads="1"/>
                </p:cNvSpPr>
                <p:nvPr/>
              </p:nvSpPr>
              <p:spPr bwMode="auto">
                <a:xfrm>
                  <a:off x="4561978" y="3282457"/>
                  <a:ext cx="514477" cy="4576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57352" name="Rectangle 8">
                  <a:extLst>
                    <a:ext uri="{FF2B5EF4-FFF2-40B4-BE49-F238E27FC236}">
                      <a16:creationId xmlns:a16="http://schemas.microsoft.com/office/drawing/2014/main" id="{A6DD84A9-EEAB-4EA8-A8EF-1C74898BD4BC}"/>
                    </a:ext>
                  </a:extLst>
                </p:cNvPr>
                <p:cNvSpPr>
                  <a:spLocks noRot="1" noChangeAspect="1" noMove="1" noResize="1" noEditPoints="1" noAdjustHandles="1" noChangeArrowheads="1" noChangeShapeType="1" noTextEdit="1"/>
                </p:cNvSpPr>
                <p:nvPr/>
              </p:nvSpPr>
              <p:spPr bwMode="auto">
                <a:xfrm>
                  <a:off x="4561978" y="3282457"/>
                  <a:ext cx="514477" cy="457638"/>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1" name="Line 11">
              <a:extLst>
                <a:ext uri="{FF2B5EF4-FFF2-40B4-BE49-F238E27FC236}">
                  <a16:creationId xmlns:a16="http://schemas.microsoft.com/office/drawing/2014/main" id="{E29064FB-4B19-FD3B-0DE7-52DDD6D8FA07}"/>
                </a:ext>
              </a:extLst>
            </p:cNvPr>
            <p:cNvSpPr>
              <a:spLocks noChangeShapeType="1"/>
            </p:cNvSpPr>
            <p:nvPr/>
          </p:nvSpPr>
          <p:spPr bwMode="auto">
            <a:xfrm flipV="1">
              <a:off x="2138257" y="1718233"/>
              <a:ext cx="6824" cy="3128758"/>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 name="Line 10">
              <a:extLst>
                <a:ext uri="{FF2B5EF4-FFF2-40B4-BE49-F238E27FC236}">
                  <a16:creationId xmlns:a16="http://schemas.microsoft.com/office/drawing/2014/main" id="{D30A3E6E-68DD-B0CB-053E-A44D1A254956}"/>
                </a:ext>
              </a:extLst>
            </p:cNvPr>
            <p:cNvSpPr>
              <a:spLocks noChangeShapeType="1"/>
            </p:cNvSpPr>
            <p:nvPr/>
          </p:nvSpPr>
          <p:spPr bwMode="auto">
            <a:xfrm flipH="1">
              <a:off x="1410151" y="1785929"/>
              <a:ext cx="38359" cy="2800032"/>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99F71FBF-222F-6F20-C15C-5CF061A99F32}"/>
                    </a:ext>
                  </a:extLst>
                </p:cNvPr>
                <p:cNvSpPr/>
                <p:nvPr/>
              </p:nvSpPr>
              <p:spPr>
                <a:xfrm>
                  <a:off x="1778221" y="3427521"/>
                  <a:ext cx="479474" cy="457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2" name="Rectángulo 1">
                  <a:extLst>
                    <a:ext uri="{FF2B5EF4-FFF2-40B4-BE49-F238E27FC236}">
                      <a16:creationId xmlns:a16="http://schemas.microsoft.com/office/drawing/2014/main" id="{0A84A039-D2EB-4335-A01D-20337E63226A}"/>
                    </a:ext>
                  </a:extLst>
                </p:cNvPr>
                <p:cNvSpPr>
                  <a:spLocks noRot="1" noChangeAspect="1" noMove="1" noResize="1" noEditPoints="1" noAdjustHandles="1" noChangeArrowheads="1" noChangeShapeType="1" noTextEdit="1"/>
                </p:cNvSpPr>
                <p:nvPr/>
              </p:nvSpPr>
              <p:spPr>
                <a:xfrm>
                  <a:off x="1778221" y="3427521"/>
                  <a:ext cx="479474" cy="457077"/>
                </a:xfrm>
                <a:prstGeom prst="rect">
                  <a:avLst/>
                </a:prstGeom>
                <a:blipFill>
                  <a:blip r:embed="rId6"/>
                  <a:stretch>
                    <a:fillRect/>
                  </a:stretch>
                </a:blipFill>
              </p:spPr>
              <p:txBody>
                <a:bodyPr/>
                <a:lstStyle/>
                <a:p>
                  <a:r>
                    <a:rPr lang="es-PE">
                      <a:noFill/>
                    </a:rPr>
                    <a:t> </a:t>
                  </a:r>
                </a:p>
              </p:txBody>
            </p:sp>
          </mc:Fallback>
        </mc:AlternateContent>
        <p:sp>
          <p:nvSpPr>
            <p:cNvPr id="14" name="Elipse 13">
              <a:extLst>
                <a:ext uri="{FF2B5EF4-FFF2-40B4-BE49-F238E27FC236}">
                  <a16:creationId xmlns:a16="http://schemas.microsoft.com/office/drawing/2014/main" id="{FC209915-9829-59FA-C4CF-C36581376768}"/>
                </a:ext>
              </a:extLst>
            </p:cNvPr>
            <p:cNvSpPr/>
            <p:nvPr/>
          </p:nvSpPr>
          <p:spPr>
            <a:xfrm rot="21396875">
              <a:off x="2101620" y="3284993"/>
              <a:ext cx="88204" cy="7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4D569681-B93F-AF02-D743-6ACF121B1BF2}"/>
                    </a:ext>
                  </a:extLst>
                </p:cNvPr>
                <p:cNvSpPr/>
                <p:nvPr/>
              </p:nvSpPr>
              <p:spPr>
                <a:xfrm>
                  <a:off x="3216665" y="3275246"/>
                  <a:ext cx="547961" cy="457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3" name="Rectángulo 2">
                  <a:extLst>
                    <a:ext uri="{FF2B5EF4-FFF2-40B4-BE49-F238E27FC236}">
                      <a16:creationId xmlns:a16="http://schemas.microsoft.com/office/drawing/2014/main" id="{CBE75A67-C3B9-4BAD-A96E-B18156F0B3DE}"/>
                    </a:ext>
                  </a:extLst>
                </p:cNvPr>
                <p:cNvSpPr>
                  <a:spLocks noRot="1" noChangeAspect="1" noMove="1" noResize="1" noEditPoints="1" noAdjustHandles="1" noChangeArrowheads="1" noChangeShapeType="1" noTextEdit="1"/>
                </p:cNvSpPr>
                <p:nvPr/>
              </p:nvSpPr>
              <p:spPr>
                <a:xfrm>
                  <a:off x="3216665" y="3275246"/>
                  <a:ext cx="547961" cy="457077"/>
                </a:xfrm>
                <a:prstGeom prst="rect">
                  <a:avLst/>
                </a:prstGeom>
                <a:blipFill>
                  <a:blip r:embed="rId7"/>
                  <a:stretch>
                    <a:fillRect/>
                  </a:stretch>
                </a:blipFill>
              </p:spPr>
              <p:txBody>
                <a:bodyPr/>
                <a:lstStyle/>
                <a:p>
                  <a:r>
                    <a:rPr lang="es-PE">
                      <a:noFill/>
                    </a:rPr>
                    <a:t> </a:t>
                  </a:r>
                </a:p>
              </p:txBody>
            </p:sp>
          </mc:Fallback>
        </mc:AlternateContent>
        <p:sp>
          <p:nvSpPr>
            <p:cNvPr id="16" name="Elipse 15">
              <a:extLst>
                <a:ext uri="{FF2B5EF4-FFF2-40B4-BE49-F238E27FC236}">
                  <a16:creationId xmlns:a16="http://schemas.microsoft.com/office/drawing/2014/main" id="{F5C5D031-F995-3B40-59CE-AB9F4CA334FD}"/>
                </a:ext>
              </a:extLst>
            </p:cNvPr>
            <p:cNvSpPr/>
            <p:nvPr/>
          </p:nvSpPr>
          <p:spPr>
            <a:xfrm rot="21396875">
              <a:off x="3374722" y="3278655"/>
              <a:ext cx="88204" cy="7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E7109360-C6F3-4A9E-17EA-CB278CE2CFA0}"/>
                    </a:ext>
                  </a:extLst>
                </p:cNvPr>
                <p:cNvSpPr/>
                <p:nvPr/>
              </p:nvSpPr>
              <p:spPr>
                <a:xfrm rot="21396875">
                  <a:off x="1199031" y="4565697"/>
                  <a:ext cx="367241" cy="457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31" name="Rectángulo 30">
                  <a:extLst>
                    <a:ext uri="{FF2B5EF4-FFF2-40B4-BE49-F238E27FC236}">
                      <a16:creationId xmlns:a16="http://schemas.microsoft.com/office/drawing/2014/main" id="{23FEA305-7F88-4787-9892-E00EB0EEFD3A}"/>
                    </a:ext>
                  </a:extLst>
                </p:cNvPr>
                <p:cNvSpPr>
                  <a:spLocks noRot="1" noChangeAspect="1" noMove="1" noResize="1" noEditPoints="1" noAdjustHandles="1" noChangeArrowheads="1" noChangeShapeType="1" noTextEdit="1"/>
                </p:cNvSpPr>
                <p:nvPr/>
              </p:nvSpPr>
              <p:spPr>
                <a:xfrm rot="21396875">
                  <a:off x="1199031" y="4565697"/>
                  <a:ext cx="367241" cy="457077"/>
                </a:xfrm>
                <a:prstGeom prst="rect">
                  <a:avLst/>
                </a:prstGeom>
                <a:blipFill>
                  <a:blip r:embed="rId8"/>
                  <a:stretch>
                    <a:fillRect/>
                  </a:stretch>
                </a:blipFill>
              </p:spPr>
              <p:txBody>
                <a:bodyPr/>
                <a:lstStyle/>
                <a:p>
                  <a:r>
                    <a:rPr lang="es-PE">
                      <a:noFill/>
                    </a:rPr>
                    <a:t> </a:t>
                  </a:r>
                </a:p>
              </p:txBody>
            </p:sp>
          </mc:Fallback>
        </mc:AlternateContent>
      </p:gr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3EEF0923-9674-A0CF-D91A-DEE6254C23C0}"/>
                  </a:ext>
                </a:extLst>
              </p:cNvPr>
              <p:cNvSpPr/>
              <p:nvPr/>
            </p:nvSpPr>
            <p:spPr>
              <a:xfrm>
                <a:off x="998331" y="5413625"/>
                <a:ext cx="3519594" cy="1041247"/>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rPr>
                  <a:t>Directriz: </a:t>
                </a:r>
                <a14:m>
                  <m:oMath xmlns:m="http://schemas.openxmlformats.org/officeDocument/2006/math">
                    <m:r>
                      <a:rPr lang="es-PE" sz="2800" b="1" i="1" smtClean="0">
                        <a:solidFill>
                          <a:srgbClr val="002060"/>
                        </a:solidFill>
                        <a:latin typeface="Cambria Math" panose="02040503050406030204" pitchFamily="18" charset="0"/>
                        <a:ea typeface="Arial" panose="020B0604020202020204" pitchFamily="34" charset="0"/>
                      </a:rPr>
                      <m:t>𝒙</m:t>
                    </m:r>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𝒑</m:t>
                    </m:r>
                  </m:oMath>
                </a14:m>
                <a:endParaRPr lang="es-PE" sz="2800" b="1" dirty="0">
                  <a:solidFill>
                    <a:srgbClr val="002060"/>
                  </a:solidFill>
                  <a:latin typeface="Arial" panose="020B0604020202020204" pitchFamily="34" charset="0"/>
                  <a:ea typeface="Arial" panose="020B0604020202020204" pitchFamily="34" charset="0"/>
                </a:endParaRP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rPr>
                  <a:t>Foco: </a:t>
                </a:r>
                <a14:m>
                  <m:oMath xmlns:m="http://schemas.openxmlformats.org/officeDocument/2006/math">
                    <m:r>
                      <a:rPr lang="es-ES_tradnl" altLang="es-PE" sz="2800" b="1" i="1" dirty="0">
                        <a:solidFill>
                          <a:srgbClr val="002060"/>
                        </a:solidFill>
                        <a:latin typeface="Cambria Math" panose="02040503050406030204" pitchFamily="18" charset="0"/>
                      </a:rPr>
                      <m:t>(</m:t>
                    </m:r>
                    <m:r>
                      <a:rPr lang="es-PE" altLang="es-PE" sz="2800" b="1" i="1" dirty="0" smtClean="0">
                        <a:solidFill>
                          <a:srgbClr val="002060"/>
                        </a:solidFill>
                        <a:latin typeface="Cambria Math" panose="02040503050406030204" pitchFamily="18" charset="0"/>
                      </a:rPr>
                      <m:t>𝒑</m:t>
                    </m:r>
                    <m:r>
                      <a:rPr lang="es-PE" altLang="es-PE" sz="2800" b="1" i="1" dirty="0" smtClean="0">
                        <a:solidFill>
                          <a:srgbClr val="002060"/>
                        </a:solidFill>
                        <a:latin typeface="Cambria Math" panose="02040503050406030204" pitchFamily="18" charset="0"/>
                      </a:rPr>
                      <m:t> , </m:t>
                    </m:r>
                    <m:r>
                      <a:rPr lang="es-PE" altLang="es-PE" sz="2800" b="1" i="1" dirty="0" smtClean="0">
                        <a:solidFill>
                          <a:srgbClr val="002060"/>
                        </a:solidFill>
                        <a:latin typeface="Cambria Math" panose="02040503050406030204" pitchFamily="18" charset="0"/>
                      </a:rPr>
                      <m:t>𝟎</m:t>
                    </m:r>
                    <m:r>
                      <a:rPr lang="es-ES_tradnl" altLang="es-PE" sz="2800" b="1" i="1" dirty="0">
                        <a:solidFill>
                          <a:srgbClr val="002060"/>
                        </a:solidFill>
                        <a:latin typeface="Cambria Math" panose="02040503050406030204" pitchFamily="18" charset="0"/>
                      </a:rPr>
                      <m:t>)</m:t>
                    </m:r>
                    <m:r>
                      <a:rPr lang="es-419" sz="2800" i="1" dirty="0">
                        <a:solidFill>
                          <a:srgbClr val="002060"/>
                        </a:solidFill>
                        <a:latin typeface="Cambria Math" panose="02040503050406030204" pitchFamily="18" charset="0"/>
                        <a:ea typeface="Arial" panose="020B0604020202020204" pitchFamily="34" charset="0"/>
                      </a:rPr>
                      <m:t> </m:t>
                    </m:r>
                  </m:oMath>
                </a14:m>
                <a:endParaRPr lang="es-PE" sz="2800" dirty="0">
                  <a:solidFill>
                    <a:srgbClr val="002060"/>
                  </a:solidFill>
                  <a:latin typeface="Arial" panose="020B0604020202020204" pitchFamily="34" charset="0"/>
                  <a:ea typeface="Arial" panose="020B0604020202020204" pitchFamily="34" charset="0"/>
                </a:endParaRPr>
              </a:p>
            </p:txBody>
          </p:sp>
        </mc:Choice>
        <mc:Fallback xmlns="">
          <p:sp>
            <p:nvSpPr>
              <p:cNvPr id="20" name="Rectángulo 19">
                <a:extLst>
                  <a:ext uri="{FF2B5EF4-FFF2-40B4-BE49-F238E27FC236}">
                    <a16:creationId xmlns:a16="http://schemas.microsoft.com/office/drawing/2014/main" id="{3EEF0923-9674-A0CF-D91A-DEE6254C23C0}"/>
                  </a:ext>
                </a:extLst>
              </p:cNvPr>
              <p:cNvSpPr>
                <a:spLocks noRot="1" noChangeAspect="1" noMove="1" noResize="1" noEditPoints="1" noAdjustHandles="1" noChangeArrowheads="1" noChangeShapeType="1" noTextEdit="1"/>
              </p:cNvSpPr>
              <p:nvPr/>
            </p:nvSpPr>
            <p:spPr>
              <a:xfrm>
                <a:off x="998331" y="5413625"/>
                <a:ext cx="3519594" cy="1041247"/>
              </a:xfrm>
              <a:prstGeom prst="rect">
                <a:avLst/>
              </a:prstGeom>
              <a:blipFill>
                <a:blip r:embed="rId9"/>
                <a:stretch>
                  <a:fillRect l="-3454" t="-3468" b="-14451"/>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Rectangle 12">
                <a:extLst>
                  <a:ext uri="{FF2B5EF4-FFF2-40B4-BE49-F238E27FC236}">
                    <a16:creationId xmlns:a16="http://schemas.microsoft.com/office/drawing/2014/main" id="{C8F6F9AB-7338-33B8-D60A-0D82435A9BC0}"/>
                  </a:ext>
                </a:extLst>
              </p:cNvPr>
              <p:cNvSpPr>
                <a:spLocks noChangeArrowheads="1"/>
              </p:cNvSpPr>
              <p:nvPr/>
            </p:nvSpPr>
            <p:spPr bwMode="auto">
              <a:xfrm>
                <a:off x="7947394" y="1474746"/>
                <a:ext cx="1297406" cy="585418"/>
              </a:xfrm>
              <a:prstGeom prst="rect">
                <a:avLst/>
              </a:prstGeom>
              <a:solidFill>
                <a:schemeClr val="bg1"/>
              </a:solidFill>
              <a:ln w="9525">
                <a:solidFill>
                  <a:srgbClr val="C00000"/>
                </a:solidFill>
                <a:miter lim="800000"/>
                <a:headEnd/>
                <a:tailEnd/>
              </a:ln>
              <a:effec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PE" altLang="es-PE" sz="3200" b="0" i="1" dirty="0" smtClean="0">
                          <a:solidFill>
                            <a:srgbClr val="C00000"/>
                          </a:solidFill>
                          <a:latin typeface="Cambria Math" panose="02040503050406030204" pitchFamily="18" charset="0"/>
                        </a:rPr>
                        <m:t>&lt;</m:t>
                      </m:r>
                      <m:r>
                        <a:rPr lang="es-ES_tradnl" altLang="es-PE" sz="3200" i="1" dirty="0">
                          <a:solidFill>
                            <a:srgbClr val="C00000"/>
                          </a:solidFill>
                          <a:latin typeface="Cambria Math" panose="02040503050406030204" pitchFamily="18" charset="0"/>
                        </a:rPr>
                        <m:t>0</m:t>
                      </m:r>
                    </m:oMath>
                  </m:oMathPara>
                </a14:m>
                <a:endParaRPr lang="es-ES_tradnl" altLang="es-PE" sz="3200" dirty="0">
                  <a:solidFill>
                    <a:srgbClr val="C00000"/>
                  </a:solidFill>
                  <a:latin typeface="Arial" panose="020B0604020202020204" pitchFamily="34" charset="0"/>
                </a:endParaRPr>
              </a:p>
            </p:txBody>
          </p:sp>
        </mc:Choice>
        <mc:Fallback xmlns="">
          <p:sp>
            <p:nvSpPr>
              <p:cNvPr id="21" name="Rectangle 12">
                <a:extLst>
                  <a:ext uri="{FF2B5EF4-FFF2-40B4-BE49-F238E27FC236}">
                    <a16:creationId xmlns:a16="http://schemas.microsoft.com/office/drawing/2014/main" id="{C8F6F9AB-7338-33B8-D60A-0D82435A9BC0}"/>
                  </a:ext>
                </a:extLst>
              </p:cNvPr>
              <p:cNvSpPr>
                <a:spLocks noRot="1" noChangeAspect="1" noMove="1" noResize="1" noEditPoints="1" noAdjustHandles="1" noChangeArrowheads="1" noChangeShapeType="1" noTextEdit="1"/>
              </p:cNvSpPr>
              <p:nvPr/>
            </p:nvSpPr>
            <p:spPr bwMode="auto">
              <a:xfrm>
                <a:off x="7947394" y="1474746"/>
                <a:ext cx="1297406" cy="585418"/>
              </a:xfrm>
              <a:prstGeom prst="rect">
                <a:avLst/>
              </a:prstGeom>
              <a:blipFill>
                <a:blip r:embed="rId10"/>
                <a:stretch>
                  <a:fillRect/>
                </a:stretch>
              </a:blipFill>
              <a:ln w="9525">
                <a:solidFill>
                  <a:srgbClr val="C00000"/>
                </a:solidFill>
                <a:miter lim="800000"/>
                <a:headEnd/>
                <a:tailEnd/>
              </a:ln>
              <a:effectLst/>
            </p:spPr>
            <p:txBody>
              <a:bodyPr/>
              <a:lstStyle/>
              <a:p>
                <a:r>
                  <a:rPr lang="es-ES">
                    <a:noFill/>
                  </a:rPr>
                  <a:t> </a:t>
                </a:r>
              </a:p>
            </p:txBody>
          </p:sp>
        </mc:Fallback>
      </mc:AlternateContent>
      <p:grpSp>
        <p:nvGrpSpPr>
          <p:cNvPr id="22" name="Grupo 21">
            <a:extLst>
              <a:ext uri="{FF2B5EF4-FFF2-40B4-BE49-F238E27FC236}">
                <a16:creationId xmlns:a16="http://schemas.microsoft.com/office/drawing/2014/main" id="{51F2705D-3EF7-24F0-51FD-CE486501161B}"/>
              </a:ext>
            </a:extLst>
          </p:cNvPr>
          <p:cNvGrpSpPr/>
          <p:nvPr/>
        </p:nvGrpSpPr>
        <p:grpSpPr>
          <a:xfrm>
            <a:off x="7201663" y="1843473"/>
            <a:ext cx="4199437" cy="3349504"/>
            <a:chOff x="6639593" y="681992"/>
            <a:chExt cx="4444552" cy="3875309"/>
          </a:xfrm>
        </p:grpSpPr>
        <p:grpSp>
          <p:nvGrpSpPr>
            <p:cNvPr id="23" name="Group 15">
              <a:extLst>
                <a:ext uri="{FF2B5EF4-FFF2-40B4-BE49-F238E27FC236}">
                  <a16:creationId xmlns:a16="http://schemas.microsoft.com/office/drawing/2014/main" id="{246986B2-0447-A25E-C07F-58B7609F8A06}"/>
                </a:ext>
              </a:extLst>
            </p:cNvPr>
            <p:cNvGrpSpPr>
              <a:grpSpLocks/>
            </p:cNvGrpSpPr>
            <p:nvPr/>
          </p:nvGrpSpPr>
          <p:grpSpPr bwMode="auto">
            <a:xfrm>
              <a:off x="7223862" y="1277620"/>
              <a:ext cx="2182813" cy="2627313"/>
              <a:chOff x="1756" y="1199"/>
              <a:chExt cx="1375" cy="1655"/>
            </a:xfrm>
          </p:grpSpPr>
          <p:sp>
            <p:nvSpPr>
              <p:cNvPr id="34" name="Arc 16">
                <a:extLst>
                  <a:ext uri="{FF2B5EF4-FFF2-40B4-BE49-F238E27FC236}">
                    <a16:creationId xmlns:a16="http://schemas.microsoft.com/office/drawing/2014/main" id="{B06348D6-0FA9-2A91-EF75-2104E6BBF6FD}"/>
                  </a:ext>
                </a:extLst>
              </p:cNvPr>
              <p:cNvSpPr>
                <a:spLocks/>
              </p:cNvSpPr>
              <p:nvPr/>
            </p:nvSpPr>
            <p:spPr bwMode="auto">
              <a:xfrm>
                <a:off x="1756" y="1199"/>
                <a:ext cx="1357" cy="997"/>
              </a:xfrm>
              <a:custGeom>
                <a:avLst/>
                <a:gdLst>
                  <a:gd name="G0" fmla="+- 16 0 0"/>
                  <a:gd name="G1" fmla="+- 21600 0 0"/>
                  <a:gd name="G2" fmla="+- 21600 0 0"/>
                  <a:gd name="T0" fmla="*/ 0 w 21280"/>
                  <a:gd name="T1" fmla="*/ 0 h 21600"/>
                  <a:gd name="T2" fmla="*/ 21280 w 21280"/>
                  <a:gd name="T3" fmla="*/ 17807 h 21600"/>
                  <a:gd name="T4" fmla="*/ 16 w 21280"/>
                  <a:gd name="T5" fmla="*/ 21600 h 21600"/>
                </a:gdLst>
                <a:ahLst/>
                <a:cxnLst>
                  <a:cxn ang="0">
                    <a:pos x="T0" y="T1"/>
                  </a:cxn>
                  <a:cxn ang="0">
                    <a:pos x="T2" y="T3"/>
                  </a:cxn>
                  <a:cxn ang="0">
                    <a:pos x="T4" y="T5"/>
                  </a:cxn>
                </a:cxnLst>
                <a:rect l="0" t="0" r="r" b="b"/>
                <a:pathLst>
                  <a:path w="21280" h="21600" fill="none" extrusionOk="0">
                    <a:moveTo>
                      <a:pt x="0" y="0"/>
                    </a:moveTo>
                    <a:cubicBezTo>
                      <a:pt x="5" y="0"/>
                      <a:pt x="10" y="0"/>
                      <a:pt x="16" y="0"/>
                    </a:cubicBezTo>
                    <a:cubicBezTo>
                      <a:pt x="10482" y="0"/>
                      <a:pt x="19442" y="7503"/>
                      <a:pt x="21280" y="17806"/>
                    </a:cubicBezTo>
                  </a:path>
                  <a:path w="21280" h="21600" stroke="0" extrusionOk="0">
                    <a:moveTo>
                      <a:pt x="0" y="0"/>
                    </a:moveTo>
                    <a:cubicBezTo>
                      <a:pt x="5" y="0"/>
                      <a:pt x="10" y="0"/>
                      <a:pt x="16" y="0"/>
                    </a:cubicBezTo>
                    <a:cubicBezTo>
                      <a:pt x="10482" y="0"/>
                      <a:pt x="19442" y="7503"/>
                      <a:pt x="21280" y="17806"/>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dirty="0"/>
              </a:p>
            </p:txBody>
          </p:sp>
          <p:sp>
            <p:nvSpPr>
              <p:cNvPr id="35" name="Arc 17">
                <a:extLst>
                  <a:ext uri="{FF2B5EF4-FFF2-40B4-BE49-F238E27FC236}">
                    <a16:creationId xmlns:a16="http://schemas.microsoft.com/office/drawing/2014/main" id="{1631F494-DC40-F2A6-2986-BDB78494C4CD}"/>
                  </a:ext>
                </a:extLst>
              </p:cNvPr>
              <p:cNvSpPr>
                <a:spLocks/>
              </p:cNvSpPr>
              <p:nvPr/>
            </p:nvSpPr>
            <p:spPr bwMode="auto">
              <a:xfrm rot="10800000">
                <a:off x="1775" y="1859"/>
                <a:ext cx="1356" cy="995"/>
              </a:xfrm>
              <a:custGeom>
                <a:avLst/>
                <a:gdLst>
                  <a:gd name="G0" fmla="+- 21268 0 0"/>
                  <a:gd name="G1" fmla="+- 21600 0 0"/>
                  <a:gd name="G2" fmla="+- 21600 0 0"/>
                  <a:gd name="T0" fmla="*/ 0 w 21268"/>
                  <a:gd name="T1" fmla="*/ 17825 h 21600"/>
                  <a:gd name="T2" fmla="*/ 21252 w 21268"/>
                  <a:gd name="T3" fmla="*/ 0 h 21600"/>
                  <a:gd name="T4" fmla="*/ 21268 w 21268"/>
                  <a:gd name="T5" fmla="*/ 21600 h 21600"/>
                </a:gdLst>
                <a:ahLst/>
                <a:cxnLst>
                  <a:cxn ang="0">
                    <a:pos x="T0" y="T1"/>
                  </a:cxn>
                  <a:cxn ang="0">
                    <a:pos x="T2" y="T3"/>
                  </a:cxn>
                  <a:cxn ang="0">
                    <a:pos x="T4" y="T5"/>
                  </a:cxn>
                </a:cxnLst>
                <a:rect l="0" t="0" r="r" b="b"/>
                <a:pathLst>
                  <a:path w="21268" h="21600" fill="none" extrusionOk="0">
                    <a:moveTo>
                      <a:pt x="0" y="17825"/>
                    </a:moveTo>
                    <a:cubicBezTo>
                      <a:pt x="1829" y="7519"/>
                      <a:pt x="10784" y="7"/>
                      <a:pt x="21252" y="0"/>
                    </a:cubicBezTo>
                  </a:path>
                  <a:path w="21268" h="21600" stroke="0" extrusionOk="0">
                    <a:moveTo>
                      <a:pt x="0" y="17825"/>
                    </a:moveTo>
                    <a:cubicBezTo>
                      <a:pt x="1829" y="7519"/>
                      <a:pt x="10784" y="7"/>
                      <a:pt x="21252" y="0"/>
                    </a:cubicBezTo>
                    <a:lnTo>
                      <a:pt x="21268"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24" name="Line 6">
              <a:extLst>
                <a:ext uri="{FF2B5EF4-FFF2-40B4-BE49-F238E27FC236}">
                  <a16:creationId xmlns:a16="http://schemas.microsoft.com/office/drawing/2014/main" id="{7BC2FF8B-5628-AB90-F3C9-3E6D9E2870CD}"/>
                </a:ext>
              </a:extLst>
            </p:cNvPr>
            <p:cNvSpPr>
              <a:spLocks noChangeShapeType="1"/>
            </p:cNvSpPr>
            <p:nvPr/>
          </p:nvSpPr>
          <p:spPr bwMode="auto">
            <a:xfrm flipV="1">
              <a:off x="6639593" y="2586560"/>
              <a:ext cx="4235592" cy="25400"/>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5" name="Rectangle 7">
                  <a:extLst>
                    <a:ext uri="{FF2B5EF4-FFF2-40B4-BE49-F238E27FC236}">
                      <a16:creationId xmlns:a16="http://schemas.microsoft.com/office/drawing/2014/main" id="{DC12FDFD-263B-D6C7-6E98-301AB3D4686D}"/>
                    </a:ext>
                  </a:extLst>
                </p:cNvPr>
                <p:cNvSpPr>
                  <a:spLocks noChangeArrowheads="1"/>
                </p:cNvSpPr>
                <p:nvPr/>
              </p:nvSpPr>
              <p:spPr bwMode="auto">
                <a:xfrm>
                  <a:off x="8904103" y="681992"/>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39" name="Rectangle 7">
                  <a:extLst>
                    <a:ext uri="{FF2B5EF4-FFF2-40B4-BE49-F238E27FC236}">
                      <a16:creationId xmlns:a16="http://schemas.microsoft.com/office/drawing/2014/main" id="{77C3FC69-FD59-4241-98BD-558F2D02C930}"/>
                    </a:ext>
                  </a:extLst>
                </p:cNvPr>
                <p:cNvSpPr>
                  <a:spLocks noRot="1" noChangeAspect="1" noMove="1" noResize="1" noEditPoints="1" noAdjustHandles="1" noChangeArrowheads="1" noChangeShapeType="1" noTextEdit="1"/>
                </p:cNvSpPr>
                <p:nvPr/>
              </p:nvSpPr>
              <p:spPr bwMode="auto">
                <a:xfrm>
                  <a:off x="8904103" y="681992"/>
                  <a:ext cx="510524" cy="52386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6" name="Rectangle 8">
                  <a:extLst>
                    <a:ext uri="{FF2B5EF4-FFF2-40B4-BE49-F238E27FC236}">
                      <a16:creationId xmlns:a16="http://schemas.microsoft.com/office/drawing/2014/main" id="{1A370627-00C5-EFBE-DBD1-53924A631C3F}"/>
                    </a:ext>
                  </a:extLst>
                </p:cNvPr>
                <p:cNvSpPr>
                  <a:spLocks noChangeArrowheads="1"/>
                </p:cNvSpPr>
                <p:nvPr/>
              </p:nvSpPr>
              <p:spPr bwMode="auto">
                <a:xfrm>
                  <a:off x="10559193" y="2674921"/>
                  <a:ext cx="524952"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40" name="Rectangle 8">
                  <a:extLst>
                    <a:ext uri="{FF2B5EF4-FFF2-40B4-BE49-F238E27FC236}">
                      <a16:creationId xmlns:a16="http://schemas.microsoft.com/office/drawing/2014/main" id="{363A1499-7A76-4D4F-9264-26A3851A7442}"/>
                    </a:ext>
                  </a:extLst>
                </p:cNvPr>
                <p:cNvSpPr>
                  <a:spLocks noRot="1" noChangeAspect="1" noMove="1" noResize="1" noEditPoints="1" noAdjustHandles="1" noChangeArrowheads="1" noChangeShapeType="1" noTextEdit="1"/>
                </p:cNvSpPr>
                <p:nvPr/>
              </p:nvSpPr>
              <p:spPr bwMode="auto">
                <a:xfrm>
                  <a:off x="10559193" y="2674921"/>
                  <a:ext cx="524952" cy="52386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27" name="Line 11">
              <a:extLst>
                <a:ext uri="{FF2B5EF4-FFF2-40B4-BE49-F238E27FC236}">
                  <a16:creationId xmlns:a16="http://schemas.microsoft.com/office/drawing/2014/main" id="{35B09E39-102C-C517-591C-CF7A6D9BE5B4}"/>
                </a:ext>
              </a:extLst>
            </p:cNvPr>
            <p:cNvSpPr>
              <a:spLocks noChangeShapeType="1"/>
            </p:cNvSpPr>
            <p:nvPr/>
          </p:nvSpPr>
          <p:spPr bwMode="auto">
            <a:xfrm flipV="1">
              <a:off x="9354721" y="817112"/>
              <a:ext cx="6963" cy="3581516"/>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8" name="Line 10">
              <a:extLst>
                <a:ext uri="{FF2B5EF4-FFF2-40B4-BE49-F238E27FC236}">
                  <a16:creationId xmlns:a16="http://schemas.microsoft.com/office/drawing/2014/main" id="{56F39018-0BA3-F8E5-7552-E923485AFDF7}"/>
                </a:ext>
              </a:extLst>
            </p:cNvPr>
            <p:cNvSpPr>
              <a:spLocks noChangeShapeType="1"/>
            </p:cNvSpPr>
            <p:nvPr/>
          </p:nvSpPr>
          <p:spPr bwMode="auto">
            <a:xfrm flipH="1">
              <a:off x="10076800" y="973023"/>
              <a:ext cx="39140" cy="3205221"/>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9" name="Rectángulo 28">
                  <a:extLst>
                    <a:ext uri="{FF2B5EF4-FFF2-40B4-BE49-F238E27FC236}">
                      <a16:creationId xmlns:a16="http://schemas.microsoft.com/office/drawing/2014/main" id="{FCEA8697-D867-B188-4B1D-2A181DD27CD3}"/>
                    </a:ext>
                  </a:extLst>
                </p:cNvPr>
                <p:cNvSpPr/>
                <p:nvPr/>
              </p:nvSpPr>
              <p:spPr>
                <a:xfrm>
                  <a:off x="9285580" y="2575634"/>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45" name="Rectángulo 44">
                  <a:extLst>
                    <a:ext uri="{FF2B5EF4-FFF2-40B4-BE49-F238E27FC236}">
                      <a16:creationId xmlns:a16="http://schemas.microsoft.com/office/drawing/2014/main" id="{D308845A-E1D8-43C0-A71E-2745FC2C6A13}"/>
                    </a:ext>
                  </a:extLst>
                </p:cNvPr>
                <p:cNvSpPr>
                  <a:spLocks noRot="1" noChangeAspect="1" noMove="1" noResize="1" noEditPoints="1" noAdjustHandles="1" noChangeArrowheads="1" noChangeShapeType="1" noTextEdit="1"/>
                </p:cNvSpPr>
                <p:nvPr/>
              </p:nvSpPr>
              <p:spPr>
                <a:xfrm>
                  <a:off x="9285580" y="2575634"/>
                  <a:ext cx="489236" cy="523220"/>
                </a:xfrm>
                <a:prstGeom prst="rect">
                  <a:avLst/>
                </a:prstGeom>
                <a:blipFill>
                  <a:blip r:embed="rId13"/>
                  <a:stretch>
                    <a:fillRect/>
                  </a:stretch>
                </a:blipFill>
              </p:spPr>
              <p:txBody>
                <a:bodyPr/>
                <a:lstStyle/>
                <a:p>
                  <a:r>
                    <a:rPr lang="es-PE">
                      <a:noFill/>
                    </a:rPr>
                    <a:t> </a:t>
                  </a:r>
                </a:p>
              </p:txBody>
            </p:sp>
          </mc:Fallback>
        </mc:AlternateContent>
        <p:sp>
          <p:nvSpPr>
            <p:cNvPr id="30" name="Elipse 29">
              <a:extLst>
                <a:ext uri="{FF2B5EF4-FFF2-40B4-BE49-F238E27FC236}">
                  <a16:creationId xmlns:a16="http://schemas.microsoft.com/office/drawing/2014/main" id="{203F0B1B-4103-34D4-AF3D-35E7F70939A6}"/>
                </a:ext>
              </a:extLst>
            </p:cNvPr>
            <p:cNvSpPr/>
            <p:nvPr/>
          </p:nvSpPr>
          <p:spPr>
            <a:xfrm rot="21396875">
              <a:off x="7791029" y="2546277"/>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1" name="Rectángulo 30">
                  <a:extLst>
                    <a:ext uri="{FF2B5EF4-FFF2-40B4-BE49-F238E27FC236}">
                      <a16:creationId xmlns:a16="http://schemas.microsoft.com/office/drawing/2014/main" id="{D7E93694-6B74-6152-8A40-4AFDA4D58EE7}"/>
                    </a:ext>
                  </a:extLst>
                </p:cNvPr>
                <p:cNvSpPr/>
                <p:nvPr/>
              </p:nvSpPr>
              <p:spPr>
                <a:xfrm>
                  <a:off x="7393406" y="2646178"/>
                  <a:ext cx="5591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47" name="Rectángulo 46">
                  <a:extLst>
                    <a:ext uri="{FF2B5EF4-FFF2-40B4-BE49-F238E27FC236}">
                      <a16:creationId xmlns:a16="http://schemas.microsoft.com/office/drawing/2014/main" id="{EDC4AC68-8672-456F-A4CC-3CCA189C8464}"/>
                    </a:ext>
                  </a:extLst>
                </p:cNvPr>
                <p:cNvSpPr>
                  <a:spLocks noRot="1" noChangeAspect="1" noMove="1" noResize="1" noEditPoints="1" noAdjustHandles="1" noChangeArrowheads="1" noChangeShapeType="1" noTextEdit="1"/>
                </p:cNvSpPr>
                <p:nvPr/>
              </p:nvSpPr>
              <p:spPr>
                <a:xfrm>
                  <a:off x="7393406" y="2646178"/>
                  <a:ext cx="559117" cy="523220"/>
                </a:xfrm>
                <a:prstGeom prst="rect">
                  <a:avLst/>
                </a:prstGeom>
                <a:blipFill>
                  <a:blip r:embed="rId14"/>
                  <a:stretch>
                    <a:fillRect/>
                  </a:stretch>
                </a:blipFill>
              </p:spPr>
              <p:txBody>
                <a:bodyPr/>
                <a:lstStyle/>
                <a:p>
                  <a:r>
                    <a:rPr lang="es-PE">
                      <a:noFill/>
                    </a:rPr>
                    <a:t> </a:t>
                  </a:r>
                </a:p>
              </p:txBody>
            </p:sp>
          </mc:Fallback>
        </mc:AlternateContent>
        <p:sp>
          <p:nvSpPr>
            <p:cNvPr id="32" name="Elipse 31">
              <a:extLst>
                <a:ext uri="{FF2B5EF4-FFF2-40B4-BE49-F238E27FC236}">
                  <a16:creationId xmlns:a16="http://schemas.microsoft.com/office/drawing/2014/main" id="{BB50C81C-50DB-697D-0EA5-3922F3D0727B}"/>
                </a:ext>
              </a:extLst>
            </p:cNvPr>
            <p:cNvSpPr/>
            <p:nvPr/>
          </p:nvSpPr>
          <p:spPr>
            <a:xfrm rot="21396875">
              <a:off x="9322275" y="2539021"/>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F190F1E8-E052-917A-4931-D6F7230C0A7F}"/>
                    </a:ext>
                  </a:extLst>
                </p:cNvPr>
                <p:cNvSpPr/>
                <p:nvPr/>
              </p:nvSpPr>
              <p:spPr>
                <a:xfrm rot="21396875">
                  <a:off x="9764950" y="4034081"/>
                  <a:ext cx="37471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49" name="Rectángulo 48">
                  <a:extLst>
                    <a:ext uri="{FF2B5EF4-FFF2-40B4-BE49-F238E27FC236}">
                      <a16:creationId xmlns:a16="http://schemas.microsoft.com/office/drawing/2014/main" id="{A7225239-1C98-4402-8A8B-E5F9CBD92CE8}"/>
                    </a:ext>
                  </a:extLst>
                </p:cNvPr>
                <p:cNvSpPr>
                  <a:spLocks noRot="1" noChangeAspect="1" noMove="1" noResize="1" noEditPoints="1" noAdjustHandles="1" noChangeArrowheads="1" noChangeShapeType="1" noTextEdit="1"/>
                </p:cNvSpPr>
                <p:nvPr/>
              </p:nvSpPr>
              <p:spPr>
                <a:xfrm rot="21396875">
                  <a:off x="9764950" y="4034081"/>
                  <a:ext cx="374718" cy="523220"/>
                </a:xfrm>
                <a:prstGeom prst="rect">
                  <a:avLst/>
                </a:prstGeom>
                <a:blipFill>
                  <a:blip r:embed="rId15"/>
                  <a:stretch>
                    <a:fillRect/>
                  </a:stretch>
                </a:blipFill>
              </p:spPr>
              <p:txBody>
                <a:bodyPr/>
                <a:lstStyle/>
                <a:p>
                  <a:r>
                    <a:rPr lang="es-PE">
                      <a:noFill/>
                    </a:rPr>
                    <a:t> </a:t>
                  </a:r>
                </a:p>
              </p:txBody>
            </p:sp>
          </mc:Fallback>
        </mc:AlternateContent>
      </p:grpSp>
      <mc:AlternateContent xmlns:mc="http://schemas.openxmlformats.org/markup-compatibility/2006" xmlns:a14="http://schemas.microsoft.com/office/drawing/2010/main">
        <mc:Choice Requires="a14">
          <p:sp>
            <p:nvSpPr>
              <p:cNvPr id="36" name="Rectángulo 35">
                <a:extLst>
                  <a:ext uri="{FF2B5EF4-FFF2-40B4-BE49-F238E27FC236}">
                    <a16:creationId xmlns:a16="http://schemas.microsoft.com/office/drawing/2014/main" id="{4B9B93E1-9F6C-3706-FB60-3CAC903D6D88}"/>
                  </a:ext>
                </a:extLst>
              </p:cNvPr>
              <p:cNvSpPr/>
              <p:nvPr/>
            </p:nvSpPr>
            <p:spPr>
              <a:xfrm>
                <a:off x="7361421" y="5294490"/>
                <a:ext cx="3519594" cy="1041247"/>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rPr>
                  <a:t>Directriz: </a:t>
                </a:r>
                <a14:m>
                  <m:oMath xmlns:m="http://schemas.openxmlformats.org/officeDocument/2006/math">
                    <m:r>
                      <a:rPr lang="es-PE" sz="2800" b="1" i="1" smtClean="0">
                        <a:solidFill>
                          <a:srgbClr val="002060"/>
                        </a:solidFill>
                        <a:latin typeface="Cambria Math" panose="02040503050406030204" pitchFamily="18" charset="0"/>
                        <a:ea typeface="Arial" panose="020B0604020202020204" pitchFamily="34" charset="0"/>
                      </a:rPr>
                      <m:t>𝒙</m:t>
                    </m:r>
                    <m:r>
                      <a:rPr lang="es-PE" sz="2800" b="1" i="1" smtClean="0">
                        <a:solidFill>
                          <a:srgbClr val="002060"/>
                        </a:solidFill>
                        <a:latin typeface="Cambria Math" panose="02040503050406030204" pitchFamily="18" charset="0"/>
                        <a:ea typeface="Arial" panose="020B0604020202020204" pitchFamily="34" charset="0"/>
                      </a:rPr>
                      <m:t>=−</m:t>
                    </m:r>
                    <m:r>
                      <a:rPr lang="es-PE" sz="2800" b="1" i="1" smtClean="0">
                        <a:solidFill>
                          <a:srgbClr val="002060"/>
                        </a:solidFill>
                        <a:latin typeface="Cambria Math" panose="02040503050406030204" pitchFamily="18" charset="0"/>
                        <a:ea typeface="Arial" panose="020B0604020202020204" pitchFamily="34" charset="0"/>
                      </a:rPr>
                      <m:t>𝒑</m:t>
                    </m:r>
                  </m:oMath>
                </a14:m>
                <a:endParaRPr lang="es-PE" sz="2800" b="1" dirty="0">
                  <a:solidFill>
                    <a:srgbClr val="002060"/>
                  </a:solidFill>
                  <a:latin typeface="Arial" panose="020B0604020202020204" pitchFamily="34" charset="0"/>
                  <a:ea typeface="Arial" panose="020B0604020202020204" pitchFamily="34" charset="0"/>
                </a:endParaRP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rPr>
                  <a:t>Foco: </a:t>
                </a:r>
                <a14:m>
                  <m:oMath xmlns:m="http://schemas.openxmlformats.org/officeDocument/2006/math">
                    <m:r>
                      <a:rPr lang="es-ES_tradnl" altLang="es-PE" sz="2800" b="1" i="1" dirty="0">
                        <a:solidFill>
                          <a:srgbClr val="002060"/>
                        </a:solidFill>
                        <a:latin typeface="Cambria Math" panose="02040503050406030204" pitchFamily="18" charset="0"/>
                      </a:rPr>
                      <m:t>(</m:t>
                    </m:r>
                    <m:r>
                      <a:rPr lang="es-PE" altLang="es-PE" sz="2800" b="1" i="1" dirty="0" smtClean="0">
                        <a:solidFill>
                          <a:srgbClr val="002060"/>
                        </a:solidFill>
                        <a:latin typeface="Cambria Math" panose="02040503050406030204" pitchFamily="18" charset="0"/>
                      </a:rPr>
                      <m:t>𝒑</m:t>
                    </m:r>
                    <m:r>
                      <a:rPr lang="es-PE" altLang="es-PE" sz="2800" b="1" i="1" dirty="0" smtClean="0">
                        <a:solidFill>
                          <a:srgbClr val="002060"/>
                        </a:solidFill>
                        <a:latin typeface="Cambria Math" panose="02040503050406030204" pitchFamily="18" charset="0"/>
                      </a:rPr>
                      <m:t> , </m:t>
                    </m:r>
                    <m:r>
                      <a:rPr lang="es-PE" altLang="es-PE" sz="2800" b="1" i="1" dirty="0" smtClean="0">
                        <a:solidFill>
                          <a:srgbClr val="002060"/>
                        </a:solidFill>
                        <a:latin typeface="Cambria Math" panose="02040503050406030204" pitchFamily="18" charset="0"/>
                      </a:rPr>
                      <m:t>𝟎</m:t>
                    </m:r>
                    <m:r>
                      <a:rPr lang="es-ES_tradnl" altLang="es-PE" sz="2800" b="1" i="1" dirty="0">
                        <a:solidFill>
                          <a:srgbClr val="002060"/>
                        </a:solidFill>
                        <a:latin typeface="Cambria Math" panose="02040503050406030204" pitchFamily="18" charset="0"/>
                      </a:rPr>
                      <m:t>)</m:t>
                    </m:r>
                    <m:r>
                      <a:rPr lang="es-419" sz="2800" i="1" dirty="0">
                        <a:solidFill>
                          <a:srgbClr val="002060"/>
                        </a:solidFill>
                        <a:latin typeface="Cambria Math" panose="02040503050406030204" pitchFamily="18" charset="0"/>
                        <a:ea typeface="Arial" panose="020B0604020202020204" pitchFamily="34" charset="0"/>
                      </a:rPr>
                      <m:t> </m:t>
                    </m:r>
                  </m:oMath>
                </a14:m>
                <a:endParaRPr lang="es-PE" sz="2800" dirty="0">
                  <a:solidFill>
                    <a:srgbClr val="002060"/>
                  </a:solidFill>
                  <a:latin typeface="Arial" panose="020B0604020202020204" pitchFamily="34" charset="0"/>
                  <a:ea typeface="Arial" panose="020B0604020202020204" pitchFamily="34" charset="0"/>
                </a:endParaRPr>
              </a:p>
            </p:txBody>
          </p:sp>
        </mc:Choice>
        <mc:Fallback xmlns="">
          <p:sp>
            <p:nvSpPr>
              <p:cNvPr id="36" name="Rectángulo 35">
                <a:extLst>
                  <a:ext uri="{FF2B5EF4-FFF2-40B4-BE49-F238E27FC236}">
                    <a16:creationId xmlns:a16="http://schemas.microsoft.com/office/drawing/2014/main" id="{4B9B93E1-9F6C-3706-FB60-3CAC903D6D88}"/>
                  </a:ext>
                </a:extLst>
              </p:cNvPr>
              <p:cNvSpPr>
                <a:spLocks noRot="1" noChangeAspect="1" noMove="1" noResize="1" noEditPoints="1" noAdjustHandles="1" noChangeArrowheads="1" noChangeShapeType="1" noTextEdit="1"/>
              </p:cNvSpPr>
              <p:nvPr/>
            </p:nvSpPr>
            <p:spPr>
              <a:xfrm>
                <a:off x="7361421" y="5294490"/>
                <a:ext cx="3519594" cy="1041247"/>
              </a:xfrm>
              <a:prstGeom prst="rect">
                <a:avLst/>
              </a:prstGeom>
              <a:blipFill>
                <a:blip r:embed="rId16"/>
                <a:stretch>
                  <a:fillRect l="-3454" t="-4070" b="-15116"/>
                </a:stretch>
              </a:blipFill>
              <a:ln>
                <a:solidFill>
                  <a:srgbClr val="C00000"/>
                </a:solidFill>
              </a:ln>
            </p:spPr>
            <p:txBody>
              <a:bodyPr/>
              <a:lstStyle/>
              <a:p>
                <a:r>
                  <a:rPr lang="es-ES">
                    <a:noFill/>
                  </a:rPr>
                  <a:t> </a:t>
                </a:r>
              </a:p>
            </p:txBody>
          </p:sp>
        </mc:Fallback>
      </mc:AlternateContent>
      <p:sp>
        <p:nvSpPr>
          <p:cNvPr id="37" name="Rectángulo 36">
            <a:extLst>
              <a:ext uri="{FF2B5EF4-FFF2-40B4-BE49-F238E27FC236}">
                <a16:creationId xmlns:a16="http://schemas.microsoft.com/office/drawing/2014/main" id="{B74DAC14-1F4C-01E8-3B79-6FECC891E9C3}"/>
              </a:ext>
            </a:extLst>
          </p:cNvPr>
          <p:cNvSpPr/>
          <p:nvPr/>
        </p:nvSpPr>
        <p:spPr>
          <a:xfrm>
            <a:off x="2498575" y="262846"/>
            <a:ext cx="7524357" cy="523220"/>
          </a:xfrm>
          <a:prstGeom prst="rect">
            <a:avLst/>
          </a:prstGeom>
          <a:solidFill>
            <a:schemeClr val="bg1"/>
          </a:solidFill>
          <a:ln>
            <a:solidFill>
              <a:srgbClr val="C00000"/>
            </a:solidFill>
          </a:ln>
        </p:spPr>
        <p:txBody>
          <a:bodyPr wrap="square">
            <a:spAutoFit/>
          </a:bodyPr>
          <a:lstStyle/>
          <a:p>
            <a:pPr algn="ctr"/>
            <a:r>
              <a:rPr lang="es-419" sz="2800" dirty="0">
                <a:solidFill>
                  <a:srgbClr val="C00000"/>
                </a:solidFill>
                <a:latin typeface="Arial" panose="020B0604020202020204" pitchFamily="34" charset="0"/>
                <a:cs typeface="Arial" panose="020B0604020202020204" pitchFamily="34" charset="0"/>
              </a:rPr>
              <a:t>ECUACIÓN CANONICA DE LA PARÁBOLA</a:t>
            </a:r>
            <a:endParaRPr lang="es-PE" sz="2800" dirty="0">
              <a:solidFill>
                <a:srgbClr val="C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27C4991F-9084-7674-8EAA-0E76EF2BA346}"/>
                  </a:ext>
                </a:extLst>
              </p:cNvPr>
              <p:cNvSpPr/>
              <p:nvPr/>
            </p:nvSpPr>
            <p:spPr>
              <a:xfrm>
                <a:off x="300146" y="772975"/>
                <a:ext cx="6002156" cy="545727"/>
              </a:xfrm>
              <a:prstGeom prst="rect">
                <a:avLst/>
              </a:prstGeom>
            </p:spPr>
            <p:txBody>
              <a:bodyPr wrap="non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Si : </a:t>
                </a:r>
                <a14:m>
                  <m:oMath xmlns:m="http://schemas.openxmlformats.org/officeDocument/2006/math">
                    <m:d>
                      <m:dPr>
                        <m:ctrlPr>
                          <a:rPr lang="es-ES_tradnl" altLang="es-PE" sz="2800" i="1" dirty="0" smtClean="0">
                            <a:solidFill>
                              <a:srgbClr val="C00000"/>
                            </a:solidFill>
                            <a:latin typeface="Cambria Math" panose="02040503050406030204" pitchFamily="18" charset="0"/>
                          </a:rPr>
                        </m:ctrlPr>
                      </m:dPr>
                      <m:e>
                        <m:r>
                          <a:rPr lang="es-ES_tradnl" altLang="es-PE" sz="2800" b="0" i="1" dirty="0" err="1">
                            <a:solidFill>
                              <a:srgbClr val="C00000"/>
                            </a:solidFill>
                            <a:latin typeface="Cambria Math" panose="02040503050406030204" pitchFamily="18" charset="0"/>
                          </a:rPr>
                          <m:t>h</m:t>
                        </m:r>
                        <m:r>
                          <a:rPr lang="es-PE" altLang="es-PE" sz="2800" b="0" i="1" dirty="0">
                            <a:solidFill>
                              <a:srgbClr val="C00000"/>
                            </a:solidFill>
                            <a:latin typeface="Cambria Math" panose="02040503050406030204" pitchFamily="18" charset="0"/>
                          </a:rPr>
                          <m:t> </m:t>
                        </m:r>
                        <m:r>
                          <a:rPr lang="es-ES_tradnl" altLang="es-PE" sz="2800" b="0" i="1" dirty="0" err="1">
                            <a:solidFill>
                              <a:srgbClr val="C00000"/>
                            </a:solidFill>
                            <a:latin typeface="Cambria Math" panose="02040503050406030204" pitchFamily="18" charset="0"/>
                          </a:rPr>
                          <m:t>,</m:t>
                        </m:r>
                        <m:r>
                          <a:rPr lang="es-ES_tradnl" altLang="es-PE" sz="2800" b="0" i="1" dirty="0" err="1">
                            <a:solidFill>
                              <a:srgbClr val="C00000"/>
                            </a:solidFill>
                            <a:latin typeface="Cambria Math" panose="02040503050406030204" pitchFamily="18" charset="0"/>
                          </a:rPr>
                          <m:t>𝑘</m:t>
                        </m:r>
                      </m:e>
                    </m:d>
                    <m:r>
                      <a:rPr lang="es-PE" altLang="es-PE" sz="2800" b="0" i="1" dirty="0" smtClean="0">
                        <a:solidFill>
                          <a:srgbClr val="C00000"/>
                        </a:solidFill>
                        <a:latin typeface="Cambria Math" panose="02040503050406030204" pitchFamily="18" charset="0"/>
                      </a:rPr>
                      <m:t>=(0,0)</m:t>
                    </m:r>
                    <m:r>
                      <a:rPr lang="es-419" sz="2800" b="0" i="1" dirty="0">
                        <a:solidFill>
                          <a:srgbClr val="C00000"/>
                        </a:solidFill>
                        <a:latin typeface="Cambria Math" panose="02040503050406030204" pitchFamily="18" charset="0"/>
                        <a:ea typeface="Arial" panose="020B0604020202020204" pitchFamily="34" charset="0"/>
                      </a:rPr>
                      <m:t> </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chemeClr val="tx1"/>
                    </a:solidFill>
                    <a:latin typeface="Arial" panose="020B0604020202020204" pitchFamily="34" charset="0"/>
                    <a:ea typeface="Arial" panose="020B0604020202020204" pitchFamily="34" charset="0"/>
                  </a:rPr>
                  <a:t>en la ecuación (5)</a:t>
                </a:r>
                <a:endParaRPr lang="es-PE" sz="2800" dirty="0">
                  <a:solidFill>
                    <a:schemeClr val="tx1"/>
                  </a:solidFill>
                  <a:latin typeface="Arial" panose="020B0604020202020204" pitchFamily="34" charset="0"/>
                  <a:ea typeface="Arial" panose="020B0604020202020204" pitchFamily="34" charset="0"/>
                </a:endParaRPr>
              </a:p>
            </p:txBody>
          </p:sp>
        </mc:Choice>
        <mc:Fallback xmlns="">
          <p:sp>
            <p:nvSpPr>
              <p:cNvPr id="38" name="Rectángulo 37">
                <a:extLst>
                  <a:ext uri="{FF2B5EF4-FFF2-40B4-BE49-F238E27FC236}">
                    <a16:creationId xmlns:a16="http://schemas.microsoft.com/office/drawing/2014/main" id="{27C4991F-9084-7674-8EAA-0E76EF2BA346}"/>
                  </a:ext>
                </a:extLst>
              </p:cNvPr>
              <p:cNvSpPr>
                <a:spLocks noRot="1" noChangeAspect="1" noMove="1" noResize="1" noEditPoints="1" noAdjustHandles="1" noChangeArrowheads="1" noChangeShapeType="1" noTextEdit="1"/>
              </p:cNvSpPr>
              <p:nvPr/>
            </p:nvSpPr>
            <p:spPr>
              <a:xfrm>
                <a:off x="300146" y="772975"/>
                <a:ext cx="6002156" cy="545727"/>
              </a:xfrm>
              <a:prstGeom prst="rect">
                <a:avLst/>
              </a:prstGeom>
              <a:blipFill>
                <a:blip r:embed="rId17"/>
                <a:stretch>
                  <a:fillRect l="-2030" t="-8989" r="-1015" b="-30337"/>
                </a:stretch>
              </a:blipFill>
            </p:spPr>
            <p:txBody>
              <a:bodyPr/>
              <a:lstStyle/>
              <a:p>
                <a:r>
                  <a:rPr lang="es-ES">
                    <a:noFill/>
                  </a:rPr>
                  <a:t> </a:t>
                </a:r>
              </a:p>
            </p:txBody>
          </p:sp>
        </mc:Fallback>
      </mc:AlternateContent>
    </p:spTree>
    <p:extLst>
      <p:ext uri="{BB962C8B-B14F-4D97-AF65-F5344CB8AC3E}">
        <p14:creationId xmlns:p14="http://schemas.microsoft.com/office/powerpoint/2010/main" val="13504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80">
                                          <p:stCondLst>
                                            <p:cond delay="0"/>
                                          </p:stCondLst>
                                        </p:cTn>
                                        <p:tgtEl>
                                          <p:spTgt spid="6"/>
                                        </p:tgtEl>
                                      </p:cBhvr>
                                    </p:animEffect>
                                    <p:anim calcmode="lin" valueType="num">
                                      <p:cBhvr>
                                        <p:cTn id="3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5" dur="26">
                                          <p:stCondLst>
                                            <p:cond delay="650"/>
                                          </p:stCondLst>
                                        </p:cTn>
                                        <p:tgtEl>
                                          <p:spTgt spid="6"/>
                                        </p:tgtEl>
                                      </p:cBhvr>
                                      <p:to x="100000" y="60000"/>
                                    </p:animScale>
                                    <p:animScale>
                                      <p:cBhvr>
                                        <p:cTn id="36" dur="166" decel="50000">
                                          <p:stCondLst>
                                            <p:cond delay="676"/>
                                          </p:stCondLst>
                                        </p:cTn>
                                        <p:tgtEl>
                                          <p:spTgt spid="6"/>
                                        </p:tgtEl>
                                      </p:cBhvr>
                                      <p:to x="100000" y="100000"/>
                                    </p:animScale>
                                    <p:animScale>
                                      <p:cBhvr>
                                        <p:cTn id="37" dur="26">
                                          <p:stCondLst>
                                            <p:cond delay="1312"/>
                                          </p:stCondLst>
                                        </p:cTn>
                                        <p:tgtEl>
                                          <p:spTgt spid="6"/>
                                        </p:tgtEl>
                                      </p:cBhvr>
                                      <p:to x="100000" y="80000"/>
                                    </p:animScale>
                                    <p:animScale>
                                      <p:cBhvr>
                                        <p:cTn id="38" dur="166" decel="50000">
                                          <p:stCondLst>
                                            <p:cond delay="1338"/>
                                          </p:stCondLst>
                                        </p:cTn>
                                        <p:tgtEl>
                                          <p:spTgt spid="6"/>
                                        </p:tgtEl>
                                      </p:cBhvr>
                                      <p:to x="100000" y="100000"/>
                                    </p:animScale>
                                    <p:animScale>
                                      <p:cBhvr>
                                        <p:cTn id="39" dur="26">
                                          <p:stCondLst>
                                            <p:cond delay="1642"/>
                                          </p:stCondLst>
                                        </p:cTn>
                                        <p:tgtEl>
                                          <p:spTgt spid="6"/>
                                        </p:tgtEl>
                                      </p:cBhvr>
                                      <p:to x="100000" y="90000"/>
                                    </p:animScale>
                                    <p:animScale>
                                      <p:cBhvr>
                                        <p:cTn id="40" dur="166" decel="50000">
                                          <p:stCondLst>
                                            <p:cond delay="1668"/>
                                          </p:stCondLst>
                                        </p:cTn>
                                        <p:tgtEl>
                                          <p:spTgt spid="6"/>
                                        </p:tgtEl>
                                      </p:cBhvr>
                                      <p:to x="100000" y="100000"/>
                                    </p:animScale>
                                    <p:animScale>
                                      <p:cBhvr>
                                        <p:cTn id="41" dur="26">
                                          <p:stCondLst>
                                            <p:cond delay="1808"/>
                                          </p:stCondLst>
                                        </p:cTn>
                                        <p:tgtEl>
                                          <p:spTgt spid="6"/>
                                        </p:tgtEl>
                                      </p:cBhvr>
                                      <p:to x="100000" y="95000"/>
                                    </p:animScale>
                                    <p:animScale>
                                      <p:cBhvr>
                                        <p:cTn id="42" dur="166" decel="50000">
                                          <p:stCondLst>
                                            <p:cond delay="1834"/>
                                          </p:stCondLst>
                                        </p:cTn>
                                        <p:tgtEl>
                                          <p:spTgt spid="6"/>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80">
                                          <p:stCondLst>
                                            <p:cond delay="0"/>
                                          </p:stCondLst>
                                        </p:cTn>
                                        <p:tgtEl>
                                          <p:spTgt spid="22"/>
                                        </p:tgtEl>
                                      </p:cBhvr>
                                    </p:animEffect>
                                    <p:anim calcmode="lin" valueType="num">
                                      <p:cBhvr>
                                        <p:cTn id="5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2" dur="26">
                                          <p:stCondLst>
                                            <p:cond delay="650"/>
                                          </p:stCondLst>
                                        </p:cTn>
                                        <p:tgtEl>
                                          <p:spTgt spid="22"/>
                                        </p:tgtEl>
                                      </p:cBhvr>
                                      <p:to x="100000" y="60000"/>
                                    </p:animScale>
                                    <p:animScale>
                                      <p:cBhvr>
                                        <p:cTn id="63" dur="166" decel="50000">
                                          <p:stCondLst>
                                            <p:cond delay="676"/>
                                          </p:stCondLst>
                                        </p:cTn>
                                        <p:tgtEl>
                                          <p:spTgt spid="22"/>
                                        </p:tgtEl>
                                      </p:cBhvr>
                                      <p:to x="100000" y="100000"/>
                                    </p:animScale>
                                    <p:animScale>
                                      <p:cBhvr>
                                        <p:cTn id="64" dur="26">
                                          <p:stCondLst>
                                            <p:cond delay="1312"/>
                                          </p:stCondLst>
                                        </p:cTn>
                                        <p:tgtEl>
                                          <p:spTgt spid="22"/>
                                        </p:tgtEl>
                                      </p:cBhvr>
                                      <p:to x="100000" y="80000"/>
                                    </p:animScale>
                                    <p:animScale>
                                      <p:cBhvr>
                                        <p:cTn id="65" dur="166" decel="50000">
                                          <p:stCondLst>
                                            <p:cond delay="1338"/>
                                          </p:stCondLst>
                                        </p:cTn>
                                        <p:tgtEl>
                                          <p:spTgt spid="22"/>
                                        </p:tgtEl>
                                      </p:cBhvr>
                                      <p:to x="100000" y="100000"/>
                                    </p:animScale>
                                    <p:animScale>
                                      <p:cBhvr>
                                        <p:cTn id="66" dur="26">
                                          <p:stCondLst>
                                            <p:cond delay="1642"/>
                                          </p:stCondLst>
                                        </p:cTn>
                                        <p:tgtEl>
                                          <p:spTgt spid="22"/>
                                        </p:tgtEl>
                                      </p:cBhvr>
                                      <p:to x="100000" y="90000"/>
                                    </p:animScale>
                                    <p:animScale>
                                      <p:cBhvr>
                                        <p:cTn id="67" dur="166" decel="50000">
                                          <p:stCondLst>
                                            <p:cond delay="1668"/>
                                          </p:stCondLst>
                                        </p:cTn>
                                        <p:tgtEl>
                                          <p:spTgt spid="22"/>
                                        </p:tgtEl>
                                      </p:cBhvr>
                                      <p:to x="100000" y="100000"/>
                                    </p:animScale>
                                    <p:animScale>
                                      <p:cBhvr>
                                        <p:cTn id="68" dur="26">
                                          <p:stCondLst>
                                            <p:cond delay="1808"/>
                                          </p:stCondLst>
                                        </p:cTn>
                                        <p:tgtEl>
                                          <p:spTgt spid="22"/>
                                        </p:tgtEl>
                                      </p:cBhvr>
                                      <p:to x="100000" y="95000"/>
                                    </p:animScale>
                                    <p:animScale>
                                      <p:cBhvr>
                                        <p:cTn id="69" dur="166" decel="50000">
                                          <p:stCondLst>
                                            <p:cond delay="1834"/>
                                          </p:stCondLst>
                                        </p:cTn>
                                        <p:tgtEl>
                                          <p:spTgt spid="22"/>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20" grpId="0" animBg="1"/>
      <p:bldP spid="21" grpId="0" animBg="1" autoUpdateAnimBg="0"/>
      <p:bldP spid="36" grpId="0" animBg="1"/>
      <p:bldP spid="37" grpId="0" animBg="1"/>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16</a:t>
            </a:fld>
            <a:endParaRPr lang="pt-B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77181004-58AA-AB59-2329-5DDFBA3B3DD8}"/>
                  </a:ext>
                </a:extLst>
              </p:cNvPr>
              <p:cNvSpPr/>
              <p:nvPr/>
            </p:nvSpPr>
            <p:spPr>
              <a:xfrm>
                <a:off x="1046277" y="513553"/>
                <a:ext cx="10144887" cy="954107"/>
              </a:xfrm>
              <a:prstGeom prst="rect">
                <a:avLst/>
              </a:prstGeom>
              <a:solidFill>
                <a:schemeClr val="bg1"/>
              </a:solidFill>
              <a:ln>
                <a:solidFill>
                  <a:srgbClr val="C00000"/>
                </a:solidFill>
              </a:ln>
            </p:spPr>
            <p:txBody>
              <a:bodyPr wrap="square">
                <a:spAutoFit/>
              </a:bodyPr>
              <a:lstStyle/>
              <a:p>
                <a:pPr algn="ctr"/>
                <a:r>
                  <a:rPr lang="es-419" sz="2800" dirty="0">
                    <a:solidFill>
                      <a:srgbClr val="C00000"/>
                    </a:solidFill>
                    <a:latin typeface="Arial" panose="020B0604020202020204" pitchFamily="34" charset="0"/>
                    <a:cs typeface="Arial" panose="020B0604020202020204" pitchFamily="34" charset="0"/>
                  </a:rPr>
                  <a:t>ECUACIÓN ORDINARIA DE LA PARÁBOLA CON EJE FOCAL PARALELO AL EJE Y,  VÉRTICE EL PUNTO </a:t>
                </a:r>
                <a14:m>
                  <m:oMath xmlns:m="http://schemas.openxmlformats.org/officeDocument/2006/math">
                    <m:r>
                      <a:rPr lang="es-PE" sz="2800" b="0" i="1" dirty="0">
                        <a:solidFill>
                          <a:srgbClr val="C00000"/>
                        </a:solidFill>
                        <a:latin typeface="Cambria Math" panose="02040503050406030204" pitchFamily="18" charset="0"/>
                        <a:ea typeface="Arial" panose="020B0604020202020204" pitchFamily="34" charset="0"/>
                      </a:rPr>
                      <m:t>(</m:t>
                    </m:r>
                    <m:r>
                      <a:rPr lang="es-PE" sz="2800" b="0" i="1" dirty="0">
                        <a:solidFill>
                          <a:srgbClr val="C00000"/>
                        </a:solidFill>
                        <a:latin typeface="Cambria Math" panose="02040503050406030204" pitchFamily="18" charset="0"/>
                        <a:ea typeface="Arial" panose="020B0604020202020204" pitchFamily="34" charset="0"/>
                      </a:rPr>
                      <m:t>h</m:t>
                    </m:r>
                    <m:r>
                      <a:rPr lang="es-PE" sz="2800" b="0" i="1" dirty="0">
                        <a:solidFill>
                          <a:srgbClr val="C00000"/>
                        </a:solidFill>
                        <a:latin typeface="Cambria Math" panose="02040503050406030204" pitchFamily="18" charset="0"/>
                        <a:ea typeface="Arial" panose="020B0604020202020204" pitchFamily="34" charset="0"/>
                      </a:rPr>
                      <m:t>,</m:t>
                    </m:r>
                    <m:r>
                      <a:rPr lang="es-PE" sz="2800" b="0" i="1" dirty="0">
                        <a:solidFill>
                          <a:srgbClr val="C00000"/>
                        </a:solidFill>
                        <a:latin typeface="Cambria Math" panose="02040503050406030204" pitchFamily="18" charset="0"/>
                        <a:ea typeface="Arial" panose="020B0604020202020204" pitchFamily="34" charset="0"/>
                      </a:rPr>
                      <m:t>𝑘</m:t>
                    </m:r>
                    <m:r>
                      <a:rPr lang="es-PE" sz="2800" b="0" i="1" dirty="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cs typeface="Arial" panose="020B0604020202020204" pitchFamily="34" charset="0"/>
                  </a:rPr>
                  <a:t>.</a:t>
                </a:r>
                <a:endParaRPr lang="es-PE" sz="2800" dirty="0">
                  <a:solidFill>
                    <a:srgbClr val="C00000"/>
                  </a:solidFill>
                  <a:latin typeface="Arial" panose="020B0604020202020204" pitchFamily="34" charset="0"/>
                  <a:cs typeface="Arial" panose="020B0604020202020204" pitchFamily="34" charset="0"/>
                </a:endParaRPr>
              </a:p>
            </p:txBody>
          </p:sp>
        </mc:Choice>
        <mc:Fallback xmlns="">
          <p:sp>
            <p:nvSpPr>
              <p:cNvPr id="4" name="Rectángulo 3">
                <a:extLst>
                  <a:ext uri="{FF2B5EF4-FFF2-40B4-BE49-F238E27FC236}">
                    <a16:creationId xmlns:a16="http://schemas.microsoft.com/office/drawing/2014/main" id="{77181004-58AA-AB59-2329-5DDFBA3B3DD8}"/>
                  </a:ext>
                </a:extLst>
              </p:cNvPr>
              <p:cNvSpPr>
                <a:spLocks noRot="1" noChangeAspect="1" noMove="1" noResize="1" noEditPoints="1" noAdjustHandles="1" noChangeArrowheads="1" noChangeShapeType="1" noTextEdit="1"/>
              </p:cNvSpPr>
              <p:nvPr/>
            </p:nvSpPr>
            <p:spPr>
              <a:xfrm>
                <a:off x="1046277" y="513553"/>
                <a:ext cx="10144887" cy="954107"/>
              </a:xfrm>
              <a:prstGeom prst="rect">
                <a:avLst/>
              </a:prstGeom>
              <a:blipFill>
                <a:blip r:embed="rId2"/>
                <a:stretch>
                  <a:fillRect l="-960" t="-5660" r="-1861" b="-15723"/>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AEBDBB44-86EA-44A1-DF1A-4A1F87125B39}"/>
                  </a:ext>
                </a:extLst>
              </p:cNvPr>
              <p:cNvSpPr/>
              <p:nvPr/>
            </p:nvSpPr>
            <p:spPr>
              <a:xfrm>
                <a:off x="429061" y="1839408"/>
                <a:ext cx="8939307" cy="545727"/>
              </a:xfrm>
              <a:prstGeom prst="rect">
                <a:avLst/>
              </a:prstGeom>
            </p:spPr>
            <p:txBody>
              <a:bodyPr wrap="non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 si </a:t>
                </a:r>
                <a14:m>
                  <m:oMath xmlns:m="http://schemas.openxmlformats.org/officeDocument/2006/math">
                    <m:acc>
                      <m:accPr>
                        <m:chr m:val="⃗"/>
                        <m:ctrlPr>
                          <a:rPr lang="es-419" sz="2800" i="1" dirty="0" smtClean="0">
                            <a:solidFill>
                              <a:srgbClr val="C00000"/>
                            </a:solidFill>
                            <a:latin typeface="Cambria Math" panose="02040503050406030204" pitchFamily="18" charset="0"/>
                          </a:rPr>
                        </m:ctrlPr>
                      </m:accPr>
                      <m:e>
                        <m:r>
                          <a:rPr lang="es-419" sz="2800" i="1" dirty="0">
                            <a:solidFill>
                              <a:srgbClr val="C00000"/>
                            </a:solidFill>
                            <a:latin typeface="Cambria Math" panose="02040503050406030204" pitchFamily="18" charset="0"/>
                            <a:ea typeface="Arial" panose="020B0604020202020204" pitchFamily="34" charset="0"/>
                          </a:rPr>
                          <m:t>𝑢</m:t>
                        </m:r>
                      </m:e>
                    </m:acc>
                    <m:r>
                      <a:rPr lang="es-PE" sz="2800" b="0" i="1" dirty="0" smtClean="0">
                        <a:solidFill>
                          <a:srgbClr val="C00000"/>
                        </a:solidFill>
                        <a:latin typeface="Cambria Math" panose="02040503050406030204" pitchFamily="18" charset="0"/>
                        <a:ea typeface="Arial" panose="020B0604020202020204" pitchFamily="34" charset="0"/>
                      </a:rPr>
                      <m:t>=(0,1)</m:t>
                    </m:r>
                  </m:oMath>
                </a14:m>
                <a:r>
                  <a:rPr lang="es-419" sz="2800" dirty="0">
                    <a:solidFill>
                      <a:srgbClr val="C00000"/>
                    </a:solidFill>
                    <a:latin typeface="Arial" panose="020B0604020202020204" pitchFamily="34" charset="0"/>
                    <a:ea typeface="Arial" panose="020B0604020202020204" pitchFamily="34" charset="0"/>
                  </a:rPr>
                  <a:t> , </a:t>
                </a:r>
                <a14:m>
                  <m:oMath xmlns:m="http://schemas.openxmlformats.org/officeDocument/2006/math">
                    <m:r>
                      <a:rPr lang="es-419" sz="2800" i="1" dirty="0" smtClean="0">
                        <a:solidFill>
                          <a:srgbClr val="C00000"/>
                        </a:solidFill>
                        <a:latin typeface="Cambria Math" panose="02040503050406030204" pitchFamily="18" charset="0"/>
                        <a:ea typeface="Arial" panose="020B0604020202020204" pitchFamily="34" charset="0"/>
                      </a:rPr>
                      <m:t>𝑃</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𝑥</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𝑦</m:t>
                    </m:r>
                    <m:r>
                      <a:rPr lang="es-PE" sz="2800" b="0" i="1" dirty="0" smtClean="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 </a:t>
                </a:r>
                <a14:m>
                  <m:oMath xmlns:m="http://schemas.openxmlformats.org/officeDocument/2006/math">
                    <m:r>
                      <a:rPr lang="es-419" sz="2800" i="1" dirty="0" smtClean="0">
                        <a:solidFill>
                          <a:srgbClr val="C00000"/>
                        </a:solidFill>
                        <a:latin typeface="Cambria Math" panose="02040503050406030204" pitchFamily="18" charset="0"/>
                        <a:ea typeface="Arial" panose="020B0604020202020204" pitchFamily="34" charset="0"/>
                      </a:rPr>
                      <m:t>𝑉</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h</m:t>
                    </m:r>
                    <m:r>
                      <a:rPr lang="es-PE" sz="2800" b="0" i="1" dirty="0" smtClean="0">
                        <a:solidFill>
                          <a:srgbClr val="C00000"/>
                        </a:solidFill>
                        <a:latin typeface="Cambria Math" panose="02040503050406030204" pitchFamily="18" charset="0"/>
                        <a:ea typeface="Arial" panose="020B0604020202020204" pitchFamily="34" charset="0"/>
                      </a:rPr>
                      <m:t>,</m:t>
                    </m:r>
                    <m:r>
                      <a:rPr lang="es-PE" sz="2800" b="0" i="1" dirty="0" smtClean="0">
                        <a:solidFill>
                          <a:srgbClr val="C00000"/>
                        </a:solidFill>
                        <a:latin typeface="Cambria Math" panose="02040503050406030204" pitchFamily="18" charset="0"/>
                        <a:ea typeface="Arial" panose="020B0604020202020204" pitchFamily="34" charset="0"/>
                      </a:rPr>
                      <m:t>𝑘</m:t>
                    </m:r>
                    <m:r>
                      <a:rPr lang="es-PE" sz="2800" b="0" i="1" dirty="0" smtClean="0">
                        <a:solidFill>
                          <a:srgbClr val="C00000"/>
                        </a:solidFill>
                        <a:latin typeface="Cambria Math" panose="02040503050406030204" pitchFamily="18" charset="0"/>
                        <a:ea typeface="Arial" panose="020B0604020202020204" pitchFamily="34" charset="0"/>
                      </a:rPr>
                      <m:t>)</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chemeClr val="tx1"/>
                    </a:solidFill>
                    <a:latin typeface="Arial" panose="020B0604020202020204" pitchFamily="34" charset="0"/>
                    <a:ea typeface="Arial" panose="020B0604020202020204" pitchFamily="34" charset="0"/>
                  </a:rPr>
                  <a:t>en la ecuación (4) </a:t>
                </a:r>
                <a:endParaRPr lang="es-PE" sz="2800" dirty="0">
                  <a:solidFill>
                    <a:schemeClr val="tx1"/>
                  </a:solidFill>
                  <a:latin typeface="Arial" panose="020B0604020202020204" pitchFamily="34" charset="0"/>
                  <a:ea typeface="Arial" panose="020B0604020202020204" pitchFamily="34" charset="0"/>
                </a:endParaRPr>
              </a:p>
            </p:txBody>
          </p:sp>
        </mc:Choice>
        <mc:Fallback xmlns="">
          <p:sp>
            <p:nvSpPr>
              <p:cNvPr id="5" name="Rectángulo 4">
                <a:extLst>
                  <a:ext uri="{FF2B5EF4-FFF2-40B4-BE49-F238E27FC236}">
                    <a16:creationId xmlns:a16="http://schemas.microsoft.com/office/drawing/2014/main" id="{AEBDBB44-86EA-44A1-DF1A-4A1F87125B39}"/>
                  </a:ext>
                </a:extLst>
              </p:cNvPr>
              <p:cNvSpPr>
                <a:spLocks noRot="1" noChangeAspect="1" noMove="1" noResize="1" noEditPoints="1" noAdjustHandles="1" noChangeArrowheads="1" noChangeShapeType="1" noTextEdit="1"/>
              </p:cNvSpPr>
              <p:nvPr/>
            </p:nvSpPr>
            <p:spPr>
              <a:xfrm>
                <a:off x="429061" y="1839408"/>
                <a:ext cx="8939307" cy="545727"/>
              </a:xfrm>
              <a:prstGeom prst="rect">
                <a:avLst/>
              </a:prstGeom>
              <a:blipFill>
                <a:blip r:embed="rId3"/>
                <a:stretch>
                  <a:fillRect l="-273" t="-8989" r="-477" b="-3033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E31B0ECD-3014-7B97-56B7-47FFB0888B0E}"/>
                  </a:ext>
                </a:extLst>
              </p:cNvPr>
              <p:cNvSpPr/>
              <p:nvPr/>
            </p:nvSpPr>
            <p:spPr>
              <a:xfrm>
                <a:off x="806432" y="2338199"/>
                <a:ext cx="9644307" cy="1124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sz="2800" i="1" smtClean="0">
                          <a:solidFill>
                            <a:schemeClr val="accent6">
                              <a:lumMod val="60000"/>
                              <a:lumOff val="40000"/>
                            </a:schemeClr>
                          </a:solidFill>
                          <a:latin typeface="Cambria Math" panose="02040503050406030204" pitchFamily="18" charset="0"/>
                          <a:ea typeface="Arial" panose="020B0604020202020204" pitchFamily="34" charset="0"/>
                        </a:rPr>
                        <m:t>𝑃</m:t>
                      </m:r>
                      <m:r>
                        <a:rPr lang="es-PE" sz="2800" i="1" smtClean="0">
                          <a:solidFill>
                            <a:schemeClr val="accent6">
                              <a:lumMod val="60000"/>
                              <a:lumOff val="40000"/>
                            </a:schemeClr>
                          </a:solidFill>
                          <a:latin typeface="Cambria Math" panose="02040503050406030204" pitchFamily="18" charset="0"/>
                          <a:ea typeface="Arial" panose="020B0604020202020204" pitchFamily="34" charset="0"/>
                        </a:rPr>
                        <m:t>−</m:t>
                      </m:r>
                      <m:r>
                        <a:rPr lang="es-PE" sz="2800" i="1" smtClean="0">
                          <a:solidFill>
                            <a:schemeClr val="accent6">
                              <a:lumMod val="60000"/>
                              <a:lumOff val="40000"/>
                            </a:schemeClr>
                          </a:solidFill>
                          <a:latin typeface="Cambria Math" panose="02040503050406030204" pitchFamily="18" charset="0"/>
                          <a:ea typeface="Arial" panose="020B0604020202020204" pitchFamily="34" charset="0"/>
                        </a:rPr>
                        <m:t>𝑉</m:t>
                      </m:r>
                      <m:r>
                        <a:rPr lang="es-PE" sz="2800" i="1" smtClean="0">
                          <a:solidFill>
                            <a:schemeClr val="accent6">
                              <a:lumMod val="60000"/>
                              <a:lumOff val="40000"/>
                            </a:schemeClr>
                          </a:solidFill>
                          <a:latin typeface="Cambria Math" panose="02040503050406030204" pitchFamily="18" charset="0"/>
                          <a:ea typeface="Arial" panose="020B0604020202020204" pitchFamily="34" charset="0"/>
                        </a:rPr>
                        <m:t>=</m:t>
                      </m:r>
                      <m:d>
                        <m:dPr>
                          <m:ctrlPr>
                            <a:rPr lang="es-PE" sz="2800" i="1">
                              <a:solidFill>
                                <a:schemeClr val="accent6">
                                  <a:lumMod val="60000"/>
                                  <a:lumOff val="40000"/>
                                </a:schemeClr>
                              </a:solidFill>
                              <a:latin typeface="Cambria Math" panose="02040503050406030204" pitchFamily="18" charset="0"/>
                              <a:ea typeface="Arial" panose="020B0604020202020204" pitchFamily="34" charset="0"/>
                            </a:rPr>
                          </m:ctrlPr>
                        </m:dPr>
                        <m:e>
                          <m:r>
                            <a:rPr lang="es-PE" sz="2800" i="1">
                              <a:solidFill>
                                <a:schemeClr val="accent6">
                                  <a:lumMod val="60000"/>
                                  <a:lumOff val="40000"/>
                                </a:schemeClr>
                              </a:solidFill>
                              <a:latin typeface="Cambria Math" panose="02040503050406030204" pitchFamily="18" charset="0"/>
                              <a:ea typeface="Arial" panose="020B0604020202020204" pitchFamily="34" charset="0"/>
                            </a:rPr>
                            <m:t>𝑥</m:t>
                          </m:r>
                          <m:r>
                            <a:rPr lang="es-PE" sz="2800" i="1">
                              <a:solidFill>
                                <a:schemeClr val="accent6">
                                  <a:lumMod val="60000"/>
                                  <a:lumOff val="40000"/>
                                </a:schemeClr>
                              </a:solidFill>
                              <a:latin typeface="Cambria Math" panose="02040503050406030204" pitchFamily="18" charset="0"/>
                              <a:ea typeface="Arial" panose="020B0604020202020204" pitchFamily="34" charset="0"/>
                            </a:rPr>
                            <m:t>−</m:t>
                          </m:r>
                          <m:r>
                            <a:rPr lang="es-PE" sz="2800" b="0" i="1" smtClean="0">
                              <a:solidFill>
                                <a:schemeClr val="accent6">
                                  <a:lumMod val="60000"/>
                                  <a:lumOff val="40000"/>
                                </a:schemeClr>
                              </a:solidFill>
                              <a:latin typeface="Cambria Math" panose="02040503050406030204" pitchFamily="18" charset="0"/>
                              <a:ea typeface="Arial" panose="020B0604020202020204" pitchFamily="34" charset="0"/>
                            </a:rPr>
                            <m:t>h</m:t>
                          </m:r>
                          <m:r>
                            <a:rPr lang="es-PE" sz="2800" i="1">
                              <a:solidFill>
                                <a:schemeClr val="accent6">
                                  <a:lumMod val="60000"/>
                                  <a:lumOff val="40000"/>
                                </a:schemeClr>
                              </a:solidFill>
                              <a:latin typeface="Cambria Math" panose="02040503050406030204" pitchFamily="18" charset="0"/>
                              <a:ea typeface="Arial" panose="020B0604020202020204" pitchFamily="34" charset="0"/>
                            </a:rPr>
                            <m:t>,</m:t>
                          </m:r>
                          <m:r>
                            <a:rPr lang="es-PE" sz="2800" i="1">
                              <a:solidFill>
                                <a:schemeClr val="accent6">
                                  <a:lumMod val="60000"/>
                                  <a:lumOff val="40000"/>
                                </a:schemeClr>
                              </a:solidFill>
                              <a:latin typeface="Cambria Math" panose="02040503050406030204" pitchFamily="18" charset="0"/>
                              <a:ea typeface="Arial" panose="020B0604020202020204" pitchFamily="34" charset="0"/>
                            </a:rPr>
                            <m:t>𝑦</m:t>
                          </m:r>
                          <m:r>
                            <a:rPr lang="es-PE" sz="2800" i="1">
                              <a:solidFill>
                                <a:schemeClr val="accent6">
                                  <a:lumMod val="60000"/>
                                  <a:lumOff val="40000"/>
                                </a:schemeClr>
                              </a:solidFill>
                              <a:latin typeface="Cambria Math" panose="02040503050406030204" pitchFamily="18" charset="0"/>
                              <a:ea typeface="Arial" panose="020B0604020202020204" pitchFamily="34" charset="0"/>
                            </a:rPr>
                            <m:t>−</m:t>
                          </m:r>
                          <m:r>
                            <a:rPr lang="es-PE" sz="2800" i="1">
                              <a:solidFill>
                                <a:schemeClr val="accent6">
                                  <a:lumMod val="60000"/>
                                  <a:lumOff val="40000"/>
                                </a:schemeClr>
                              </a:solidFill>
                              <a:latin typeface="Cambria Math" panose="02040503050406030204" pitchFamily="18" charset="0"/>
                              <a:ea typeface="Arial" panose="020B0604020202020204" pitchFamily="34" charset="0"/>
                            </a:rPr>
                            <m:t>𝑘</m:t>
                          </m:r>
                        </m:e>
                      </m:d>
                      <m:r>
                        <a:rPr lang="es-PE" sz="2800" i="1">
                          <a:solidFill>
                            <a:schemeClr val="accent6">
                              <a:lumMod val="60000"/>
                              <a:lumOff val="40000"/>
                            </a:schemeClr>
                          </a:solidFill>
                          <a:latin typeface="Cambria Math" panose="02040503050406030204" pitchFamily="18" charset="0"/>
                          <a:ea typeface="Arial" panose="020B0604020202020204" pitchFamily="34" charset="0"/>
                        </a:rPr>
                        <m:t>=</m:t>
                      </m:r>
                      <m:f>
                        <m:fPr>
                          <m:ctrlPr>
                            <a:rPr lang="es-PE" sz="2800" i="1">
                              <a:solidFill>
                                <a:schemeClr val="accent6">
                                  <a:lumMod val="60000"/>
                                  <a:lumOff val="40000"/>
                                </a:schemeClr>
                              </a:solidFill>
                              <a:latin typeface="Cambria Math" panose="02040503050406030204" pitchFamily="18" charset="0"/>
                            </a:rPr>
                          </m:ctrlPr>
                        </m:fPr>
                        <m:num>
                          <m:sSup>
                            <m:sSupPr>
                              <m:ctrlPr>
                                <a:rPr lang="es-PE" sz="2800" i="1">
                                  <a:solidFill>
                                    <a:schemeClr val="accent6">
                                      <a:lumMod val="60000"/>
                                      <a:lumOff val="40000"/>
                                    </a:schemeClr>
                                  </a:solidFill>
                                  <a:latin typeface="Cambria Math" panose="02040503050406030204" pitchFamily="18" charset="0"/>
                                  <a:cs typeface="Calibri" panose="020F0502020204030204" pitchFamily="34" charset="0"/>
                                </a:rPr>
                              </m:ctrlPr>
                            </m:sSupPr>
                            <m:e>
                              <m:sSup>
                                <m:sSupPr>
                                  <m:ctrlPr>
                                    <a:rPr lang="es-PE" sz="2800" i="1">
                                      <a:solidFill>
                                        <a:schemeClr val="accent6">
                                          <a:lumMod val="60000"/>
                                          <a:lumOff val="40000"/>
                                        </a:schemeClr>
                                      </a:solidFill>
                                      <a:latin typeface="Cambria Math" panose="02040503050406030204" pitchFamily="18" charset="0"/>
                                      <a:cs typeface="Calibri" panose="020F0502020204030204" pitchFamily="34" charset="0"/>
                                    </a:rPr>
                                  </m:ctrlPr>
                                </m:sSupPr>
                                <m:e>
                                  <m:r>
                                    <a:rPr lang="es-PE" sz="2800" i="1">
                                      <a:solidFill>
                                        <a:schemeClr val="accent6">
                                          <a:lumMod val="60000"/>
                                          <a:lumOff val="40000"/>
                                        </a:schemeClr>
                                      </a:solidFill>
                                      <a:latin typeface="Cambria Math" panose="02040503050406030204" pitchFamily="18" charset="0"/>
                                      <a:cs typeface="Calibri" panose="020F0502020204030204" pitchFamily="34" charset="0"/>
                                    </a:rPr>
                                    <m:t>𝑦</m:t>
                                  </m:r>
                                </m:e>
                                <m:sup>
                                  <m:r>
                                    <a:rPr lang="es-PE" sz="2800" i="1">
                                      <a:solidFill>
                                        <a:schemeClr val="accent6">
                                          <a:lumMod val="60000"/>
                                          <a:lumOff val="40000"/>
                                        </a:schemeClr>
                                      </a:solidFill>
                                      <a:latin typeface="Cambria Math" panose="02040503050406030204" pitchFamily="18" charset="0"/>
                                      <a:cs typeface="Calibri" panose="020F0502020204030204" pitchFamily="34" charset="0"/>
                                    </a:rPr>
                                    <m:t>′</m:t>
                                  </m:r>
                                </m:sup>
                              </m:sSup>
                            </m:e>
                            <m:sup>
                              <m:r>
                                <a:rPr lang="es-PE" sz="2800" i="1">
                                  <a:solidFill>
                                    <a:schemeClr val="accent6">
                                      <a:lumMod val="60000"/>
                                      <a:lumOff val="40000"/>
                                    </a:schemeClr>
                                  </a:solidFill>
                                  <a:latin typeface="Cambria Math" panose="02040503050406030204" pitchFamily="18" charset="0"/>
                                  <a:cs typeface="Calibri" panose="020F0502020204030204" pitchFamily="34" charset="0"/>
                                </a:rPr>
                                <m:t>  2</m:t>
                              </m:r>
                            </m:sup>
                          </m:sSup>
                        </m:num>
                        <m:den>
                          <m:r>
                            <a:rPr lang="es-PE" sz="2800" i="1">
                              <a:solidFill>
                                <a:schemeClr val="accent6">
                                  <a:lumMod val="60000"/>
                                  <a:lumOff val="40000"/>
                                </a:schemeClr>
                              </a:solidFill>
                              <a:latin typeface="Cambria Math" panose="02040503050406030204" pitchFamily="18" charset="0"/>
                            </a:rPr>
                            <m:t>4</m:t>
                          </m:r>
                          <m:r>
                            <a:rPr lang="es-PE" sz="2800" i="1">
                              <a:solidFill>
                                <a:schemeClr val="accent6">
                                  <a:lumMod val="60000"/>
                                  <a:lumOff val="40000"/>
                                </a:schemeClr>
                              </a:solidFill>
                              <a:latin typeface="Cambria Math" panose="02040503050406030204" pitchFamily="18" charset="0"/>
                            </a:rPr>
                            <m:t>𝑝</m:t>
                          </m:r>
                        </m:den>
                      </m:f>
                      <m:d>
                        <m:dPr>
                          <m:ctrlPr>
                            <a:rPr lang="es-PE" sz="2800" i="1">
                              <a:solidFill>
                                <a:schemeClr val="accent6">
                                  <a:lumMod val="60000"/>
                                  <a:lumOff val="40000"/>
                                </a:schemeClr>
                              </a:solidFill>
                              <a:latin typeface="Cambria Math" panose="02040503050406030204" pitchFamily="18" charset="0"/>
                            </a:rPr>
                          </m:ctrlPr>
                        </m:dPr>
                        <m:e>
                          <m:r>
                            <a:rPr lang="es-PE" sz="2800" b="0" i="1" smtClean="0">
                              <a:solidFill>
                                <a:schemeClr val="accent6">
                                  <a:lumMod val="60000"/>
                                  <a:lumOff val="40000"/>
                                </a:schemeClr>
                              </a:solidFill>
                              <a:latin typeface="Cambria Math" panose="02040503050406030204" pitchFamily="18" charset="0"/>
                            </a:rPr>
                            <m:t>0</m:t>
                          </m:r>
                          <m:r>
                            <a:rPr lang="es-PE" sz="2800" i="1">
                              <a:solidFill>
                                <a:schemeClr val="accent6">
                                  <a:lumMod val="60000"/>
                                  <a:lumOff val="40000"/>
                                </a:schemeClr>
                              </a:solidFill>
                              <a:latin typeface="Cambria Math" panose="02040503050406030204" pitchFamily="18" charset="0"/>
                            </a:rPr>
                            <m:t>,</m:t>
                          </m:r>
                          <m:r>
                            <a:rPr lang="es-PE" sz="2800" b="0" i="1" smtClean="0">
                              <a:solidFill>
                                <a:schemeClr val="accent6">
                                  <a:lumMod val="60000"/>
                                  <a:lumOff val="40000"/>
                                </a:schemeClr>
                              </a:solidFill>
                              <a:latin typeface="Cambria Math" panose="02040503050406030204" pitchFamily="18" charset="0"/>
                            </a:rPr>
                            <m:t>1</m:t>
                          </m:r>
                        </m:e>
                      </m:d>
                      <m:r>
                        <a:rPr lang="es-PE" sz="2800" i="1">
                          <a:solidFill>
                            <a:schemeClr val="accent6">
                              <a:lumMod val="60000"/>
                              <a:lumOff val="40000"/>
                            </a:schemeClr>
                          </a:solidFill>
                          <a:latin typeface="Cambria Math" panose="02040503050406030204" pitchFamily="18" charset="0"/>
                        </a:rPr>
                        <m:t>+</m:t>
                      </m:r>
                      <m:sSup>
                        <m:sSupPr>
                          <m:ctrlPr>
                            <a:rPr lang="es-PE" sz="2800" i="1">
                              <a:solidFill>
                                <a:schemeClr val="accent6">
                                  <a:lumMod val="60000"/>
                                  <a:lumOff val="40000"/>
                                </a:schemeClr>
                              </a:solidFill>
                              <a:latin typeface="Cambria Math" panose="02040503050406030204" pitchFamily="18" charset="0"/>
                            </a:rPr>
                          </m:ctrlPr>
                        </m:sSupPr>
                        <m:e>
                          <m:r>
                            <a:rPr lang="es-PE" sz="2800" i="1">
                              <a:solidFill>
                                <a:schemeClr val="accent6">
                                  <a:lumMod val="60000"/>
                                  <a:lumOff val="40000"/>
                                </a:schemeClr>
                              </a:solidFill>
                              <a:latin typeface="Cambria Math" panose="02040503050406030204" pitchFamily="18" charset="0"/>
                            </a:rPr>
                            <m:t>𝑦</m:t>
                          </m:r>
                        </m:e>
                        <m:sup>
                          <m:r>
                            <a:rPr lang="es-PE" sz="2800" i="1">
                              <a:solidFill>
                                <a:schemeClr val="accent6">
                                  <a:lumMod val="60000"/>
                                  <a:lumOff val="40000"/>
                                </a:schemeClr>
                              </a:solidFill>
                              <a:latin typeface="Cambria Math" panose="02040503050406030204" pitchFamily="18" charset="0"/>
                            </a:rPr>
                            <m:t>′</m:t>
                          </m:r>
                        </m:sup>
                      </m:sSup>
                      <m:d>
                        <m:dPr>
                          <m:ctrlPr>
                            <a:rPr lang="es-PE" sz="280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s-PE" sz="2800" b="0" i="1" smtClean="0">
                              <a:solidFill>
                                <a:schemeClr val="accent6">
                                  <a:lumMod val="60000"/>
                                  <a:lumOff val="40000"/>
                                </a:schemeClr>
                              </a:solidFill>
                              <a:latin typeface="Cambria Math" panose="02040503050406030204" pitchFamily="18" charset="0"/>
                              <a:ea typeface="Cambria Math" panose="02040503050406030204" pitchFamily="18" charset="0"/>
                            </a:rPr>
                            <m:t>−1</m:t>
                          </m:r>
                          <m:r>
                            <a:rPr lang="es-PE" sz="2800" i="1">
                              <a:solidFill>
                                <a:schemeClr val="accent6">
                                  <a:lumMod val="60000"/>
                                  <a:lumOff val="40000"/>
                                </a:schemeClr>
                              </a:solidFill>
                              <a:latin typeface="Cambria Math" panose="02040503050406030204" pitchFamily="18" charset="0"/>
                              <a:ea typeface="Cambria Math" panose="02040503050406030204" pitchFamily="18" charset="0"/>
                            </a:rPr>
                            <m:t>,</m:t>
                          </m:r>
                          <m:r>
                            <a:rPr lang="es-PE" sz="2800" b="0" i="1" smtClean="0">
                              <a:solidFill>
                                <a:schemeClr val="accent6">
                                  <a:lumMod val="60000"/>
                                  <a:lumOff val="40000"/>
                                </a:schemeClr>
                              </a:solidFill>
                              <a:latin typeface="Cambria Math" panose="02040503050406030204" pitchFamily="18" charset="0"/>
                              <a:ea typeface="Cambria Math" panose="02040503050406030204" pitchFamily="18" charset="0"/>
                            </a:rPr>
                            <m:t>0</m:t>
                          </m:r>
                        </m:e>
                      </m:d>
                      <m:r>
                        <a:rPr lang="es-PE" sz="2800" i="1">
                          <a:solidFill>
                            <a:schemeClr val="accent6">
                              <a:lumMod val="60000"/>
                              <a:lumOff val="40000"/>
                            </a:schemeClr>
                          </a:solidFill>
                          <a:latin typeface="Cambria Math" panose="02040503050406030204" pitchFamily="18" charset="0"/>
                          <a:ea typeface="Arial" panose="020B0604020202020204" pitchFamily="34" charset="0"/>
                        </a:rPr>
                        <m:t>=</m:t>
                      </m:r>
                      <m:d>
                        <m:dPr>
                          <m:ctrlPr>
                            <a:rPr lang="es-PE" sz="2800" i="1">
                              <a:solidFill>
                                <a:schemeClr val="accent6">
                                  <a:lumMod val="60000"/>
                                  <a:lumOff val="40000"/>
                                </a:schemeClr>
                              </a:solidFill>
                              <a:latin typeface="Cambria Math" panose="02040503050406030204" pitchFamily="18" charset="0"/>
                            </a:rPr>
                          </m:ctrlPr>
                        </m:dPr>
                        <m:e>
                          <m:sSup>
                            <m:sSupPr>
                              <m:ctrlPr>
                                <a:rPr lang="es-PE" sz="2800" i="1">
                                  <a:solidFill>
                                    <a:schemeClr val="accent6">
                                      <a:lumMod val="60000"/>
                                      <a:lumOff val="40000"/>
                                    </a:schemeClr>
                                  </a:solidFill>
                                  <a:latin typeface="Cambria Math" panose="02040503050406030204" pitchFamily="18" charset="0"/>
                                </a:rPr>
                              </m:ctrlPr>
                            </m:sSupPr>
                            <m:e>
                              <m:r>
                                <a:rPr lang="es-ES" sz="2800" b="0" i="1" smtClean="0">
                                  <a:solidFill>
                                    <a:schemeClr val="accent6">
                                      <a:lumMod val="60000"/>
                                      <a:lumOff val="40000"/>
                                    </a:schemeClr>
                                  </a:solidFill>
                                  <a:latin typeface="Cambria Math" panose="02040503050406030204" pitchFamily="18" charset="0"/>
                                </a:rPr>
                                <m:t>−</m:t>
                              </m:r>
                              <m:r>
                                <a:rPr lang="es-PE" sz="2800" i="1">
                                  <a:solidFill>
                                    <a:schemeClr val="accent6">
                                      <a:lumMod val="60000"/>
                                      <a:lumOff val="40000"/>
                                    </a:schemeClr>
                                  </a:solidFill>
                                  <a:latin typeface="Cambria Math" panose="02040503050406030204" pitchFamily="18" charset="0"/>
                                </a:rPr>
                                <m:t>𝑦</m:t>
                              </m:r>
                            </m:e>
                            <m:sup>
                              <m:r>
                                <a:rPr lang="es-PE" sz="2800" i="1">
                                  <a:solidFill>
                                    <a:schemeClr val="accent6">
                                      <a:lumMod val="60000"/>
                                      <a:lumOff val="40000"/>
                                    </a:schemeClr>
                                  </a:solidFill>
                                  <a:latin typeface="Cambria Math" panose="02040503050406030204" pitchFamily="18" charset="0"/>
                                </a:rPr>
                                <m:t>′</m:t>
                              </m:r>
                            </m:sup>
                          </m:sSup>
                          <m:r>
                            <a:rPr lang="es-PE" sz="2800" b="0" i="1" smtClean="0">
                              <a:solidFill>
                                <a:schemeClr val="accent6">
                                  <a:lumMod val="60000"/>
                                  <a:lumOff val="40000"/>
                                </a:schemeClr>
                              </a:solidFill>
                              <a:latin typeface="Cambria Math" panose="02040503050406030204" pitchFamily="18" charset="0"/>
                            </a:rPr>
                            <m:t>,</m:t>
                          </m:r>
                          <m:f>
                            <m:fPr>
                              <m:ctrlPr>
                                <a:rPr lang="es-PE" sz="2800" i="1">
                                  <a:solidFill>
                                    <a:schemeClr val="accent6">
                                      <a:lumMod val="60000"/>
                                      <a:lumOff val="40000"/>
                                    </a:schemeClr>
                                  </a:solidFill>
                                  <a:latin typeface="Cambria Math" panose="02040503050406030204" pitchFamily="18" charset="0"/>
                                </a:rPr>
                              </m:ctrlPr>
                            </m:fPr>
                            <m:num>
                              <m:sSup>
                                <m:sSupPr>
                                  <m:ctrlPr>
                                    <a:rPr lang="es-PE" sz="2800" i="1">
                                      <a:solidFill>
                                        <a:schemeClr val="accent6">
                                          <a:lumMod val="60000"/>
                                          <a:lumOff val="40000"/>
                                        </a:schemeClr>
                                      </a:solidFill>
                                      <a:latin typeface="Cambria Math" panose="02040503050406030204" pitchFamily="18" charset="0"/>
                                      <a:cs typeface="Calibri" panose="020F0502020204030204" pitchFamily="34" charset="0"/>
                                    </a:rPr>
                                  </m:ctrlPr>
                                </m:sSupPr>
                                <m:e>
                                  <m:r>
                                    <a:rPr lang="es-PE" sz="2800" i="1">
                                      <a:solidFill>
                                        <a:schemeClr val="accent6">
                                          <a:lumMod val="60000"/>
                                          <a:lumOff val="40000"/>
                                        </a:schemeClr>
                                      </a:solidFill>
                                      <a:latin typeface="Cambria Math" panose="02040503050406030204" pitchFamily="18" charset="0"/>
                                      <a:cs typeface="Calibri" panose="020F0502020204030204" pitchFamily="34" charset="0"/>
                                    </a:rPr>
                                    <m:t>𝑦</m:t>
                                  </m:r>
                                  <m:r>
                                    <a:rPr lang="es-PE" sz="2800" i="1">
                                      <a:solidFill>
                                        <a:schemeClr val="accent6">
                                          <a:lumMod val="60000"/>
                                          <a:lumOff val="40000"/>
                                        </a:schemeClr>
                                      </a:solidFill>
                                      <a:latin typeface="Cambria Math" panose="02040503050406030204" pitchFamily="18" charset="0"/>
                                      <a:cs typeface="Calibri" panose="020F0502020204030204" pitchFamily="34" charset="0"/>
                                    </a:rPr>
                                    <m:t>′</m:t>
                                  </m:r>
                                </m:e>
                                <m:sup>
                                  <m:r>
                                    <a:rPr lang="es-PE" sz="2800" i="1">
                                      <a:solidFill>
                                        <a:schemeClr val="accent6">
                                          <a:lumMod val="60000"/>
                                          <a:lumOff val="40000"/>
                                        </a:schemeClr>
                                      </a:solidFill>
                                      <a:latin typeface="Cambria Math" panose="02040503050406030204" pitchFamily="18" charset="0"/>
                                      <a:cs typeface="Calibri" panose="020F0502020204030204" pitchFamily="34" charset="0"/>
                                    </a:rPr>
                                    <m:t>  2</m:t>
                                  </m:r>
                                </m:sup>
                              </m:sSup>
                            </m:num>
                            <m:den>
                              <m:r>
                                <a:rPr lang="es-PE" sz="2800" i="1">
                                  <a:solidFill>
                                    <a:schemeClr val="accent6">
                                      <a:lumMod val="60000"/>
                                      <a:lumOff val="40000"/>
                                    </a:schemeClr>
                                  </a:solidFill>
                                  <a:latin typeface="Cambria Math" panose="02040503050406030204" pitchFamily="18" charset="0"/>
                                </a:rPr>
                                <m:t>4</m:t>
                              </m:r>
                              <m:r>
                                <a:rPr lang="es-PE" sz="2800" i="1">
                                  <a:solidFill>
                                    <a:schemeClr val="accent6">
                                      <a:lumMod val="60000"/>
                                      <a:lumOff val="40000"/>
                                    </a:schemeClr>
                                  </a:solidFill>
                                  <a:latin typeface="Cambria Math" panose="02040503050406030204" pitchFamily="18" charset="0"/>
                                </a:rPr>
                                <m:t>𝑝</m:t>
                              </m:r>
                            </m:den>
                          </m:f>
                        </m:e>
                      </m:d>
                    </m:oMath>
                  </m:oMathPara>
                </a14:m>
                <a:endParaRPr lang="es-PE" sz="2800" dirty="0">
                  <a:solidFill>
                    <a:schemeClr val="accent6">
                      <a:lumMod val="60000"/>
                      <a:lumOff val="40000"/>
                    </a:schemeClr>
                  </a:solidFill>
                </a:endParaRPr>
              </a:p>
            </p:txBody>
          </p:sp>
        </mc:Choice>
        <mc:Fallback>
          <p:sp>
            <p:nvSpPr>
              <p:cNvPr id="6" name="Rectángulo 5">
                <a:extLst>
                  <a:ext uri="{FF2B5EF4-FFF2-40B4-BE49-F238E27FC236}">
                    <a16:creationId xmlns:a16="http://schemas.microsoft.com/office/drawing/2014/main" id="{E31B0ECD-3014-7B97-56B7-47FFB0888B0E}"/>
                  </a:ext>
                </a:extLst>
              </p:cNvPr>
              <p:cNvSpPr>
                <a:spLocks noRot="1" noChangeAspect="1" noMove="1" noResize="1" noEditPoints="1" noAdjustHandles="1" noChangeArrowheads="1" noChangeShapeType="1" noTextEdit="1"/>
              </p:cNvSpPr>
              <p:nvPr/>
            </p:nvSpPr>
            <p:spPr>
              <a:xfrm>
                <a:off x="806432" y="2338199"/>
                <a:ext cx="9644307" cy="1124154"/>
              </a:xfrm>
              <a:prstGeom prst="rect">
                <a:avLst/>
              </a:prstGeom>
              <a:blipFill>
                <a:blip r:embed="rId4"/>
                <a:stretch>
                  <a:fillRect/>
                </a:stretch>
              </a:blipFill>
            </p:spPr>
            <p:txBody>
              <a:bodyPr/>
              <a:lstStyle/>
              <a:p>
                <a:r>
                  <a:rPr lang="es-ES">
                    <a:noFill/>
                  </a:rPr>
                  <a:t> </a:t>
                </a:r>
              </a:p>
            </p:txBody>
          </p:sp>
        </mc:Fallback>
      </mc:AlternateContent>
      <p:sp>
        <p:nvSpPr>
          <p:cNvPr id="7" name="Rectángulo 6">
            <a:extLst>
              <a:ext uri="{FF2B5EF4-FFF2-40B4-BE49-F238E27FC236}">
                <a16:creationId xmlns:a16="http://schemas.microsoft.com/office/drawing/2014/main" id="{1CDB48F6-A226-0D2D-0360-4E749C91D57C}"/>
              </a:ext>
            </a:extLst>
          </p:cNvPr>
          <p:cNvSpPr/>
          <p:nvPr/>
        </p:nvSpPr>
        <p:spPr>
          <a:xfrm>
            <a:off x="593653" y="4801934"/>
            <a:ext cx="1289738" cy="545727"/>
          </a:xfrm>
          <a:prstGeom prst="rect">
            <a:avLst/>
          </a:prstGeom>
        </p:spPr>
        <p:txBody>
          <a:bodyPr wrap="square">
            <a:spAutoFit/>
          </a:bodyPr>
          <a:lstStyle/>
          <a:p>
            <a:pPr>
              <a:lnSpc>
                <a:spcPct val="115000"/>
              </a:lnSpc>
              <a:spcAft>
                <a:spcPts val="0"/>
              </a:spcAft>
            </a:pPr>
            <a:r>
              <a:rPr lang="es-419" sz="2800" dirty="0">
                <a:latin typeface="Arial" panose="020B0604020202020204" pitchFamily="34" charset="0"/>
                <a:ea typeface="Arial" panose="020B0604020202020204" pitchFamily="34" charset="0"/>
              </a:rPr>
              <a:t>Luego:</a:t>
            </a:r>
            <a:endParaRPr lang="es-PE" sz="2800" dirty="0">
              <a:latin typeface="Arial" panose="020B0604020202020204" pitchFamily="34" charset="0"/>
              <a:ea typeface="Arial" panose="020B0604020202020204" pitchFamily="34" charset="0"/>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60C0D465-A014-F543-A8B3-2FFE94C78358}"/>
                  </a:ext>
                </a:extLst>
              </p:cNvPr>
              <p:cNvSpPr/>
              <p:nvPr/>
            </p:nvSpPr>
            <p:spPr>
              <a:xfrm>
                <a:off x="3783400" y="4160830"/>
                <a:ext cx="3350148" cy="811504"/>
              </a:xfrm>
              <a:prstGeom prst="rect">
                <a:avLst/>
              </a:prstGeom>
            </p:spPr>
            <p:txBody>
              <a:bodyPr wrap="none">
                <a:spAutoFit/>
              </a:bodyPr>
              <a:lstStyle/>
              <a:p>
                <a14:m>
                  <m:oMath xmlns:m="http://schemas.openxmlformats.org/officeDocument/2006/math">
                    <m:r>
                      <a:rPr lang="es-ES" sz="2800" b="0" i="1" smtClean="0">
                        <a:solidFill>
                          <a:srgbClr val="C00000"/>
                        </a:solidFill>
                        <a:latin typeface="Cambria Math" panose="02040503050406030204" pitchFamily="18" charset="0"/>
                        <a:ea typeface="Arial" panose="020B0604020202020204" pitchFamily="34" charset="0"/>
                      </a:rPr>
                      <m:t>𝑦</m:t>
                    </m:r>
                    <m:r>
                      <a:rPr lang="es-ES" sz="2800" b="0" i="1" smtClean="0">
                        <a:solidFill>
                          <a:srgbClr val="C00000"/>
                        </a:solidFill>
                        <a:latin typeface="Cambria Math" panose="02040503050406030204" pitchFamily="18" charset="0"/>
                        <a:ea typeface="Arial" panose="020B0604020202020204" pitchFamily="34" charset="0"/>
                      </a:rPr>
                      <m:t>−</m:t>
                    </m:r>
                    <m:r>
                      <a:rPr lang="es-PE" sz="2800" b="0" i="1" smtClean="0">
                        <a:solidFill>
                          <a:srgbClr val="C00000"/>
                        </a:solidFill>
                        <a:latin typeface="Cambria Math" panose="02040503050406030204" pitchFamily="18" charset="0"/>
                        <a:ea typeface="Arial" panose="020B0604020202020204" pitchFamily="34" charset="0"/>
                      </a:rPr>
                      <m:t>𝑘</m:t>
                    </m:r>
                    <m:r>
                      <a:rPr lang="es-PE" sz="2800" b="0" i="1" smtClean="0">
                        <a:solidFill>
                          <a:srgbClr val="C00000"/>
                        </a:solidFill>
                        <a:latin typeface="Cambria Math" panose="02040503050406030204" pitchFamily="18" charset="0"/>
                        <a:ea typeface="Arial" panose="020B0604020202020204" pitchFamily="34" charset="0"/>
                      </a:rPr>
                      <m:t>=</m:t>
                    </m:r>
                  </m:oMath>
                </a14:m>
                <a:r>
                  <a:rPr lang="es-PE" sz="2800" dirty="0">
                    <a:solidFill>
                      <a:srgbClr val="C00000"/>
                    </a:solidFill>
                  </a:rPr>
                  <a:t> </a:t>
                </a:r>
                <a14:m>
                  <m:oMath xmlns:m="http://schemas.openxmlformats.org/officeDocument/2006/math">
                    <m:f>
                      <m:fPr>
                        <m:ctrlPr>
                          <a:rPr lang="es-PE" sz="2800" i="1">
                            <a:solidFill>
                              <a:srgbClr val="C00000"/>
                            </a:solidFill>
                            <a:latin typeface="Cambria Math" panose="02040503050406030204" pitchFamily="18" charset="0"/>
                          </a:rPr>
                        </m:ctrlPr>
                      </m:fPr>
                      <m:num>
                        <m:sSup>
                          <m:sSupPr>
                            <m:ctrlPr>
                              <a:rPr lang="es-PE" sz="2800" i="1">
                                <a:solidFill>
                                  <a:srgbClr val="C00000"/>
                                </a:solidFill>
                                <a:latin typeface="Cambria Math" panose="02040503050406030204" pitchFamily="18" charset="0"/>
                                <a:cs typeface="Calibri" panose="020F0502020204030204" pitchFamily="34" charset="0"/>
                              </a:rPr>
                            </m:ctrlPr>
                          </m:sSupPr>
                          <m:e>
                            <m:r>
                              <a:rPr lang="es-PE" sz="2800" i="1">
                                <a:solidFill>
                                  <a:srgbClr val="C00000"/>
                                </a:solidFill>
                                <a:latin typeface="Cambria Math" panose="02040503050406030204" pitchFamily="18" charset="0"/>
                                <a:cs typeface="Calibri" panose="020F0502020204030204" pitchFamily="34" charset="0"/>
                              </a:rPr>
                              <m:t>𝑦</m:t>
                            </m:r>
                            <m:r>
                              <a:rPr lang="es-PE" sz="2800" i="1">
                                <a:solidFill>
                                  <a:srgbClr val="C00000"/>
                                </a:solidFill>
                                <a:latin typeface="Cambria Math" panose="02040503050406030204" pitchFamily="18" charset="0"/>
                                <a:cs typeface="Calibri" panose="020F0502020204030204" pitchFamily="34" charset="0"/>
                              </a:rPr>
                              <m:t>′</m:t>
                            </m:r>
                          </m:e>
                          <m:sup>
                            <m:r>
                              <a:rPr lang="es-PE" sz="2800" i="1">
                                <a:solidFill>
                                  <a:srgbClr val="C00000"/>
                                </a:solidFill>
                                <a:latin typeface="Cambria Math" panose="02040503050406030204" pitchFamily="18" charset="0"/>
                                <a:cs typeface="Calibri" panose="020F0502020204030204" pitchFamily="34" charset="0"/>
                              </a:rPr>
                              <m:t>  2</m:t>
                            </m:r>
                          </m:sup>
                        </m:sSup>
                      </m:num>
                      <m:den>
                        <m:r>
                          <a:rPr lang="es-PE" sz="2800" i="1">
                            <a:solidFill>
                              <a:srgbClr val="C00000"/>
                            </a:solidFill>
                            <a:latin typeface="Cambria Math" panose="02040503050406030204" pitchFamily="18" charset="0"/>
                          </a:rPr>
                          <m:t>4</m:t>
                        </m:r>
                        <m:r>
                          <a:rPr lang="es-PE" sz="2800" i="1">
                            <a:solidFill>
                              <a:srgbClr val="C00000"/>
                            </a:solidFill>
                            <a:latin typeface="Cambria Math" panose="02040503050406030204" pitchFamily="18" charset="0"/>
                          </a:rPr>
                          <m:t>𝑝</m:t>
                        </m:r>
                      </m:den>
                    </m:f>
                    <m:r>
                      <a:rPr lang="es-PE" sz="2800" b="0" i="1" smtClean="0">
                        <a:solidFill>
                          <a:srgbClr val="C00000"/>
                        </a:solidFill>
                        <a:latin typeface="Cambria Math" panose="02040503050406030204" pitchFamily="18" charset="0"/>
                      </a:rPr>
                      <m:t>=</m:t>
                    </m:r>
                    <m:f>
                      <m:fPr>
                        <m:ctrlPr>
                          <a:rPr lang="es-PE" sz="2800" i="1">
                            <a:solidFill>
                              <a:srgbClr val="C00000"/>
                            </a:solidFill>
                            <a:latin typeface="Cambria Math" panose="02040503050406030204" pitchFamily="18" charset="0"/>
                          </a:rPr>
                        </m:ctrlPr>
                      </m:fPr>
                      <m:num>
                        <m:sSup>
                          <m:sSupPr>
                            <m:ctrlPr>
                              <a:rPr lang="es-PE" sz="2800" i="1">
                                <a:solidFill>
                                  <a:srgbClr val="C00000"/>
                                </a:solidFill>
                                <a:latin typeface="Cambria Math" panose="02040503050406030204" pitchFamily="18" charset="0"/>
                              </a:rPr>
                            </m:ctrlPr>
                          </m:sSupPr>
                          <m:e>
                            <m:r>
                              <a:rPr lang="es-PE" sz="2800" i="1">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𝑥</m:t>
                            </m:r>
                            <m:r>
                              <a:rPr lang="es-PE" sz="2800" i="1">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h</m:t>
                            </m:r>
                            <m:r>
                              <a:rPr lang="es-PE" sz="2800" i="1">
                                <a:solidFill>
                                  <a:srgbClr val="C00000"/>
                                </a:solidFill>
                                <a:latin typeface="Cambria Math" panose="02040503050406030204" pitchFamily="18" charset="0"/>
                              </a:rPr>
                              <m:t>)</m:t>
                            </m:r>
                          </m:e>
                          <m:sup>
                            <m:r>
                              <a:rPr lang="es-PE" sz="2800" i="1">
                                <a:solidFill>
                                  <a:srgbClr val="C00000"/>
                                </a:solidFill>
                                <a:latin typeface="Cambria Math" panose="02040503050406030204" pitchFamily="18" charset="0"/>
                              </a:rPr>
                              <m:t>2</m:t>
                            </m:r>
                          </m:sup>
                        </m:sSup>
                      </m:num>
                      <m:den>
                        <m:r>
                          <a:rPr lang="es-PE" sz="2800" i="1">
                            <a:solidFill>
                              <a:srgbClr val="C00000"/>
                            </a:solidFill>
                            <a:latin typeface="Cambria Math" panose="02040503050406030204" pitchFamily="18" charset="0"/>
                          </a:rPr>
                          <m:t>4</m:t>
                        </m:r>
                        <m:r>
                          <a:rPr lang="es-PE" sz="2800" i="1">
                            <a:solidFill>
                              <a:srgbClr val="C00000"/>
                            </a:solidFill>
                            <a:latin typeface="Cambria Math" panose="02040503050406030204" pitchFamily="18" charset="0"/>
                          </a:rPr>
                          <m:t>𝑝</m:t>
                        </m:r>
                      </m:den>
                    </m:f>
                  </m:oMath>
                </a14:m>
                <a:endParaRPr lang="es-PE" sz="2800" dirty="0">
                  <a:solidFill>
                    <a:srgbClr val="C00000"/>
                  </a:solidFill>
                </a:endParaRPr>
              </a:p>
            </p:txBody>
          </p:sp>
        </mc:Choice>
        <mc:Fallback xmlns="">
          <p:sp>
            <p:nvSpPr>
              <p:cNvPr id="8" name="Rectángulo 7">
                <a:extLst>
                  <a:ext uri="{FF2B5EF4-FFF2-40B4-BE49-F238E27FC236}">
                    <a16:creationId xmlns:a16="http://schemas.microsoft.com/office/drawing/2014/main" id="{60C0D465-A014-F543-A8B3-2FFE94C78358}"/>
                  </a:ext>
                </a:extLst>
              </p:cNvPr>
              <p:cNvSpPr>
                <a:spLocks noRot="1" noChangeAspect="1" noMove="1" noResize="1" noEditPoints="1" noAdjustHandles="1" noChangeArrowheads="1" noChangeShapeType="1" noTextEdit="1"/>
              </p:cNvSpPr>
              <p:nvPr/>
            </p:nvSpPr>
            <p:spPr>
              <a:xfrm>
                <a:off x="3783400" y="4160830"/>
                <a:ext cx="3350148" cy="811504"/>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23E003B9-2434-2C6B-AE60-78D23A8C3D25}"/>
                  </a:ext>
                </a:extLst>
              </p:cNvPr>
              <p:cNvSpPr/>
              <p:nvPr/>
            </p:nvSpPr>
            <p:spPr>
              <a:xfrm>
                <a:off x="2754120" y="3462353"/>
                <a:ext cx="50241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sz="2800" b="0" i="1" smtClean="0">
                          <a:solidFill>
                            <a:srgbClr val="FF0000"/>
                          </a:solidFill>
                          <a:latin typeface="Cambria Math" panose="02040503050406030204" pitchFamily="18" charset="0"/>
                          <a:ea typeface="Arial" panose="020B0604020202020204" pitchFamily="34" charset="0"/>
                        </a:rPr>
                        <m:t>𝑥</m:t>
                      </m:r>
                      <m:r>
                        <a:rPr lang="es-PE" sz="2800" i="1">
                          <a:solidFill>
                            <a:srgbClr val="FF0000"/>
                          </a:solidFill>
                          <a:latin typeface="Cambria Math" panose="02040503050406030204" pitchFamily="18" charset="0"/>
                          <a:ea typeface="Arial" panose="020B0604020202020204" pitchFamily="34" charset="0"/>
                        </a:rPr>
                        <m:t>−</m:t>
                      </m:r>
                      <m:r>
                        <a:rPr lang="es-PE" sz="2800" b="0" i="1" smtClean="0">
                          <a:solidFill>
                            <a:srgbClr val="FF0000"/>
                          </a:solidFill>
                          <a:latin typeface="Cambria Math" panose="02040503050406030204" pitchFamily="18" charset="0"/>
                          <a:ea typeface="Arial" panose="020B0604020202020204" pitchFamily="34" charset="0"/>
                        </a:rPr>
                        <m:t>h</m:t>
                      </m:r>
                      <m:r>
                        <a:rPr lang="es-PE" sz="2800" b="0" i="1" smtClean="0">
                          <a:solidFill>
                            <a:srgbClr val="FF0000"/>
                          </a:solidFill>
                          <a:latin typeface="Cambria Math" panose="02040503050406030204" pitchFamily="18" charset="0"/>
                          <a:ea typeface="Cambria Math" panose="02040503050406030204" pitchFamily="18" charset="0"/>
                        </a:rPr>
                        <m:t>=</m:t>
                      </m:r>
                      <m:sSup>
                        <m:sSupPr>
                          <m:ctrlPr>
                            <a:rPr lang="es-PE" sz="2800" b="0" i="1" smtClean="0">
                              <a:solidFill>
                                <a:srgbClr val="FF0000"/>
                              </a:solidFill>
                              <a:latin typeface="Cambria Math" panose="02040503050406030204" pitchFamily="18" charset="0"/>
                              <a:ea typeface="Cambria Math" panose="02040503050406030204" pitchFamily="18" charset="0"/>
                            </a:rPr>
                          </m:ctrlPr>
                        </m:sSupPr>
                        <m:e>
                          <m:r>
                            <a:rPr lang="es-PE" sz="2800" b="0" i="1" smtClean="0">
                              <a:solidFill>
                                <a:srgbClr val="FF0000"/>
                              </a:solidFill>
                              <a:latin typeface="Cambria Math" panose="02040503050406030204" pitchFamily="18" charset="0"/>
                              <a:ea typeface="Cambria Math" panose="02040503050406030204" pitchFamily="18" charset="0"/>
                            </a:rPr>
                            <m:t>−</m:t>
                          </m:r>
                          <m:r>
                            <a:rPr lang="es-PE" sz="2800" b="0" i="1" smtClean="0">
                              <a:solidFill>
                                <a:srgbClr val="FF0000"/>
                              </a:solidFill>
                              <a:latin typeface="Cambria Math" panose="02040503050406030204" pitchFamily="18" charset="0"/>
                              <a:ea typeface="Cambria Math" panose="02040503050406030204" pitchFamily="18" charset="0"/>
                            </a:rPr>
                            <m:t>𝑦</m:t>
                          </m:r>
                        </m:e>
                        <m:sup>
                          <m:r>
                            <a:rPr lang="es-PE" sz="2800" b="0" i="1" smtClean="0">
                              <a:solidFill>
                                <a:srgbClr val="FF0000"/>
                              </a:solidFill>
                              <a:latin typeface="Cambria Math" panose="02040503050406030204" pitchFamily="18" charset="0"/>
                              <a:ea typeface="Cambria Math" panose="02040503050406030204" pitchFamily="18" charset="0"/>
                            </a:rPr>
                            <m:t>′</m:t>
                          </m:r>
                        </m:sup>
                      </m:sSup>
                      <m:r>
                        <a:rPr lang="es-PE" sz="2800" b="0" i="1" smtClean="0">
                          <a:solidFill>
                            <a:srgbClr val="FF0000"/>
                          </a:solidFill>
                          <a:latin typeface="Cambria Math" panose="02040503050406030204" pitchFamily="18" charset="0"/>
                          <a:ea typeface="Cambria Math" panose="02040503050406030204" pitchFamily="18" charset="0"/>
                        </a:rPr>
                        <m:t>  ⟹</m:t>
                      </m:r>
                      <m:sSup>
                        <m:sSupPr>
                          <m:ctrlPr>
                            <a:rPr lang="es-PE" sz="2800" b="0" i="1" smtClean="0">
                              <a:solidFill>
                                <a:srgbClr val="FF0000"/>
                              </a:solidFill>
                              <a:latin typeface="Cambria Math" panose="02040503050406030204" pitchFamily="18" charset="0"/>
                              <a:ea typeface="Cambria Math" panose="02040503050406030204" pitchFamily="18" charset="0"/>
                            </a:rPr>
                          </m:ctrlPr>
                        </m:sSupPr>
                        <m:e>
                          <m:r>
                            <a:rPr lang="es-PE" sz="2800" b="0" i="1" smtClean="0">
                              <a:solidFill>
                                <a:srgbClr val="FF0000"/>
                              </a:solidFill>
                              <a:latin typeface="Cambria Math" panose="02040503050406030204" pitchFamily="18" charset="0"/>
                              <a:ea typeface="Cambria Math" panose="02040503050406030204" pitchFamily="18" charset="0"/>
                            </a:rPr>
                            <m:t>𝑦</m:t>
                          </m:r>
                        </m:e>
                        <m:sup>
                          <m:r>
                            <a:rPr lang="es-PE" sz="2800" b="0" i="1" smtClean="0">
                              <a:solidFill>
                                <a:srgbClr val="FF0000"/>
                              </a:solidFill>
                              <a:latin typeface="Cambria Math" panose="02040503050406030204" pitchFamily="18" charset="0"/>
                              <a:ea typeface="Cambria Math" panose="02040503050406030204" pitchFamily="18" charset="0"/>
                            </a:rPr>
                            <m:t>′</m:t>
                          </m:r>
                        </m:sup>
                      </m:sSup>
                      <m:r>
                        <a:rPr lang="es-PE" sz="2800" b="0" i="1" smtClean="0">
                          <a:solidFill>
                            <a:srgbClr val="FF0000"/>
                          </a:solidFill>
                          <a:latin typeface="Cambria Math" panose="02040503050406030204" pitchFamily="18" charset="0"/>
                          <a:ea typeface="Cambria Math" panose="02040503050406030204" pitchFamily="18" charset="0"/>
                        </a:rPr>
                        <m:t>=−(</m:t>
                      </m:r>
                      <m:r>
                        <a:rPr lang="es-PE" sz="2800" b="0" i="1" smtClean="0">
                          <a:solidFill>
                            <a:srgbClr val="FF0000"/>
                          </a:solidFill>
                          <a:latin typeface="Cambria Math" panose="02040503050406030204" pitchFamily="18" charset="0"/>
                          <a:ea typeface="Cambria Math" panose="02040503050406030204" pitchFamily="18" charset="0"/>
                        </a:rPr>
                        <m:t>𝑥</m:t>
                      </m:r>
                      <m:r>
                        <a:rPr lang="es-PE" sz="2800" b="0" i="1" smtClean="0">
                          <a:solidFill>
                            <a:srgbClr val="FF0000"/>
                          </a:solidFill>
                          <a:latin typeface="Cambria Math" panose="02040503050406030204" pitchFamily="18" charset="0"/>
                          <a:ea typeface="Cambria Math" panose="02040503050406030204" pitchFamily="18" charset="0"/>
                        </a:rPr>
                        <m:t>−</m:t>
                      </m:r>
                      <m:r>
                        <a:rPr lang="es-PE" sz="2800" b="0" i="1" smtClean="0">
                          <a:solidFill>
                            <a:srgbClr val="FF0000"/>
                          </a:solidFill>
                          <a:latin typeface="Cambria Math" panose="02040503050406030204" pitchFamily="18" charset="0"/>
                          <a:ea typeface="Cambria Math" panose="02040503050406030204" pitchFamily="18" charset="0"/>
                        </a:rPr>
                        <m:t>h</m:t>
                      </m:r>
                      <m:r>
                        <a:rPr lang="es-PE" sz="2800" b="0" i="1" smtClean="0">
                          <a:solidFill>
                            <a:srgbClr val="FF0000"/>
                          </a:solidFill>
                          <a:latin typeface="Cambria Math" panose="02040503050406030204" pitchFamily="18" charset="0"/>
                          <a:ea typeface="Cambria Math" panose="02040503050406030204" pitchFamily="18" charset="0"/>
                        </a:rPr>
                        <m:t>)</m:t>
                      </m:r>
                    </m:oMath>
                  </m:oMathPara>
                </a14:m>
                <a:endParaRPr lang="es-PE" sz="2800" dirty="0">
                  <a:solidFill>
                    <a:srgbClr val="FF0000"/>
                  </a:solidFill>
                </a:endParaRPr>
              </a:p>
            </p:txBody>
          </p:sp>
        </mc:Choice>
        <mc:Fallback xmlns="">
          <p:sp>
            <p:nvSpPr>
              <p:cNvPr id="9" name="Rectángulo 8">
                <a:extLst>
                  <a:ext uri="{FF2B5EF4-FFF2-40B4-BE49-F238E27FC236}">
                    <a16:creationId xmlns:a16="http://schemas.microsoft.com/office/drawing/2014/main" id="{23E003B9-2434-2C6B-AE60-78D23A8C3D25}"/>
                  </a:ext>
                </a:extLst>
              </p:cNvPr>
              <p:cNvSpPr>
                <a:spLocks noRot="1" noChangeAspect="1" noMove="1" noResize="1" noEditPoints="1" noAdjustHandles="1" noChangeArrowheads="1" noChangeShapeType="1" noTextEdit="1"/>
              </p:cNvSpPr>
              <p:nvPr/>
            </p:nvSpPr>
            <p:spPr>
              <a:xfrm>
                <a:off x="2754120" y="3462353"/>
                <a:ext cx="5024131" cy="523220"/>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54DFA7A1-0E08-1CC4-A6AE-773706BB9E3F}"/>
                  </a:ext>
                </a:extLst>
              </p:cNvPr>
              <p:cNvSpPr/>
              <p:nvPr/>
            </p:nvSpPr>
            <p:spPr>
              <a:xfrm>
                <a:off x="1721073" y="5325154"/>
                <a:ext cx="8795293" cy="532966"/>
              </a:xfrm>
              <a:prstGeom prst="rect">
                <a:avLst/>
              </a:prstGeom>
              <a:solidFill>
                <a:schemeClr val="bg1"/>
              </a:solidFill>
              <a:ln>
                <a:solidFill>
                  <a:srgbClr val="C00000"/>
                </a:solidFill>
              </a:ln>
            </p:spPr>
            <p:txBody>
              <a:bodyPr wrap="none">
                <a:spAutoFit/>
              </a:bodyPr>
              <a:lstStyle/>
              <a:p>
                <a14:m>
                  <m:oMath xmlns:m="http://schemas.openxmlformats.org/officeDocument/2006/math">
                    <m:sSup>
                      <m:sSupPr>
                        <m:ctrlPr>
                          <a:rPr lang="es-PE" sz="2800" i="1" smtClean="0">
                            <a:solidFill>
                              <a:schemeClr val="tx2">
                                <a:lumMod val="90000"/>
                                <a:lumOff val="10000"/>
                              </a:schemeClr>
                            </a:solidFill>
                            <a:latin typeface="Cambria Math" panose="02040503050406030204" pitchFamily="18" charset="0"/>
                          </a:rPr>
                        </m:ctrlPr>
                      </m:sSupPr>
                      <m:e>
                        <m:r>
                          <a:rPr lang="es-PE" sz="2800" b="0" i="1">
                            <a:solidFill>
                              <a:schemeClr val="tx2">
                                <a:lumMod val="90000"/>
                                <a:lumOff val="10000"/>
                              </a:schemeClr>
                            </a:solidFill>
                            <a:latin typeface="Cambria Math" panose="02040503050406030204" pitchFamily="18" charset="0"/>
                          </a:rPr>
                          <m:t>(</m:t>
                        </m:r>
                        <m:r>
                          <a:rPr lang="es-PE" sz="2800" b="0" i="1" smtClean="0">
                            <a:solidFill>
                              <a:schemeClr val="tx2">
                                <a:lumMod val="90000"/>
                                <a:lumOff val="10000"/>
                              </a:schemeClr>
                            </a:solidFill>
                            <a:latin typeface="Cambria Math" panose="02040503050406030204" pitchFamily="18" charset="0"/>
                          </a:rPr>
                          <m:t>𝑥</m:t>
                        </m:r>
                        <m:r>
                          <a:rPr lang="es-PE" sz="2800" b="0" i="1">
                            <a:solidFill>
                              <a:schemeClr val="tx2">
                                <a:lumMod val="90000"/>
                                <a:lumOff val="10000"/>
                              </a:schemeClr>
                            </a:solidFill>
                            <a:latin typeface="Cambria Math" panose="02040503050406030204" pitchFamily="18" charset="0"/>
                          </a:rPr>
                          <m:t>−</m:t>
                        </m:r>
                        <m:r>
                          <a:rPr lang="es-PE" sz="2800" b="0" i="1" smtClean="0">
                            <a:solidFill>
                              <a:schemeClr val="tx2">
                                <a:lumMod val="90000"/>
                                <a:lumOff val="10000"/>
                              </a:schemeClr>
                            </a:solidFill>
                            <a:latin typeface="Cambria Math" panose="02040503050406030204" pitchFamily="18" charset="0"/>
                          </a:rPr>
                          <m:t>h</m:t>
                        </m:r>
                        <m:r>
                          <a:rPr lang="es-PE" sz="2800" b="0" i="1">
                            <a:solidFill>
                              <a:schemeClr val="tx2">
                                <a:lumMod val="90000"/>
                                <a:lumOff val="10000"/>
                              </a:schemeClr>
                            </a:solidFill>
                            <a:latin typeface="Cambria Math" panose="02040503050406030204" pitchFamily="18" charset="0"/>
                          </a:rPr>
                          <m:t>)</m:t>
                        </m:r>
                      </m:e>
                      <m:sup>
                        <m:r>
                          <a:rPr lang="es-PE" sz="2800" b="0" i="1">
                            <a:solidFill>
                              <a:schemeClr val="tx2">
                                <a:lumMod val="90000"/>
                                <a:lumOff val="10000"/>
                              </a:schemeClr>
                            </a:solidFill>
                            <a:latin typeface="Cambria Math" panose="02040503050406030204" pitchFamily="18" charset="0"/>
                          </a:rPr>
                          <m:t>2</m:t>
                        </m:r>
                      </m:sup>
                    </m:sSup>
                    <m:r>
                      <a:rPr lang="es-PE" sz="2800" b="0" i="1" smtClean="0">
                        <a:solidFill>
                          <a:schemeClr val="tx2">
                            <a:lumMod val="90000"/>
                            <a:lumOff val="10000"/>
                          </a:schemeClr>
                        </a:solidFill>
                        <a:latin typeface="Cambria Math" panose="02040503050406030204" pitchFamily="18" charset="0"/>
                        <a:ea typeface="Arial" panose="020B0604020202020204" pitchFamily="34" charset="0"/>
                      </a:rPr>
                      <m:t>=4</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𝑝</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𝑦</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𝑘</m:t>
                    </m:r>
                    <m:r>
                      <a:rPr lang="es-PE" sz="2800" b="0" i="1" smtClean="0">
                        <a:solidFill>
                          <a:schemeClr val="tx2">
                            <a:lumMod val="90000"/>
                            <a:lumOff val="10000"/>
                          </a:schemeClr>
                        </a:solidFill>
                        <a:latin typeface="Cambria Math" panose="02040503050406030204" pitchFamily="18" charset="0"/>
                        <a:ea typeface="Arial" panose="020B0604020202020204" pitchFamily="34" charset="0"/>
                      </a:rPr>
                      <m:t>)</m:t>
                    </m:r>
                  </m:oMath>
                </a14:m>
                <a:r>
                  <a:rPr lang="es-PE" sz="2800" dirty="0">
                    <a:solidFill>
                      <a:schemeClr val="tx2">
                        <a:lumMod val="90000"/>
                        <a:lumOff val="10000"/>
                      </a:schemeClr>
                    </a:solidFill>
                    <a:latin typeface="Arial" panose="020B0604020202020204" pitchFamily="34" charset="0"/>
                    <a:cs typeface="Arial" panose="020B0604020202020204" pitchFamily="34" charset="0"/>
                  </a:rPr>
                  <a:t>  </a:t>
                </a:r>
                <a:r>
                  <a:rPr lang="es-PE" sz="2800" dirty="0">
                    <a:latin typeface="Arial" panose="020B0604020202020204" pitchFamily="34" charset="0"/>
                    <a:cs typeface="Arial" panose="020B0604020202020204" pitchFamily="34" charset="0"/>
                  </a:rPr>
                  <a:t>(</a:t>
                </a:r>
                <a:r>
                  <a:rPr lang="es-419" sz="2800" dirty="0">
                    <a:latin typeface="Arial" panose="020B0604020202020204" pitchFamily="34" charset="0"/>
                    <a:cs typeface="Arial" panose="020B0604020202020204" pitchFamily="34" charset="0"/>
                  </a:rPr>
                  <a:t>ecuación ordinaria </a:t>
                </a:r>
                <a:r>
                  <a:rPr lang="es-PE" sz="2800" dirty="0">
                    <a:latin typeface="Arial" panose="020B0604020202020204" pitchFamily="34" charset="0"/>
                    <a:cs typeface="Arial" panose="020B0604020202020204" pitchFamily="34" charset="0"/>
                  </a:rPr>
                  <a:t>)  . . . . . . (6)</a:t>
                </a:r>
              </a:p>
            </p:txBody>
          </p:sp>
        </mc:Choice>
        <mc:Fallback xmlns="">
          <p:sp>
            <p:nvSpPr>
              <p:cNvPr id="10" name="Rectángulo 9">
                <a:extLst>
                  <a:ext uri="{FF2B5EF4-FFF2-40B4-BE49-F238E27FC236}">
                    <a16:creationId xmlns:a16="http://schemas.microsoft.com/office/drawing/2014/main" id="{54DFA7A1-0E08-1CC4-A6AE-773706BB9E3F}"/>
                  </a:ext>
                </a:extLst>
              </p:cNvPr>
              <p:cNvSpPr>
                <a:spLocks noRot="1" noChangeAspect="1" noMove="1" noResize="1" noEditPoints="1" noAdjustHandles="1" noChangeArrowheads="1" noChangeShapeType="1" noTextEdit="1"/>
              </p:cNvSpPr>
              <p:nvPr/>
            </p:nvSpPr>
            <p:spPr>
              <a:xfrm>
                <a:off x="1721073" y="5325154"/>
                <a:ext cx="8795293" cy="532966"/>
              </a:xfrm>
              <a:prstGeom prst="rect">
                <a:avLst/>
              </a:prstGeom>
              <a:blipFill>
                <a:blip r:embed="rId7"/>
                <a:stretch>
                  <a:fillRect t="-11236" b="-28090"/>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258497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
                                            <p:txEl>
                                              <p:pRg st="0" end="0"/>
                                            </p:txEl>
                                          </p:spTgt>
                                        </p:tgtEl>
                                        <p:attrNameLst>
                                          <p:attrName>style.visibility</p:attrName>
                                        </p:attrNameLst>
                                      </p:cBhvr>
                                      <p:to>
                                        <p:strVal val="visible"/>
                                      </p:to>
                                    </p:set>
                                    <p:animEffect transition="in" filter="fade">
                                      <p:cBhvr>
                                        <p:cTn id="46" dur="1000"/>
                                        <p:tgtEl>
                                          <p:spTgt spid="10">
                                            <p:txEl>
                                              <p:pRg st="0" end="0"/>
                                            </p:txEl>
                                          </p:spTgt>
                                        </p:tgtEl>
                                      </p:cBhvr>
                                    </p:animEffect>
                                    <p:anim calcmode="lin" valueType="num">
                                      <p:cBhvr>
                                        <p:cTn id="4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a:ln>
            <a:noFill/>
          </a:ln>
        </p:spPr>
        <p:txBody>
          <a:bodyPr/>
          <a:lstStyle/>
          <a:p>
            <a:fld id="{61164B59-82C0-5740-8D93-9D5F79A1BA58}" type="slidenum">
              <a:rPr lang="pt-BR" smtClean="0"/>
              <a:t>17</a:t>
            </a:fld>
            <a:endParaRPr lang="pt-BR" dirty="0"/>
          </a:p>
        </p:txBody>
      </p:sp>
      <mc:AlternateContent xmlns:mc="http://schemas.openxmlformats.org/markup-compatibility/2006" xmlns:a14="http://schemas.microsoft.com/office/drawing/2010/main">
        <mc:Choice Requires="a14">
          <p:sp>
            <p:nvSpPr>
              <p:cNvPr id="4" name="Rectangle 12">
                <a:extLst>
                  <a:ext uri="{FF2B5EF4-FFF2-40B4-BE49-F238E27FC236}">
                    <a16:creationId xmlns:a16="http://schemas.microsoft.com/office/drawing/2014/main" id="{02E69678-B812-D6EB-CC82-4EC6A23E5874}"/>
                  </a:ext>
                </a:extLst>
              </p:cNvPr>
              <p:cNvSpPr>
                <a:spLocks noChangeArrowheads="1"/>
              </p:cNvSpPr>
              <p:nvPr/>
            </p:nvSpPr>
            <p:spPr bwMode="auto">
              <a:xfrm>
                <a:off x="1334040" y="428989"/>
                <a:ext cx="1297406" cy="585418"/>
              </a:xfrm>
              <a:prstGeom prst="rect">
                <a:avLst/>
              </a:prstGeom>
              <a:solidFill>
                <a:schemeClr val="bg1"/>
              </a:solidFill>
              <a:ln w="9525">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ES_tradnl" altLang="es-PE" sz="3200" i="1" dirty="0" smtClean="0">
                          <a:solidFill>
                            <a:srgbClr val="C00000"/>
                          </a:solidFill>
                          <a:latin typeface="Cambria Math" panose="02040503050406030204" pitchFamily="18" charset="0"/>
                        </a:rPr>
                        <m:t>&gt;0</m:t>
                      </m:r>
                    </m:oMath>
                  </m:oMathPara>
                </a14:m>
                <a:endParaRPr lang="es-ES_tradnl" altLang="es-PE" sz="3200" dirty="0">
                  <a:solidFill>
                    <a:srgbClr val="C00000"/>
                  </a:solidFill>
                  <a:latin typeface="Arial" panose="020B0604020202020204" pitchFamily="34" charset="0"/>
                </a:endParaRPr>
              </a:p>
            </p:txBody>
          </p:sp>
        </mc:Choice>
        <mc:Fallback xmlns="">
          <p:sp>
            <p:nvSpPr>
              <p:cNvPr id="4" name="Rectangle 12">
                <a:extLst>
                  <a:ext uri="{FF2B5EF4-FFF2-40B4-BE49-F238E27FC236}">
                    <a16:creationId xmlns:a16="http://schemas.microsoft.com/office/drawing/2014/main" id="{02E69678-B812-D6EB-CC82-4EC6A23E5874}"/>
                  </a:ext>
                </a:extLst>
              </p:cNvPr>
              <p:cNvSpPr>
                <a:spLocks noRot="1" noChangeAspect="1" noMove="1" noResize="1" noEditPoints="1" noAdjustHandles="1" noChangeArrowheads="1" noChangeShapeType="1" noTextEdit="1"/>
              </p:cNvSpPr>
              <p:nvPr/>
            </p:nvSpPr>
            <p:spPr bwMode="auto">
              <a:xfrm>
                <a:off x="1334040" y="428989"/>
                <a:ext cx="1297406" cy="585418"/>
              </a:xfrm>
              <a:prstGeom prst="rect">
                <a:avLst/>
              </a:prstGeom>
              <a:blipFill>
                <a:blip r:embed="rId2"/>
                <a:stretch>
                  <a:fillRect/>
                </a:stretch>
              </a:blipFill>
              <a:ln w="9525">
                <a:solidFill>
                  <a:srgbClr val="C00000"/>
                </a:solidFill>
                <a:miter lim="800000"/>
                <a:headEnd/>
                <a:tailEnd/>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14">
                <a:extLst>
                  <a:ext uri="{FF2B5EF4-FFF2-40B4-BE49-F238E27FC236}">
                    <a16:creationId xmlns:a16="http://schemas.microsoft.com/office/drawing/2014/main" id="{7BE33DB5-3CC5-D071-A6FF-BC5C7932C666}"/>
                  </a:ext>
                </a:extLst>
              </p:cNvPr>
              <p:cNvSpPr>
                <a:spLocks noChangeArrowheads="1"/>
              </p:cNvSpPr>
              <p:nvPr/>
            </p:nvSpPr>
            <p:spPr bwMode="auto">
              <a:xfrm>
                <a:off x="3736226" y="217206"/>
                <a:ext cx="3879621" cy="523862"/>
              </a:xfrm>
              <a:prstGeom prst="rect">
                <a:avLst/>
              </a:prstGeom>
              <a:solidFill>
                <a:schemeClr val="bg1"/>
              </a:solidFill>
              <a:ln w="12700">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b="0" i="1" dirty="0" smtClean="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𝑥</m:t>
                      </m:r>
                      <m:r>
                        <a:rPr lang="es-ES_tradnl" altLang="es-PE" sz="2800" b="0" i="1" dirty="0" smtClean="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h</m:t>
                      </m:r>
                      <m:r>
                        <a:rPr lang="es-ES_tradnl" altLang="es-PE" sz="2800" b="0" i="1" dirty="0" smtClean="0">
                          <a:solidFill>
                            <a:srgbClr val="C00000"/>
                          </a:solidFill>
                          <a:latin typeface="Cambria Math" panose="02040503050406030204" pitchFamily="18" charset="0"/>
                        </a:rPr>
                        <m:t>)</m:t>
                      </m:r>
                      <m:r>
                        <a:rPr lang="es-ES_tradnl" altLang="es-PE" sz="2800" b="0" i="1" baseline="30000" dirty="0">
                          <a:solidFill>
                            <a:srgbClr val="C00000"/>
                          </a:solidFill>
                          <a:latin typeface="Cambria Math" panose="02040503050406030204" pitchFamily="18" charset="0"/>
                        </a:rPr>
                        <m:t>2</m:t>
                      </m:r>
                      <m:r>
                        <a:rPr lang="es-ES_tradnl" altLang="es-PE" sz="2800" b="0" i="1" dirty="0">
                          <a:solidFill>
                            <a:srgbClr val="C00000"/>
                          </a:solidFill>
                          <a:latin typeface="Cambria Math" panose="02040503050406030204" pitchFamily="18" charset="0"/>
                        </a:rPr>
                        <m:t> = 4</m:t>
                      </m:r>
                      <m:r>
                        <a:rPr lang="es-ES_tradnl" altLang="es-PE" sz="2800" b="0" i="1" dirty="0">
                          <a:solidFill>
                            <a:srgbClr val="C00000"/>
                          </a:solidFill>
                          <a:latin typeface="Cambria Math" panose="02040503050406030204" pitchFamily="18" charset="0"/>
                        </a:rPr>
                        <m:t>𝑝</m:t>
                      </m:r>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𝑦</m:t>
                      </m:r>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𝑘</m:t>
                      </m:r>
                      <m:r>
                        <a:rPr lang="es-ES_tradnl" altLang="es-PE" sz="2800" b="0" i="1" dirty="0">
                          <a:solidFill>
                            <a:srgbClr val="C00000"/>
                          </a:solidFill>
                          <a:latin typeface="Cambria Math" panose="02040503050406030204" pitchFamily="18" charset="0"/>
                        </a:rPr>
                        <m:t>)</m:t>
                      </m:r>
                    </m:oMath>
                  </m:oMathPara>
                </a14:m>
                <a:endParaRPr lang="es-ES_tradnl" altLang="es-PE" sz="2800" dirty="0">
                  <a:solidFill>
                    <a:srgbClr val="C00000"/>
                  </a:solidFill>
                  <a:latin typeface="Arial" panose="020B0604020202020204" pitchFamily="34" charset="0"/>
                </a:endParaRPr>
              </a:p>
            </p:txBody>
          </p:sp>
        </mc:Choice>
        <mc:Fallback xmlns="">
          <p:sp>
            <p:nvSpPr>
              <p:cNvPr id="5" name="Rectangle 14">
                <a:extLst>
                  <a:ext uri="{FF2B5EF4-FFF2-40B4-BE49-F238E27FC236}">
                    <a16:creationId xmlns:a16="http://schemas.microsoft.com/office/drawing/2014/main" id="{7BE33DB5-3CC5-D071-A6FF-BC5C7932C666}"/>
                  </a:ext>
                </a:extLst>
              </p:cNvPr>
              <p:cNvSpPr>
                <a:spLocks noRot="1" noChangeAspect="1" noMove="1" noResize="1" noEditPoints="1" noAdjustHandles="1" noChangeArrowheads="1" noChangeShapeType="1" noTextEdit="1"/>
              </p:cNvSpPr>
              <p:nvPr/>
            </p:nvSpPr>
            <p:spPr bwMode="auto">
              <a:xfrm>
                <a:off x="3736226" y="217206"/>
                <a:ext cx="3879621" cy="523862"/>
              </a:xfrm>
              <a:prstGeom prst="rect">
                <a:avLst/>
              </a:prstGeom>
              <a:blipFill>
                <a:blip r:embed="rId3"/>
                <a:stretch>
                  <a:fillRect/>
                </a:stretch>
              </a:blipFill>
              <a:ln w="12700">
                <a:solidFill>
                  <a:srgbClr val="C00000"/>
                </a:solidFill>
                <a:miter lim="800000"/>
                <a:headEnd/>
                <a:tailEnd/>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angle 12">
                <a:extLst>
                  <a:ext uri="{FF2B5EF4-FFF2-40B4-BE49-F238E27FC236}">
                    <a16:creationId xmlns:a16="http://schemas.microsoft.com/office/drawing/2014/main" id="{F9BCF7B6-0B6F-2D09-558E-3F516A5D134F}"/>
                  </a:ext>
                </a:extLst>
              </p:cNvPr>
              <p:cNvSpPr>
                <a:spLocks noChangeArrowheads="1"/>
              </p:cNvSpPr>
              <p:nvPr/>
            </p:nvSpPr>
            <p:spPr bwMode="auto">
              <a:xfrm>
                <a:off x="9195135" y="451791"/>
                <a:ext cx="1297406" cy="585418"/>
              </a:xfrm>
              <a:prstGeom prst="rect">
                <a:avLst/>
              </a:prstGeom>
              <a:solidFill>
                <a:schemeClr val="bg1"/>
              </a:solidFill>
              <a:ln w="9525">
                <a:solidFill>
                  <a:srgbClr val="C00000"/>
                </a:solidFill>
                <a:miter lim="800000"/>
                <a:headEnd/>
                <a:tailEnd/>
              </a:ln>
              <a:effec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PE" altLang="es-PE" sz="3200" b="0" i="1" dirty="0" smtClean="0">
                          <a:solidFill>
                            <a:srgbClr val="C00000"/>
                          </a:solidFill>
                          <a:latin typeface="Cambria Math" panose="02040503050406030204" pitchFamily="18" charset="0"/>
                        </a:rPr>
                        <m:t>&lt;</m:t>
                      </m:r>
                      <m:r>
                        <a:rPr lang="es-ES_tradnl" altLang="es-PE" sz="3200" i="1" dirty="0">
                          <a:solidFill>
                            <a:srgbClr val="C00000"/>
                          </a:solidFill>
                          <a:latin typeface="Cambria Math" panose="02040503050406030204" pitchFamily="18" charset="0"/>
                        </a:rPr>
                        <m:t>0</m:t>
                      </m:r>
                    </m:oMath>
                  </m:oMathPara>
                </a14:m>
                <a:endParaRPr lang="es-ES_tradnl" altLang="es-PE" sz="3200" dirty="0">
                  <a:solidFill>
                    <a:srgbClr val="C00000"/>
                  </a:solidFill>
                  <a:latin typeface="Arial" panose="020B0604020202020204" pitchFamily="34" charset="0"/>
                </a:endParaRPr>
              </a:p>
            </p:txBody>
          </p:sp>
        </mc:Choice>
        <mc:Fallback xmlns="">
          <p:sp>
            <p:nvSpPr>
              <p:cNvPr id="6" name="Rectangle 12">
                <a:extLst>
                  <a:ext uri="{FF2B5EF4-FFF2-40B4-BE49-F238E27FC236}">
                    <a16:creationId xmlns:a16="http://schemas.microsoft.com/office/drawing/2014/main" id="{F9BCF7B6-0B6F-2D09-558E-3F516A5D134F}"/>
                  </a:ext>
                </a:extLst>
              </p:cNvPr>
              <p:cNvSpPr>
                <a:spLocks noRot="1" noChangeAspect="1" noMove="1" noResize="1" noEditPoints="1" noAdjustHandles="1" noChangeArrowheads="1" noChangeShapeType="1" noTextEdit="1"/>
              </p:cNvSpPr>
              <p:nvPr/>
            </p:nvSpPr>
            <p:spPr bwMode="auto">
              <a:xfrm>
                <a:off x="9195135" y="451791"/>
                <a:ext cx="1297406" cy="585418"/>
              </a:xfrm>
              <a:prstGeom prst="rect">
                <a:avLst/>
              </a:prstGeom>
              <a:blipFill>
                <a:blip r:embed="rId4"/>
                <a:stretch>
                  <a:fillRect/>
                </a:stretch>
              </a:blipFill>
              <a:ln w="9525">
                <a:solidFill>
                  <a:srgbClr val="C00000"/>
                </a:solidFill>
                <a:miter lim="800000"/>
                <a:headEnd/>
                <a:tailEnd/>
              </a:ln>
              <a:effectLst/>
            </p:spPr>
            <p:txBody>
              <a:bodyPr/>
              <a:lstStyle/>
              <a:p>
                <a:r>
                  <a:rPr lang="es-ES">
                    <a:noFill/>
                  </a:rPr>
                  <a:t> </a:t>
                </a:r>
              </a:p>
            </p:txBody>
          </p:sp>
        </mc:Fallback>
      </mc:AlternateContent>
      <p:grpSp>
        <p:nvGrpSpPr>
          <p:cNvPr id="7" name="Grupo 6">
            <a:extLst>
              <a:ext uri="{FF2B5EF4-FFF2-40B4-BE49-F238E27FC236}">
                <a16:creationId xmlns:a16="http://schemas.microsoft.com/office/drawing/2014/main" id="{6D73CD6E-528F-93E1-2C2F-81BDF4522DDC}"/>
              </a:ext>
            </a:extLst>
          </p:cNvPr>
          <p:cNvGrpSpPr/>
          <p:nvPr/>
        </p:nvGrpSpPr>
        <p:grpSpPr>
          <a:xfrm>
            <a:off x="671157" y="1106889"/>
            <a:ext cx="4507423" cy="3715182"/>
            <a:chOff x="652031" y="1014466"/>
            <a:chExt cx="4507423" cy="3715182"/>
          </a:xfrm>
        </p:grpSpPr>
        <p:sp>
          <p:nvSpPr>
            <p:cNvPr id="8" name="Line 6">
              <a:extLst>
                <a:ext uri="{FF2B5EF4-FFF2-40B4-BE49-F238E27FC236}">
                  <a16:creationId xmlns:a16="http://schemas.microsoft.com/office/drawing/2014/main" id="{E204C905-E600-3897-636E-0F1AD5A11E4B}"/>
                </a:ext>
              </a:extLst>
            </p:cNvPr>
            <p:cNvSpPr>
              <a:spLocks noChangeShapeType="1"/>
            </p:cNvSpPr>
            <p:nvPr/>
          </p:nvSpPr>
          <p:spPr bwMode="auto">
            <a:xfrm flipV="1">
              <a:off x="652031" y="3994756"/>
              <a:ext cx="4235592" cy="25400"/>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9" name="Rectangle 7">
                  <a:extLst>
                    <a:ext uri="{FF2B5EF4-FFF2-40B4-BE49-F238E27FC236}">
                      <a16:creationId xmlns:a16="http://schemas.microsoft.com/office/drawing/2014/main" id="{A49001D2-AA57-543C-7F09-C38E632CDB21}"/>
                    </a:ext>
                  </a:extLst>
                </p:cNvPr>
                <p:cNvSpPr>
                  <a:spLocks noChangeArrowheads="1"/>
                </p:cNvSpPr>
                <p:nvPr/>
              </p:nvSpPr>
              <p:spPr bwMode="auto">
                <a:xfrm>
                  <a:off x="786391" y="1014466"/>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57351" name="Rectangle 7">
                  <a:extLst>
                    <a:ext uri="{FF2B5EF4-FFF2-40B4-BE49-F238E27FC236}">
                      <a16:creationId xmlns:a16="http://schemas.microsoft.com/office/drawing/2014/main" id="{4AACC09C-8184-49D5-9554-F726EB25FED6}"/>
                    </a:ext>
                  </a:extLst>
                </p:cNvPr>
                <p:cNvSpPr>
                  <a:spLocks noRot="1" noChangeAspect="1" noMove="1" noResize="1" noEditPoints="1" noAdjustHandles="1" noChangeArrowheads="1" noChangeShapeType="1" noTextEdit="1"/>
                </p:cNvSpPr>
                <p:nvPr/>
              </p:nvSpPr>
              <p:spPr bwMode="auto">
                <a:xfrm>
                  <a:off x="786391" y="1014466"/>
                  <a:ext cx="510524" cy="523862"/>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6D6E0E27-77E4-D2C0-F748-B29753A8021F}"/>
                    </a:ext>
                  </a:extLst>
                </p:cNvPr>
                <p:cNvSpPr>
                  <a:spLocks noChangeArrowheads="1"/>
                </p:cNvSpPr>
                <p:nvPr/>
              </p:nvSpPr>
              <p:spPr bwMode="auto">
                <a:xfrm>
                  <a:off x="4453402" y="4019335"/>
                  <a:ext cx="601005"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57352" name="Rectangle 8">
                  <a:extLst>
                    <a:ext uri="{FF2B5EF4-FFF2-40B4-BE49-F238E27FC236}">
                      <a16:creationId xmlns:a16="http://schemas.microsoft.com/office/drawing/2014/main" id="{A6DD84A9-EEAB-4EA8-A8EF-1C74898BD4BC}"/>
                    </a:ext>
                  </a:extLst>
                </p:cNvPr>
                <p:cNvSpPr>
                  <a:spLocks noRot="1" noChangeAspect="1" noMove="1" noResize="1" noEditPoints="1" noAdjustHandles="1" noChangeArrowheads="1" noChangeShapeType="1" noTextEdit="1"/>
                </p:cNvSpPr>
                <p:nvPr/>
              </p:nvSpPr>
              <p:spPr bwMode="auto">
                <a:xfrm>
                  <a:off x="4453402" y="4019335"/>
                  <a:ext cx="601005" cy="523862"/>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1" name="Rectangle 9">
              <a:extLst>
                <a:ext uri="{FF2B5EF4-FFF2-40B4-BE49-F238E27FC236}">
                  <a16:creationId xmlns:a16="http://schemas.microsoft.com/office/drawing/2014/main" id="{D5A86AC0-7C8D-FE9E-70FC-244CDE382F8D}"/>
                </a:ext>
              </a:extLst>
            </p:cNvPr>
            <p:cNvSpPr>
              <a:spLocks noChangeArrowheads="1"/>
            </p:cNvSpPr>
            <p:nvPr/>
          </p:nvSpPr>
          <p:spPr bwMode="auto">
            <a:xfrm>
              <a:off x="954526" y="4020156"/>
              <a:ext cx="3574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400" dirty="0">
                  <a:solidFill>
                    <a:srgbClr val="000000"/>
                  </a:solidFill>
                  <a:latin typeface="Arial" panose="020B0604020202020204" pitchFamily="34" charset="0"/>
                </a:rPr>
                <a:t>0</a:t>
              </a:r>
              <a:endParaRPr lang="es-ES_tradnl" altLang="es-PE" sz="2400" b="1" dirty="0">
                <a:solidFill>
                  <a:srgbClr val="000000"/>
                </a:solidFill>
                <a:latin typeface="Arial" panose="020B0604020202020204" pitchFamily="34" charset="0"/>
              </a:endParaRPr>
            </a:p>
          </p:txBody>
        </p:sp>
        <p:sp>
          <p:nvSpPr>
            <p:cNvPr id="12" name="Line 10">
              <a:extLst>
                <a:ext uri="{FF2B5EF4-FFF2-40B4-BE49-F238E27FC236}">
                  <a16:creationId xmlns:a16="http://schemas.microsoft.com/office/drawing/2014/main" id="{A58FED6C-B84B-B96F-31F7-56A50543A6CE}"/>
                </a:ext>
              </a:extLst>
            </p:cNvPr>
            <p:cNvSpPr>
              <a:spLocks noChangeShapeType="1"/>
            </p:cNvSpPr>
            <p:nvPr/>
          </p:nvSpPr>
          <p:spPr bwMode="auto">
            <a:xfrm flipV="1">
              <a:off x="836257" y="3585214"/>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 name="Line 11">
              <a:extLst>
                <a:ext uri="{FF2B5EF4-FFF2-40B4-BE49-F238E27FC236}">
                  <a16:creationId xmlns:a16="http://schemas.microsoft.com/office/drawing/2014/main" id="{8860EE32-E108-1BD5-2201-616E52B451E5}"/>
                </a:ext>
              </a:extLst>
            </p:cNvPr>
            <p:cNvSpPr>
              <a:spLocks noChangeShapeType="1"/>
            </p:cNvSpPr>
            <p:nvPr/>
          </p:nvSpPr>
          <p:spPr bwMode="auto">
            <a:xfrm flipV="1">
              <a:off x="1327077" y="1148132"/>
              <a:ext cx="6963" cy="3581516"/>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4" name="Line 10">
              <a:extLst>
                <a:ext uri="{FF2B5EF4-FFF2-40B4-BE49-F238E27FC236}">
                  <a16:creationId xmlns:a16="http://schemas.microsoft.com/office/drawing/2014/main" id="{23326E45-B092-0922-345D-857F339A4C3C}"/>
                </a:ext>
              </a:extLst>
            </p:cNvPr>
            <p:cNvSpPr>
              <a:spLocks noChangeShapeType="1"/>
            </p:cNvSpPr>
            <p:nvPr/>
          </p:nvSpPr>
          <p:spPr bwMode="auto">
            <a:xfrm flipH="1">
              <a:off x="2903464" y="1150925"/>
              <a:ext cx="39140" cy="3205221"/>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0A7CD08F-7730-A34E-AA08-5A685F555C37}"/>
                    </a:ext>
                  </a:extLst>
                </p:cNvPr>
                <p:cNvSpPr/>
                <p:nvPr/>
              </p:nvSpPr>
              <p:spPr>
                <a:xfrm>
                  <a:off x="2844217" y="3104032"/>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2" name="Rectángulo 1">
                  <a:extLst>
                    <a:ext uri="{FF2B5EF4-FFF2-40B4-BE49-F238E27FC236}">
                      <a16:creationId xmlns:a16="http://schemas.microsoft.com/office/drawing/2014/main" id="{0A84A039-D2EB-4335-A01D-20337E63226A}"/>
                    </a:ext>
                  </a:extLst>
                </p:cNvPr>
                <p:cNvSpPr>
                  <a:spLocks noRot="1" noChangeAspect="1" noMove="1" noResize="1" noEditPoints="1" noAdjustHandles="1" noChangeArrowheads="1" noChangeShapeType="1" noTextEdit="1"/>
                </p:cNvSpPr>
                <p:nvPr/>
              </p:nvSpPr>
              <p:spPr>
                <a:xfrm>
                  <a:off x="2844217" y="3104032"/>
                  <a:ext cx="489236" cy="523220"/>
                </a:xfrm>
                <a:prstGeom prst="rect">
                  <a:avLst/>
                </a:prstGeom>
                <a:blipFill>
                  <a:blip r:embed="rId9"/>
                  <a:stretch>
                    <a:fillRect/>
                  </a:stretch>
                </a:blipFill>
              </p:spPr>
              <p:txBody>
                <a:bodyPr/>
                <a:lstStyle/>
                <a:p>
                  <a:r>
                    <a:rPr lang="es-PE">
                      <a:noFill/>
                    </a:rPr>
                    <a:t> </a:t>
                  </a:r>
                </a:p>
              </p:txBody>
            </p:sp>
          </mc:Fallback>
        </mc:AlternateContent>
        <p:sp>
          <p:nvSpPr>
            <p:cNvPr id="16" name="Elipse 15">
              <a:extLst>
                <a:ext uri="{FF2B5EF4-FFF2-40B4-BE49-F238E27FC236}">
                  <a16:creationId xmlns:a16="http://schemas.microsoft.com/office/drawing/2014/main" id="{B9F8C147-3B0A-8E6E-9E98-FA200387F07B}"/>
                </a:ext>
              </a:extLst>
            </p:cNvPr>
            <p:cNvSpPr/>
            <p:nvPr/>
          </p:nvSpPr>
          <p:spPr>
            <a:xfrm rot="21396875">
              <a:off x="2875257" y="3083914"/>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823F88C1-2505-6E77-F5B3-4AD5B1E92485}"/>
                    </a:ext>
                  </a:extLst>
                </p:cNvPr>
                <p:cNvSpPr/>
                <p:nvPr/>
              </p:nvSpPr>
              <p:spPr>
                <a:xfrm>
                  <a:off x="2876551" y="1540768"/>
                  <a:ext cx="5591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3" name="Rectángulo 2">
                  <a:extLst>
                    <a:ext uri="{FF2B5EF4-FFF2-40B4-BE49-F238E27FC236}">
                      <a16:creationId xmlns:a16="http://schemas.microsoft.com/office/drawing/2014/main" id="{CBE75A67-C3B9-4BAD-A96E-B18156F0B3DE}"/>
                    </a:ext>
                  </a:extLst>
                </p:cNvPr>
                <p:cNvSpPr>
                  <a:spLocks noRot="1" noChangeAspect="1" noMove="1" noResize="1" noEditPoints="1" noAdjustHandles="1" noChangeArrowheads="1" noChangeShapeType="1" noTextEdit="1"/>
                </p:cNvSpPr>
                <p:nvPr/>
              </p:nvSpPr>
              <p:spPr>
                <a:xfrm>
                  <a:off x="2876551" y="1540768"/>
                  <a:ext cx="559117" cy="523220"/>
                </a:xfrm>
                <a:prstGeom prst="rect">
                  <a:avLst/>
                </a:prstGeom>
                <a:blipFill>
                  <a:blip r:embed="rId10"/>
                  <a:stretch>
                    <a:fillRect/>
                  </a:stretch>
                </a:blipFill>
              </p:spPr>
              <p:txBody>
                <a:bodyPr/>
                <a:lstStyle/>
                <a:p>
                  <a:r>
                    <a:rPr lang="es-PE">
                      <a:noFill/>
                    </a:rPr>
                    <a:t> </a:t>
                  </a:r>
                </a:p>
              </p:txBody>
            </p:sp>
          </mc:Fallback>
        </mc:AlternateContent>
        <p:sp>
          <p:nvSpPr>
            <p:cNvPr id="18" name="Elipse 17">
              <a:extLst>
                <a:ext uri="{FF2B5EF4-FFF2-40B4-BE49-F238E27FC236}">
                  <a16:creationId xmlns:a16="http://schemas.microsoft.com/office/drawing/2014/main" id="{1E288323-1C2B-E980-6D17-1EC979F8B855}"/>
                </a:ext>
              </a:extLst>
            </p:cNvPr>
            <p:cNvSpPr/>
            <p:nvPr/>
          </p:nvSpPr>
          <p:spPr>
            <a:xfrm rot="21396875">
              <a:off x="2882507" y="1654260"/>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B8FF51CC-5BD0-0856-252B-61DA74FA9B2F}"/>
                    </a:ext>
                  </a:extLst>
                </p:cNvPr>
                <p:cNvSpPr/>
                <p:nvPr/>
              </p:nvSpPr>
              <p:spPr>
                <a:xfrm rot="21396875">
                  <a:off x="4784736" y="3292411"/>
                  <a:ext cx="37471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31" name="Rectángulo 30">
                  <a:extLst>
                    <a:ext uri="{FF2B5EF4-FFF2-40B4-BE49-F238E27FC236}">
                      <a16:creationId xmlns:a16="http://schemas.microsoft.com/office/drawing/2014/main" id="{23FEA305-7F88-4787-9892-E00EB0EEFD3A}"/>
                    </a:ext>
                  </a:extLst>
                </p:cNvPr>
                <p:cNvSpPr>
                  <a:spLocks noRot="1" noChangeAspect="1" noMove="1" noResize="1" noEditPoints="1" noAdjustHandles="1" noChangeArrowheads="1" noChangeShapeType="1" noTextEdit="1"/>
                </p:cNvSpPr>
                <p:nvPr/>
              </p:nvSpPr>
              <p:spPr>
                <a:xfrm rot="21396875">
                  <a:off x="4784736" y="3292411"/>
                  <a:ext cx="374718" cy="523220"/>
                </a:xfrm>
                <a:prstGeom prst="rect">
                  <a:avLst/>
                </a:prstGeom>
                <a:blipFill>
                  <a:blip r:embed="rId11"/>
                  <a:stretch>
                    <a:fillRect/>
                  </a:stretch>
                </a:blipFill>
              </p:spPr>
              <p:txBody>
                <a:bodyPr/>
                <a:lstStyle/>
                <a:p>
                  <a:r>
                    <a:rPr lang="es-PE">
                      <a:noFill/>
                    </a:rPr>
                    <a:t> </a:t>
                  </a:r>
                </a:p>
              </p:txBody>
            </p:sp>
          </mc:Fallback>
        </mc:AlternateContent>
        <p:grpSp>
          <p:nvGrpSpPr>
            <p:cNvPr id="20" name="Group 3">
              <a:extLst>
                <a:ext uri="{FF2B5EF4-FFF2-40B4-BE49-F238E27FC236}">
                  <a16:creationId xmlns:a16="http://schemas.microsoft.com/office/drawing/2014/main" id="{CC323B7C-C74E-F81D-6C98-6CB0F713A453}"/>
                </a:ext>
              </a:extLst>
            </p:cNvPr>
            <p:cNvGrpSpPr>
              <a:grpSpLocks/>
            </p:cNvGrpSpPr>
            <p:nvPr/>
          </p:nvGrpSpPr>
          <p:grpSpPr bwMode="auto">
            <a:xfrm>
              <a:off x="1623536" y="1194898"/>
              <a:ext cx="2627313" cy="1954212"/>
              <a:chOff x="2445" y="963"/>
              <a:chExt cx="1655" cy="1231"/>
            </a:xfrm>
          </p:grpSpPr>
          <p:sp>
            <p:nvSpPr>
              <p:cNvPr id="22" name="Arc 4">
                <a:extLst>
                  <a:ext uri="{FF2B5EF4-FFF2-40B4-BE49-F238E27FC236}">
                    <a16:creationId xmlns:a16="http://schemas.microsoft.com/office/drawing/2014/main" id="{0CD06CCE-6DFA-034F-4784-DABFFAB85E3E}"/>
                  </a:ext>
                </a:extLst>
              </p:cNvPr>
              <p:cNvSpPr>
                <a:spLocks/>
              </p:cNvSpPr>
              <p:nvPr/>
            </p:nvSpPr>
            <p:spPr bwMode="auto">
              <a:xfrm>
                <a:off x="2445" y="963"/>
                <a:ext cx="997" cy="1231"/>
              </a:xfrm>
              <a:custGeom>
                <a:avLst/>
                <a:gdLst>
                  <a:gd name="G0" fmla="+- 21600 0 0"/>
                  <a:gd name="G1" fmla="+- 0 0 0"/>
                  <a:gd name="G2" fmla="+- 21600 0 0"/>
                  <a:gd name="T0" fmla="*/ 17807 w 21600"/>
                  <a:gd name="T1" fmla="*/ 21264 h 21264"/>
                  <a:gd name="T2" fmla="*/ 0 w 21600"/>
                  <a:gd name="T3" fmla="*/ 0 h 21264"/>
                  <a:gd name="T4" fmla="*/ 21600 w 21600"/>
                  <a:gd name="T5" fmla="*/ 0 h 21264"/>
                </a:gdLst>
                <a:ahLst/>
                <a:cxnLst>
                  <a:cxn ang="0">
                    <a:pos x="T0" y="T1"/>
                  </a:cxn>
                  <a:cxn ang="0">
                    <a:pos x="T2" y="T3"/>
                  </a:cxn>
                  <a:cxn ang="0">
                    <a:pos x="T4" y="T5"/>
                  </a:cxn>
                </a:cxnLst>
                <a:rect l="0" t="0" r="r" b="b"/>
                <a:pathLst>
                  <a:path w="21600" h="21264" fill="none" extrusionOk="0">
                    <a:moveTo>
                      <a:pt x="17806" y="21264"/>
                    </a:moveTo>
                    <a:cubicBezTo>
                      <a:pt x="7503" y="19426"/>
                      <a:pt x="0" y="10466"/>
                      <a:pt x="0" y="0"/>
                    </a:cubicBezTo>
                  </a:path>
                  <a:path w="21600" h="21264" stroke="0" extrusionOk="0">
                    <a:moveTo>
                      <a:pt x="17806" y="21264"/>
                    </a:moveTo>
                    <a:cubicBezTo>
                      <a:pt x="7503" y="19426"/>
                      <a:pt x="0" y="10466"/>
                      <a:pt x="0" y="0"/>
                    </a:cubicBezTo>
                    <a:lnTo>
                      <a:pt x="21600" y="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3" name="Arc 5">
                <a:extLst>
                  <a:ext uri="{FF2B5EF4-FFF2-40B4-BE49-F238E27FC236}">
                    <a16:creationId xmlns:a16="http://schemas.microsoft.com/office/drawing/2014/main" id="{EC18B28F-4692-DD3A-0EDC-68C7818B7DB8}"/>
                  </a:ext>
                </a:extLst>
              </p:cNvPr>
              <p:cNvSpPr>
                <a:spLocks/>
              </p:cNvSpPr>
              <p:nvPr/>
            </p:nvSpPr>
            <p:spPr bwMode="auto">
              <a:xfrm rot="10800000">
                <a:off x="3105" y="963"/>
                <a:ext cx="995" cy="1231"/>
              </a:xfrm>
              <a:custGeom>
                <a:avLst/>
                <a:gdLst>
                  <a:gd name="G0" fmla="+- 21600 0 0"/>
                  <a:gd name="G1" fmla="+- 21268 0 0"/>
                  <a:gd name="G2" fmla="+- 21600 0 0"/>
                  <a:gd name="T0" fmla="*/ 0 w 21600"/>
                  <a:gd name="T1" fmla="*/ 21251 h 21268"/>
                  <a:gd name="T2" fmla="*/ 17825 w 21600"/>
                  <a:gd name="T3" fmla="*/ 0 h 21268"/>
                  <a:gd name="T4" fmla="*/ 21600 w 21600"/>
                  <a:gd name="T5" fmla="*/ 21268 h 21268"/>
                </a:gdLst>
                <a:ahLst/>
                <a:cxnLst>
                  <a:cxn ang="0">
                    <a:pos x="T0" y="T1"/>
                  </a:cxn>
                  <a:cxn ang="0">
                    <a:pos x="T2" y="T3"/>
                  </a:cxn>
                  <a:cxn ang="0">
                    <a:pos x="T4" y="T5"/>
                  </a:cxn>
                </a:cxnLst>
                <a:rect l="0" t="0" r="r" b="b"/>
                <a:pathLst>
                  <a:path w="21600" h="21268" fill="none" extrusionOk="0">
                    <a:moveTo>
                      <a:pt x="0" y="21251"/>
                    </a:moveTo>
                    <a:cubicBezTo>
                      <a:pt x="8" y="10784"/>
                      <a:pt x="7519" y="1829"/>
                      <a:pt x="17825" y="0"/>
                    </a:cubicBezTo>
                  </a:path>
                  <a:path w="21600" h="21268" stroke="0" extrusionOk="0">
                    <a:moveTo>
                      <a:pt x="0" y="21251"/>
                    </a:moveTo>
                    <a:cubicBezTo>
                      <a:pt x="8" y="10784"/>
                      <a:pt x="7519" y="1829"/>
                      <a:pt x="17825" y="0"/>
                    </a:cubicBezTo>
                    <a:lnTo>
                      <a:pt x="21600" y="21268"/>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21" name="Line 10">
              <a:extLst>
                <a:ext uri="{FF2B5EF4-FFF2-40B4-BE49-F238E27FC236}">
                  <a16:creationId xmlns:a16="http://schemas.microsoft.com/office/drawing/2014/main" id="{D24B1966-ADD3-7ED7-178D-24117927C09B}"/>
                </a:ext>
              </a:extLst>
            </p:cNvPr>
            <p:cNvSpPr>
              <a:spLocks noChangeShapeType="1"/>
            </p:cNvSpPr>
            <p:nvPr/>
          </p:nvSpPr>
          <p:spPr bwMode="auto">
            <a:xfrm flipV="1">
              <a:off x="830016" y="3105491"/>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grpSp>
        <p:nvGrpSpPr>
          <p:cNvPr id="24" name="Grupo 23">
            <a:extLst>
              <a:ext uri="{FF2B5EF4-FFF2-40B4-BE49-F238E27FC236}">
                <a16:creationId xmlns:a16="http://schemas.microsoft.com/office/drawing/2014/main" id="{30F83D9D-68FD-730C-D4C0-75C8C911C07F}"/>
              </a:ext>
            </a:extLst>
          </p:cNvPr>
          <p:cNvGrpSpPr/>
          <p:nvPr/>
        </p:nvGrpSpPr>
        <p:grpSpPr>
          <a:xfrm>
            <a:off x="7212315" y="1128826"/>
            <a:ext cx="4635766" cy="3715182"/>
            <a:chOff x="7212315" y="1128826"/>
            <a:chExt cx="4635766" cy="3715182"/>
          </a:xfrm>
        </p:grpSpPr>
        <p:sp>
          <p:nvSpPr>
            <p:cNvPr id="25" name="Line 6">
              <a:extLst>
                <a:ext uri="{FF2B5EF4-FFF2-40B4-BE49-F238E27FC236}">
                  <a16:creationId xmlns:a16="http://schemas.microsoft.com/office/drawing/2014/main" id="{370B7D01-B868-3D64-E151-BC98928BC779}"/>
                </a:ext>
              </a:extLst>
            </p:cNvPr>
            <p:cNvSpPr>
              <a:spLocks noChangeShapeType="1"/>
            </p:cNvSpPr>
            <p:nvPr/>
          </p:nvSpPr>
          <p:spPr bwMode="auto">
            <a:xfrm flipV="1">
              <a:off x="7212315" y="4109116"/>
              <a:ext cx="4235592" cy="25400"/>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6" name="Rectangle 7">
                  <a:extLst>
                    <a:ext uri="{FF2B5EF4-FFF2-40B4-BE49-F238E27FC236}">
                      <a16:creationId xmlns:a16="http://schemas.microsoft.com/office/drawing/2014/main" id="{835B6844-F76D-3A32-0F7C-78BA5048976E}"/>
                    </a:ext>
                  </a:extLst>
                </p:cNvPr>
                <p:cNvSpPr>
                  <a:spLocks noChangeArrowheads="1"/>
                </p:cNvSpPr>
                <p:nvPr/>
              </p:nvSpPr>
              <p:spPr bwMode="auto">
                <a:xfrm>
                  <a:off x="7346675" y="1128826"/>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39" name="Rectangle 7">
                  <a:extLst>
                    <a:ext uri="{FF2B5EF4-FFF2-40B4-BE49-F238E27FC236}">
                      <a16:creationId xmlns:a16="http://schemas.microsoft.com/office/drawing/2014/main" id="{77C3FC69-FD59-4241-98BD-558F2D02C930}"/>
                    </a:ext>
                  </a:extLst>
                </p:cNvPr>
                <p:cNvSpPr>
                  <a:spLocks noRot="1" noChangeAspect="1" noMove="1" noResize="1" noEditPoints="1" noAdjustHandles="1" noChangeArrowheads="1" noChangeShapeType="1" noTextEdit="1"/>
                </p:cNvSpPr>
                <p:nvPr/>
              </p:nvSpPr>
              <p:spPr bwMode="auto">
                <a:xfrm>
                  <a:off x="7346675" y="1128826"/>
                  <a:ext cx="510524" cy="52386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7" name="Rectangle 8">
                  <a:extLst>
                    <a:ext uri="{FF2B5EF4-FFF2-40B4-BE49-F238E27FC236}">
                      <a16:creationId xmlns:a16="http://schemas.microsoft.com/office/drawing/2014/main" id="{5AAFE08C-EC12-6A7C-1190-EFBFDE29C966}"/>
                    </a:ext>
                  </a:extLst>
                </p:cNvPr>
                <p:cNvSpPr>
                  <a:spLocks noChangeArrowheads="1"/>
                </p:cNvSpPr>
                <p:nvPr/>
              </p:nvSpPr>
              <p:spPr bwMode="auto">
                <a:xfrm>
                  <a:off x="11323129" y="3903308"/>
                  <a:ext cx="524952"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40" name="Rectangle 8">
                  <a:extLst>
                    <a:ext uri="{FF2B5EF4-FFF2-40B4-BE49-F238E27FC236}">
                      <a16:creationId xmlns:a16="http://schemas.microsoft.com/office/drawing/2014/main" id="{363A1499-7A76-4D4F-9264-26A3851A7442}"/>
                    </a:ext>
                  </a:extLst>
                </p:cNvPr>
                <p:cNvSpPr>
                  <a:spLocks noRot="1" noChangeAspect="1" noMove="1" noResize="1" noEditPoints="1" noAdjustHandles="1" noChangeArrowheads="1" noChangeShapeType="1" noTextEdit="1"/>
                </p:cNvSpPr>
                <p:nvPr/>
              </p:nvSpPr>
              <p:spPr bwMode="auto">
                <a:xfrm>
                  <a:off x="11323129" y="3903308"/>
                  <a:ext cx="524952" cy="523862"/>
                </a:xfrm>
                <a:prstGeom prst="rect">
                  <a:avLst/>
                </a:prstGeom>
                <a:blipFill>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28" name="Rectangle 9">
              <a:extLst>
                <a:ext uri="{FF2B5EF4-FFF2-40B4-BE49-F238E27FC236}">
                  <a16:creationId xmlns:a16="http://schemas.microsoft.com/office/drawing/2014/main" id="{DFE8E242-9564-9017-8DF0-0548713D8C10}"/>
                </a:ext>
              </a:extLst>
            </p:cNvPr>
            <p:cNvSpPr>
              <a:spLocks noChangeArrowheads="1"/>
            </p:cNvSpPr>
            <p:nvPr/>
          </p:nvSpPr>
          <p:spPr bwMode="auto">
            <a:xfrm>
              <a:off x="7514810" y="4134516"/>
              <a:ext cx="3574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400" dirty="0">
                  <a:solidFill>
                    <a:srgbClr val="000000"/>
                  </a:solidFill>
                  <a:latin typeface="Arial" panose="020B0604020202020204" pitchFamily="34" charset="0"/>
                </a:rPr>
                <a:t>0</a:t>
              </a:r>
              <a:endParaRPr lang="es-ES_tradnl" altLang="es-PE" sz="2400" b="1" dirty="0">
                <a:solidFill>
                  <a:srgbClr val="000000"/>
                </a:solidFill>
                <a:latin typeface="Arial" panose="020B0604020202020204" pitchFamily="34" charset="0"/>
              </a:endParaRPr>
            </a:p>
          </p:txBody>
        </p:sp>
        <p:sp>
          <p:nvSpPr>
            <p:cNvPr id="29" name="Line 10">
              <a:extLst>
                <a:ext uri="{FF2B5EF4-FFF2-40B4-BE49-F238E27FC236}">
                  <a16:creationId xmlns:a16="http://schemas.microsoft.com/office/drawing/2014/main" id="{4DDC3991-2EDA-9FC1-647C-C86EE7AC0EC0}"/>
                </a:ext>
              </a:extLst>
            </p:cNvPr>
            <p:cNvSpPr>
              <a:spLocks noChangeShapeType="1"/>
            </p:cNvSpPr>
            <p:nvPr/>
          </p:nvSpPr>
          <p:spPr bwMode="auto">
            <a:xfrm flipV="1">
              <a:off x="7396541" y="2523926"/>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0" name="Line 11">
              <a:extLst>
                <a:ext uri="{FF2B5EF4-FFF2-40B4-BE49-F238E27FC236}">
                  <a16:creationId xmlns:a16="http://schemas.microsoft.com/office/drawing/2014/main" id="{487F6B12-1E7E-6A8E-8967-E9904FAB2B29}"/>
                </a:ext>
              </a:extLst>
            </p:cNvPr>
            <p:cNvSpPr>
              <a:spLocks noChangeShapeType="1"/>
            </p:cNvSpPr>
            <p:nvPr/>
          </p:nvSpPr>
          <p:spPr bwMode="auto">
            <a:xfrm flipV="1">
              <a:off x="7843816" y="1262492"/>
              <a:ext cx="6963" cy="3581516"/>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1" name="Line 10">
              <a:extLst>
                <a:ext uri="{FF2B5EF4-FFF2-40B4-BE49-F238E27FC236}">
                  <a16:creationId xmlns:a16="http://schemas.microsoft.com/office/drawing/2014/main" id="{B9CF2256-D468-FD45-1ED7-92D6D2AF33ED}"/>
                </a:ext>
              </a:extLst>
            </p:cNvPr>
            <p:cNvSpPr>
              <a:spLocks noChangeShapeType="1"/>
            </p:cNvSpPr>
            <p:nvPr/>
          </p:nvSpPr>
          <p:spPr bwMode="auto">
            <a:xfrm flipH="1">
              <a:off x="9579856" y="1453967"/>
              <a:ext cx="39140" cy="3205221"/>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32" name="Rectángulo 31">
                  <a:extLst>
                    <a:ext uri="{FF2B5EF4-FFF2-40B4-BE49-F238E27FC236}">
                      <a16:creationId xmlns:a16="http://schemas.microsoft.com/office/drawing/2014/main" id="{1B8DFEEC-63C9-FF1E-8F1E-A9C34A985F40}"/>
                    </a:ext>
                  </a:extLst>
                </p:cNvPr>
                <p:cNvSpPr/>
                <p:nvPr/>
              </p:nvSpPr>
              <p:spPr>
                <a:xfrm>
                  <a:off x="9215980" y="2067679"/>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45" name="Rectángulo 44">
                  <a:extLst>
                    <a:ext uri="{FF2B5EF4-FFF2-40B4-BE49-F238E27FC236}">
                      <a16:creationId xmlns:a16="http://schemas.microsoft.com/office/drawing/2014/main" id="{D308845A-E1D8-43C0-A71E-2745FC2C6A13}"/>
                    </a:ext>
                  </a:extLst>
                </p:cNvPr>
                <p:cNvSpPr>
                  <a:spLocks noRot="1" noChangeAspect="1" noMove="1" noResize="1" noEditPoints="1" noAdjustHandles="1" noChangeArrowheads="1" noChangeShapeType="1" noTextEdit="1"/>
                </p:cNvSpPr>
                <p:nvPr/>
              </p:nvSpPr>
              <p:spPr>
                <a:xfrm>
                  <a:off x="9215980" y="2067679"/>
                  <a:ext cx="489236" cy="523220"/>
                </a:xfrm>
                <a:prstGeom prst="rect">
                  <a:avLst/>
                </a:prstGeom>
                <a:blipFill>
                  <a:blip r:embed="rId14"/>
                  <a:stretch>
                    <a:fillRect/>
                  </a:stretch>
                </a:blipFill>
              </p:spPr>
              <p:txBody>
                <a:bodyPr/>
                <a:lstStyle/>
                <a:p>
                  <a:r>
                    <a:rPr lang="es-PE">
                      <a:noFill/>
                    </a:rPr>
                    <a:t> </a:t>
                  </a:r>
                </a:p>
              </p:txBody>
            </p:sp>
          </mc:Fallback>
        </mc:AlternateContent>
        <p:sp>
          <p:nvSpPr>
            <p:cNvPr id="33" name="Elipse 32">
              <a:extLst>
                <a:ext uri="{FF2B5EF4-FFF2-40B4-BE49-F238E27FC236}">
                  <a16:creationId xmlns:a16="http://schemas.microsoft.com/office/drawing/2014/main" id="{51C1BC10-1E0A-E23A-856F-39539EF62510}"/>
                </a:ext>
              </a:extLst>
            </p:cNvPr>
            <p:cNvSpPr/>
            <p:nvPr/>
          </p:nvSpPr>
          <p:spPr>
            <a:xfrm rot="21396875">
              <a:off x="9566170" y="3503076"/>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4" name="Rectángulo 33">
                  <a:extLst>
                    <a:ext uri="{FF2B5EF4-FFF2-40B4-BE49-F238E27FC236}">
                      <a16:creationId xmlns:a16="http://schemas.microsoft.com/office/drawing/2014/main" id="{022E429F-F4D6-C72A-3502-43EF2D75F809}"/>
                    </a:ext>
                  </a:extLst>
                </p:cNvPr>
                <p:cNvSpPr/>
                <p:nvPr/>
              </p:nvSpPr>
              <p:spPr>
                <a:xfrm>
                  <a:off x="9553833" y="3385199"/>
                  <a:ext cx="5591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47" name="Rectángulo 46">
                  <a:extLst>
                    <a:ext uri="{FF2B5EF4-FFF2-40B4-BE49-F238E27FC236}">
                      <a16:creationId xmlns:a16="http://schemas.microsoft.com/office/drawing/2014/main" id="{EDC4AC68-8672-456F-A4CC-3CCA189C8464}"/>
                    </a:ext>
                  </a:extLst>
                </p:cNvPr>
                <p:cNvSpPr>
                  <a:spLocks noRot="1" noChangeAspect="1" noMove="1" noResize="1" noEditPoints="1" noAdjustHandles="1" noChangeArrowheads="1" noChangeShapeType="1" noTextEdit="1"/>
                </p:cNvSpPr>
                <p:nvPr/>
              </p:nvSpPr>
              <p:spPr>
                <a:xfrm>
                  <a:off x="9553833" y="3385199"/>
                  <a:ext cx="559117" cy="523220"/>
                </a:xfrm>
                <a:prstGeom prst="rect">
                  <a:avLst/>
                </a:prstGeom>
                <a:blipFill>
                  <a:blip r:embed="rId15"/>
                  <a:stretch>
                    <a:fillRect/>
                  </a:stretch>
                </a:blipFill>
              </p:spPr>
              <p:txBody>
                <a:bodyPr/>
                <a:lstStyle/>
                <a:p>
                  <a:r>
                    <a:rPr lang="es-PE">
                      <a:noFill/>
                    </a:rPr>
                    <a:t> </a:t>
                  </a:r>
                </a:p>
              </p:txBody>
            </p:sp>
          </mc:Fallback>
        </mc:AlternateContent>
        <p:sp>
          <p:nvSpPr>
            <p:cNvPr id="35" name="Elipse 34">
              <a:extLst>
                <a:ext uri="{FF2B5EF4-FFF2-40B4-BE49-F238E27FC236}">
                  <a16:creationId xmlns:a16="http://schemas.microsoft.com/office/drawing/2014/main" id="{B5C65981-E2BB-717D-016C-9A68154C629B}"/>
                </a:ext>
              </a:extLst>
            </p:cNvPr>
            <p:cNvSpPr/>
            <p:nvPr/>
          </p:nvSpPr>
          <p:spPr>
            <a:xfrm rot="21396875">
              <a:off x="9585565" y="2493365"/>
              <a:ext cx="90000" cy="9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6" name="Rectángulo 35">
                  <a:extLst>
                    <a:ext uri="{FF2B5EF4-FFF2-40B4-BE49-F238E27FC236}">
                      <a16:creationId xmlns:a16="http://schemas.microsoft.com/office/drawing/2014/main" id="{F1614BBF-4D80-666C-BF4E-33ED338C4B14}"/>
                    </a:ext>
                  </a:extLst>
                </p:cNvPr>
                <p:cNvSpPr/>
                <p:nvPr/>
              </p:nvSpPr>
              <p:spPr>
                <a:xfrm rot="21396875">
                  <a:off x="11282869" y="1418939"/>
                  <a:ext cx="37471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49" name="Rectángulo 48">
                  <a:extLst>
                    <a:ext uri="{FF2B5EF4-FFF2-40B4-BE49-F238E27FC236}">
                      <a16:creationId xmlns:a16="http://schemas.microsoft.com/office/drawing/2014/main" id="{A7225239-1C98-4402-8A8B-E5F9CBD92CE8}"/>
                    </a:ext>
                  </a:extLst>
                </p:cNvPr>
                <p:cNvSpPr>
                  <a:spLocks noRot="1" noChangeAspect="1" noMove="1" noResize="1" noEditPoints="1" noAdjustHandles="1" noChangeArrowheads="1" noChangeShapeType="1" noTextEdit="1"/>
                </p:cNvSpPr>
                <p:nvPr/>
              </p:nvSpPr>
              <p:spPr>
                <a:xfrm rot="21396875">
                  <a:off x="11282869" y="1418939"/>
                  <a:ext cx="374718" cy="523220"/>
                </a:xfrm>
                <a:prstGeom prst="rect">
                  <a:avLst/>
                </a:prstGeom>
                <a:blipFill>
                  <a:blip r:embed="rId16"/>
                  <a:stretch>
                    <a:fillRect/>
                  </a:stretch>
                </a:blipFill>
              </p:spPr>
              <p:txBody>
                <a:bodyPr/>
                <a:lstStyle/>
                <a:p>
                  <a:r>
                    <a:rPr lang="es-PE">
                      <a:noFill/>
                    </a:rPr>
                    <a:t> </a:t>
                  </a:r>
                </a:p>
              </p:txBody>
            </p:sp>
          </mc:Fallback>
        </mc:AlternateContent>
        <p:grpSp>
          <p:nvGrpSpPr>
            <p:cNvPr id="37" name="Group 15">
              <a:extLst>
                <a:ext uri="{FF2B5EF4-FFF2-40B4-BE49-F238E27FC236}">
                  <a16:creationId xmlns:a16="http://schemas.microsoft.com/office/drawing/2014/main" id="{9D31C7C9-C61B-0232-636A-BA0A11C75DA3}"/>
                </a:ext>
              </a:extLst>
            </p:cNvPr>
            <p:cNvGrpSpPr>
              <a:grpSpLocks/>
            </p:cNvGrpSpPr>
            <p:nvPr/>
          </p:nvGrpSpPr>
          <p:grpSpPr bwMode="auto">
            <a:xfrm>
              <a:off x="8288440" y="2527069"/>
              <a:ext cx="2627313" cy="2181225"/>
              <a:chOff x="1944" y="1466"/>
              <a:chExt cx="1655" cy="1374"/>
            </a:xfrm>
          </p:grpSpPr>
          <p:sp>
            <p:nvSpPr>
              <p:cNvPr id="39" name="Arc 16">
                <a:extLst>
                  <a:ext uri="{FF2B5EF4-FFF2-40B4-BE49-F238E27FC236}">
                    <a16:creationId xmlns:a16="http://schemas.microsoft.com/office/drawing/2014/main" id="{472ECB7E-37FB-8B5C-ABB2-EBDC290DCEDF}"/>
                  </a:ext>
                </a:extLst>
              </p:cNvPr>
              <p:cNvSpPr>
                <a:spLocks/>
              </p:cNvSpPr>
              <p:nvPr/>
            </p:nvSpPr>
            <p:spPr bwMode="auto">
              <a:xfrm>
                <a:off x="1944" y="1484"/>
                <a:ext cx="997" cy="1356"/>
              </a:xfrm>
              <a:custGeom>
                <a:avLst/>
                <a:gdLst>
                  <a:gd name="G0" fmla="+- 21600 0 0"/>
                  <a:gd name="G1" fmla="+- 21265 0 0"/>
                  <a:gd name="G2" fmla="+- 21600 0 0"/>
                  <a:gd name="T0" fmla="*/ 0 w 21600"/>
                  <a:gd name="T1" fmla="*/ 21265 h 21265"/>
                  <a:gd name="T2" fmla="*/ 17810 w 21600"/>
                  <a:gd name="T3" fmla="*/ 0 h 21265"/>
                  <a:gd name="T4" fmla="*/ 21600 w 21600"/>
                  <a:gd name="T5" fmla="*/ 21265 h 21265"/>
                </a:gdLst>
                <a:ahLst/>
                <a:cxnLst>
                  <a:cxn ang="0">
                    <a:pos x="T0" y="T1"/>
                  </a:cxn>
                  <a:cxn ang="0">
                    <a:pos x="T2" y="T3"/>
                  </a:cxn>
                  <a:cxn ang="0">
                    <a:pos x="T4" y="T5"/>
                  </a:cxn>
                </a:cxnLst>
                <a:rect l="0" t="0" r="r" b="b"/>
                <a:pathLst>
                  <a:path w="21600" h="21265" fill="none" extrusionOk="0">
                    <a:moveTo>
                      <a:pt x="0" y="21265"/>
                    </a:moveTo>
                    <a:cubicBezTo>
                      <a:pt x="0" y="10797"/>
                      <a:pt x="7505" y="1836"/>
                      <a:pt x="17810" y="0"/>
                    </a:cubicBezTo>
                  </a:path>
                  <a:path w="21600" h="21265" stroke="0" extrusionOk="0">
                    <a:moveTo>
                      <a:pt x="0" y="21265"/>
                    </a:moveTo>
                    <a:cubicBezTo>
                      <a:pt x="0" y="10797"/>
                      <a:pt x="7505" y="1836"/>
                      <a:pt x="17810" y="0"/>
                    </a:cubicBezTo>
                    <a:lnTo>
                      <a:pt x="21600" y="21265"/>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0" name="Arc 17">
                <a:extLst>
                  <a:ext uri="{FF2B5EF4-FFF2-40B4-BE49-F238E27FC236}">
                    <a16:creationId xmlns:a16="http://schemas.microsoft.com/office/drawing/2014/main" id="{B4FD5AE4-BE6E-BE34-24A3-E1A0F70C83F8}"/>
                  </a:ext>
                </a:extLst>
              </p:cNvPr>
              <p:cNvSpPr>
                <a:spLocks/>
              </p:cNvSpPr>
              <p:nvPr/>
            </p:nvSpPr>
            <p:spPr bwMode="auto">
              <a:xfrm rot="10800000">
                <a:off x="2604" y="1466"/>
                <a:ext cx="995" cy="1357"/>
              </a:xfrm>
              <a:custGeom>
                <a:avLst/>
                <a:gdLst>
                  <a:gd name="G0" fmla="+- 21600 0 0"/>
                  <a:gd name="G1" fmla="+- 16 0 0"/>
                  <a:gd name="G2" fmla="+- 21600 0 0"/>
                  <a:gd name="T0" fmla="*/ 17819 w 21600"/>
                  <a:gd name="T1" fmla="*/ 21283 h 21283"/>
                  <a:gd name="T2" fmla="*/ 0 w 21600"/>
                  <a:gd name="T3" fmla="*/ 0 h 21283"/>
                  <a:gd name="T4" fmla="*/ 21600 w 21600"/>
                  <a:gd name="T5" fmla="*/ 16 h 21283"/>
                </a:gdLst>
                <a:ahLst/>
                <a:cxnLst>
                  <a:cxn ang="0">
                    <a:pos x="T0" y="T1"/>
                  </a:cxn>
                  <a:cxn ang="0">
                    <a:pos x="T2" y="T3"/>
                  </a:cxn>
                  <a:cxn ang="0">
                    <a:pos x="T4" y="T5"/>
                  </a:cxn>
                </a:cxnLst>
                <a:rect l="0" t="0" r="r" b="b"/>
                <a:pathLst>
                  <a:path w="21600" h="21283" fill="none" extrusionOk="0">
                    <a:moveTo>
                      <a:pt x="17819" y="21282"/>
                    </a:moveTo>
                    <a:cubicBezTo>
                      <a:pt x="7509" y="19449"/>
                      <a:pt x="0" y="10486"/>
                      <a:pt x="0" y="16"/>
                    </a:cubicBezTo>
                    <a:cubicBezTo>
                      <a:pt x="0" y="10"/>
                      <a:pt x="0" y="5"/>
                      <a:pt x="0" y="0"/>
                    </a:cubicBezTo>
                  </a:path>
                  <a:path w="21600" h="21283" stroke="0" extrusionOk="0">
                    <a:moveTo>
                      <a:pt x="17819" y="21282"/>
                    </a:moveTo>
                    <a:cubicBezTo>
                      <a:pt x="7509" y="19449"/>
                      <a:pt x="0" y="10486"/>
                      <a:pt x="0" y="16"/>
                    </a:cubicBezTo>
                    <a:cubicBezTo>
                      <a:pt x="0" y="10"/>
                      <a:pt x="0" y="5"/>
                      <a:pt x="0" y="0"/>
                    </a:cubicBezTo>
                    <a:lnTo>
                      <a:pt x="21600" y="16"/>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38" name="Line 10">
              <a:extLst>
                <a:ext uri="{FF2B5EF4-FFF2-40B4-BE49-F238E27FC236}">
                  <a16:creationId xmlns:a16="http://schemas.microsoft.com/office/drawing/2014/main" id="{AFCDAA8F-4517-B884-B399-67A438089F4D}"/>
                </a:ext>
              </a:extLst>
            </p:cNvPr>
            <p:cNvSpPr>
              <a:spLocks noChangeShapeType="1"/>
            </p:cNvSpPr>
            <p:nvPr/>
          </p:nvSpPr>
          <p:spPr bwMode="auto">
            <a:xfrm flipV="1">
              <a:off x="7390300" y="1667850"/>
              <a:ext cx="3879621" cy="2540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53A2DE09-195C-30E8-9814-69EE2E075A7B}"/>
                  </a:ext>
                </a:extLst>
              </p:cNvPr>
              <p:cNvSpPr/>
              <p:nvPr/>
            </p:nvSpPr>
            <p:spPr>
              <a:xfrm>
                <a:off x="2914505" y="4910216"/>
                <a:ext cx="2343767"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accent6">
                        <a:lumMod val="75000"/>
                      </a:schemeClr>
                    </a:solidFill>
                    <a:latin typeface="Arial" panose="020B0604020202020204" pitchFamily="34" charset="0"/>
                    <a:ea typeface="Arial" panose="020B0604020202020204" pitchFamily="34" charset="0"/>
                  </a:rPr>
                  <a:t>Foco:</a:t>
                </a:r>
                <a14:m>
                  <m:oMath xmlns:m="http://schemas.openxmlformats.org/officeDocument/2006/math">
                    <m:r>
                      <a:rPr lang="es-ES_tradnl" altLang="es-PE" sz="2400" b="1" i="1" dirty="0">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𝒉</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𝒌</m:t>
                    </m:r>
                    <m:r>
                      <a:rPr lang="es-PE" altLang="es-PE" sz="2400" b="1" i="1" dirty="0">
                        <a:solidFill>
                          <a:schemeClr val="accent6">
                            <a:lumMod val="75000"/>
                          </a:schemeClr>
                        </a:solidFill>
                        <a:latin typeface="Cambria Math" panose="02040503050406030204" pitchFamily="18" charset="0"/>
                      </a:rPr>
                      <m:t>+</m:t>
                    </m:r>
                    <m:r>
                      <a:rPr lang="es-PE" altLang="es-PE" sz="2400" b="1" i="1" dirty="0">
                        <a:solidFill>
                          <a:schemeClr val="accent6">
                            <a:lumMod val="75000"/>
                          </a:schemeClr>
                        </a:solidFill>
                        <a:latin typeface="Cambria Math" panose="02040503050406030204" pitchFamily="18" charset="0"/>
                      </a:rPr>
                      <m:t>𝒑</m:t>
                    </m:r>
                    <m:r>
                      <a:rPr lang="es-ES_tradnl" altLang="es-PE" sz="2400" b="1" i="1" dirty="0">
                        <a:solidFill>
                          <a:schemeClr val="accent6">
                            <a:lumMod val="75000"/>
                          </a:schemeClr>
                        </a:solidFill>
                        <a:latin typeface="Cambria Math" panose="02040503050406030204" pitchFamily="18" charset="0"/>
                      </a:rPr>
                      <m:t>)</m:t>
                    </m:r>
                  </m:oMath>
                </a14:m>
                <a:endParaRPr lang="es-PE" sz="2400"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1" name="Rectángulo 40">
                <a:extLst>
                  <a:ext uri="{FF2B5EF4-FFF2-40B4-BE49-F238E27FC236}">
                    <a16:creationId xmlns:a16="http://schemas.microsoft.com/office/drawing/2014/main" id="{53A2DE09-195C-30E8-9814-69EE2E075A7B}"/>
                  </a:ext>
                </a:extLst>
              </p:cNvPr>
              <p:cNvSpPr>
                <a:spLocks noRot="1" noChangeAspect="1" noMove="1" noResize="1" noEditPoints="1" noAdjustHandles="1" noChangeArrowheads="1" noChangeShapeType="1" noTextEdit="1"/>
              </p:cNvSpPr>
              <p:nvPr/>
            </p:nvSpPr>
            <p:spPr>
              <a:xfrm>
                <a:off x="2914505" y="4910216"/>
                <a:ext cx="2343767" cy="480901"/>
              </a:xfrm>
              <a:prstGeom prst="rect">
                <a:avLst/>
              </a:prstGeom>
              <a:blipFill>
                <a:blip r:embed="rId17"/>
                <a:stretch>
                  <a:fillRect l="-3618" t="-3704" r="-775"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1EF1B580-FAD6-A23D-856B-A88D331A4AC6}"/>
                  </a:ext>
                </a:extLst>
              </p:cNvPr>
              <p:cNvSpPr/>
              <p:nvPr/>
            </p:nvSpPr>
            <p:spPr>
              <a:xfrm>
                <a:off x="484521" y="4929282"/>
                <a:ext cx="2215431"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accent6">
                        <a:lumMod val="75000"/>
                      </a:schemeClr>
                    </a:solidFill>
                    <a:latin typeface="Arial" panose="020B0604020202020204" pitchFamily="34" charset="0"/>
                    <a:ea typeface="Arial" panose="020B0604020202020204" pitchFamily="34" charset="0"/>
                  </a:rPr>
                  <a:t>Vértice: </a:t>
                </a:r>
                <a14:m>
                  <m:oMath xmlns:m="http://schemas.openxmlformats.org/officeDocument/2006/math">
                    <m:r>
                      <a:rPr lang="es-ES_tradnl" altLang="es-PE" sz="2400" b="1" i="1" dirty="0">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𝒉</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𝒌</m:t>
                    </m:r>
                    <m:r>
                      <a:rPr lang="es-ES_tradnl" altLang="es-PE" sz="2400" b="1" i="1" dirty="0">
                        <a:solidFill>
                          <a:schemeClr val="accent6">
                            <a:lumMod val="75000"/>
                          </a:schemeClr>
                        </a:solidFill>
                        <a:latin typeface="Cambria Math" panose="02040503050406030204" pitchFamily="18" charset="0"/>
                      </a:rPr>
                      <m:t>)</m:t>
                    </m:r>
                    <m:r>
                      <a:rPr lang="es-419" sz="2400" i="1" dirty="0">
                        <a:solidFill>
                          <a:schemeClr val="accent6">
                            <a:lumMod val="75000"/>
                          </a:schemeClr>
                        </a:solidFill>
                        <a:latin typeface="Cambria Math" panose="02040503050406030204" pitchFamily="18" charset="0"/>
                        <a:ea typeface="Arial" panose="020B0604020202020204" pitchFamily="34" charset="0"/>
                      </a:rPr>
                      <m:t> </m:t>
                    </m:r>
                  </m:oMath>
                </a14:m>
                <a:endParaRPr lang="es-PE" sz="2400"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2" name="Rectángulo 41">
                <a:extLst>
                  <a:ext uri="{FF2B5EF4-FFF2-40B4-BE49-F238E27FC236}">
                    <a16:creationId xmlns:a16="http://schemas.microsoft.com/office/drawing/2014/main" id="{1EF1B580-FAD6-A23D-856B-A88D331A4AC6}"/>
                  </a:ext>
                </a:extLst>
              </p:cNvPr>
              <p:cNvSpPr>
                <a:spLocks noRot="1" noChangeAspect="1" noMove="1" noResize="1" noEditPoints="1" noAdjustHandles="1" noChangeArrowheads="1" noChangeShapeType="1" noTextEdit="1"/>
              </p:cNvSpPr>
              <p:nvPr/>
            </p:nvSpPr>
            <p:spPr>
              <a:xfrm>
                <a:off x="484521" y="4929282"/>
                <a:ext cx="2215431" cy="480901"/>
              </a:xfrm>
              <a:prstGeom prst="rect">
                <a:avLst/>
              </a:prstGeom>
              <a:blipFill>
                <a:blip r:embed="rId18"/>
                <a:stretch>
                  <a:fillRect l="-3825" t="-3750" b="-2875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6109F014-A6BA-CBDF-68D0-E6EB835C6A32}"/>
                  </a:ext>
                </a:extLst>
              </p:cNvPr>
              <p:cNvSpPr/>
              <p:nvPr/>
            </p:nvSpPr>
            <p:spPr>
              <a:xfrm>
                <a:off x="1237783" y="5573174"/>
                <a:ext cx="2809247" cy="480901"/>
              </a:xfrm>
              <a:prstGeom prst="rect">
                <a:avLst/>
              </a:prstGeom>
              <a:solidFill>
                <a:schemeClr val="bg1"/>
              </a:solidFill>
              <a:ln>
                <a:solidFill>
                  <a:srgbClr val="C00000"/>
                </a:solidFill>
              </a:ln>
            </p:spPr>
            <p:txBody>
              <a:bodyPr wrap="square">
                <a:spAutoFit/>
              </a:bodyPr>
              <a:lstStyle/>
              <a:p>
                <a:pPr>
                  <a:lnSpc>
                    <a:spcPct val="115000"/>
                  </a:lnSpc>
                </a:pPr>
                <a:r>
                  <a:rPr lang="es-419" sz="2400" dirty="0">
                    <a:solidFill>
                      <a:schemeClr val="accent6">
                        <a:lumMod val="75000"/>
                      </a:schemeClr>
                    </a:solidFill>
                    <a:latin typeface="Arial" panose="020B0604020202020204" pitchFamily="34" charset="0"/>
                    <a:ea typeface="Arial" panose="020B0604020202020204" pitchFamily="34" charset="0"/>
                  </a:rPr>
                  <a:t>Directriz:</a:t>
                </a:r>
                <a14:m>
                  <m:oMath xmlns:m="http://schemas.openxmlformats.org/officeDocument/2006/math">
                    <m:r>
                      <a:rPr lang="es-PE" sz="2400" b="1" i="1">
                        <a:solidFill>
                          <a:schemeClr val="accent6">
                            <a:lumMod val="75000"/>
                          </a:schemeClr>
                        </a:solidFill>
                        <a:latin typeface="Cambria Math" panose="02040503050406030204" pitchFamily="18" charset="0"/>
                        <a:ea typeface="Arial" panose="020B0604020202020204" pitchFamily="34" charset="0"/>
                      </a:rPr>
                      <m:t>𝒚</m:t>
                    </m:r>
                    <m:r>
                      <a:rPr lang="es-PE" sz="2400" b="1" i="1">
                        <a:solidFill>
                          <a:schemeClr val="accent6">
                            <a:lumMod val="75000"/>
                          </a:schemeClr>
                        </a:solidFill>
                        <a:latin typeface="Cambria Math" panose="02040503050406030204" pitchFamily="18" charset="0"/>
                        <a:ea typeface="Arial" panose="020B0604020202020204" pitchFamily="34" charset="0"/>
                      </a:rPr>
                      <m:t>=</m:t>
                    </m:r>
                    <m:r>
                      <a:rPr lang="es-PE" sz="2400" b="1" i="1">
                        <a:solidFill>
                          <a:schemeClr val="accent6">
                            <a:lumMod val="75000"/>
                          </a:schemeClr>
                        </a:solidFill>
                        <a:latin typeface="Cambria Math" panose="02040503050406030204" pitchFamily="18" charset="0"/>
                        <a:ea typeface="Arial" panose="020B0604020202020204" pitchFamily="34" charset="0"/>
                      </a:rPr>
                      <m:t>𝒌</m:t>
                    </m:r>
                    <m:r>
                      <a:rPr lang="es-PE" sz="2400" b="1" i="1">
                        <a:solidFill>
                          <a:schemeClr val="accent6">
                            <a:lumMod val="75000"/>
                          </a:schemeClr>
                        </a:solidFill>
                        <a:latin typeface="Cambria Math" panose="02040503050406030204" pitchFamily="18" charset="0"/>
                        <a:ea typeface="Arial" panose="020B0604020202020204" pitchFamily="34" charset="0"/>
                      </a:rPr>
                      <m:t>−</m:t>
                    </m:r>
                    <m:r>
                      <a:rPr lang="es-PE" sz="2400" b="1" i="1">
                        <a:solidFill>
                          <a:schemeClr val="accent6">
                            <a:lumMod val="75000"/>
                          </a:schemeClr>
                        </a:solidFill>
                        <a:latin typeface="Cambria Math" panose="02040503050406030204" pitchFamily="18" charset="0"/>
                        <a:ea typeface="Arial" panose="020B0604020202020204" pitchFamily="34" charset="0"/>
                      </a:rPr>
                      <m:t>𝒑</m:t>
                    </m:r>
                  </m:oMath>
                </a14:m>
                <a:endParaRPr lang="es-PE" sz="2400" b="1"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3" name="Rectángulo 42">
                <a:extLst>
                  <a:ext uri="{FF2B5EF4-FFF2-40B4-BE49-F238E27FC236}">
                    <a16:creationId xmlns:a16="http://schemas.microsoft.com/office/drawing/2014/main" id="{6109F014-A6BA-CBDF-68D0-E6EB835C6A32}"/>
                  </a:ext>
                </a:extLst>
              </p:cNvPr>
              <p:cNvSpPr>
                <a:spLocks noRot="1" noChangeAspect="1" noMove="1" noResize="1" noEditPoints="1" noAdjustHandles="1" noChangeArrowheads="1" noChangeShapeType="1" noTextEdit="1"/>
              </p:cNvSpPr>
              <p:nvPr/>
            </p:nvSpPr>
            <p:spPr>
              <a:xfrm>
                <a:off x="1237783" y="5573174"/>
                <a:ext cx="2809247" cy="480901"/>
              </a:xfrm>
              <a:prstGeom prst="rect">
                <a:avLst/>
              </a:prstGeom>
              <a:blipFill>
                <a:blip r:embed="rId19"/>
                <a:stretch>
                  <a:fillRect l="-3024"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A5FD081C-A8BD-EF80-ADE8-1F9D2B42A4C8}"/>
                  </a:ext>
                </a:extLst>
              </p:cNvPr>
              <p:cNvSpPr/>
              <p:nvPr/>
            </p:nvSpPr>
            <p:spPr>
              <a:xfrm>
                <a:off x="9224097" y="4930607"/>
                <a:ext cx="2411465"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accent6">
                        <a:lumMod val="75000"/>
                      </a:schemeClr>
                    </a:solidFill>
                    <a:latin typeface="Arial" panose="020B0604020202020204" pitchFamily="34" charset="0"/>
                    <a:ea typeface="Arial" panose="020B0604020202020204" pitchFamily="34" charset="0"/>
                  </a:rPr>
                  <a:t>Foco:</a:t>
                </a:r>
                <a14:m>
                  <m:oMath xmlns:m="http://schemas.openxmlformats.org/officeDocument/2006/math">
                    <m:r>
                      <a:rPr lang="es-ES_tradnl" altLang="es-PE" sz="2400" b="1" i="1" dirty="0">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𝒉</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𝒌</m:t>
                    </m:r>
                    <m:r>
                      <a:rPr lang="es-ES" altLang="es-PE" sz="2400" b="1" i="1" dirty="0" smtClean="0">
                        <a:solidFill>
                          <a:schemeClr val="accent6">
                            <a:lumMod val="75000"/>
                          </a:schemeClr>
                        </a:solidFill>
                        <a:latin typeface="Cambria Math" panose="02040503050406030204" pitchFamily="18" charset="0"/>
                      </a:rPr>
                      <m:t>+</m:t>
                    </m:r>
                    <m:r>
                      <a:rPr lang="es-PE" altLang="es-PE" sz="2400" b="1" i="1" dirty="0">
                        <a:solidFill>
                          <a:schemeClr val="accent6">
                            <a:lumMod val="75000"/>
                          </a:schemeClr>
                        </a:solidFill>
                        <a:latin typeface="Cambria Math" panose="02040503050406030204" pitchFamily="18" charset="0"/>
                      </a:rPr>
                      <m:t>𝒑</m:t>
                    </m:r>
                    <m:r>
                      <a:rPr lang="es-ES_tradnl" altLang="es-PE" sz="2400" b="1" i="1" dirty="0">
                        <a:solidFill>
                          <a:schemeClr val="accent6">
                            <a:lumMod val="75000"/>
                          </a:schemeClr>
                        </a:solidFill>
                        <a:latin typeface="Cambria Math" panose="02040503050406030204" pitchFamily="18" charset="0"/>
                      </a:rPr>
                      <m:t>)</m:t>
                    </m:r>
                  </m:oMath>
                </a14:m>
                <a:endParaRPr lang="es-PE" sz="2400"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4" name="Rectángulo 43">
                <a:extLst>
                  <a:ext uri="{FF2B5EF4-FFF2-40B4-BE49-F238E27FC236}">
                    <a16:creationId xmlns:a16="http://schemas.microsoft.com/office/drawing/2014/main" id="{A5FD081C-A8BD-EF80-ADE8-1F9D2B42A4C8}"/>
                  </a:ext>
                </a:extLst>
              </p:cNvPr>
              <p:cNvSpPr>
                <a:spLocks noRot="1" noChangeAspect="1" noMove="1" noResize="1" noEditPoints="1" noAdjustHandles="1" noChangeArrowheads="1" noChangeShapeType="1" noTextEdit="1"/>
              </p:cNvSpPr>
              <p:nvPr/>
            </p:nvSpPr>
            <p:spPr>
              <a:xfrm>
                <a:off x="9224097" y="4930607"/>
                <a:ext cx="2411465" cy="480901"/>
              </a:xfrm>
              <a:prstGeom prst="rect">
                <a:avLst/>
              </a:prstGeom>
              <a:blipFill>
                <a:blip r:embed="rId20"/>
                <a:stretch>
                  <a:fillRect l="-3518"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B6BDD97C-FCB2-5936-E76D-A0DCB6143A41}"/>
                  </a:ext>
                </a:extLst>
              </p:cNvPr>
              <p:cNvSpPr/>
              <p:nvPr/>
            </p:nvSpPr>
            <p:spPr>
              <a:xfrm>
                <a:off x="6739582" y="4969467"/>
                <a:ext cx="2208468" cy="480901"/>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400" dirty="0">
                    <a:solidFill>
                      <a:schemeClr val="accent6">
                        <a:lumMod val="75000"/>
                      </a:schemeClr>
                    </a:solidFill>
                    <a:latin typeface="Arial" panose="020B0604020202020204" pitchFamily="34" charset="0"/>
                    <a:ea typeface="Arial" panose="020B0604020202020204" pitchFamily="34" charset="0"/>
                  </a:rPr>
                  <a:t>Vértice: </a:t>
                </a:r>
                <a14:m>
                  <m:oMath xmlns:m="http://schemas.openxmlformats.org/officeDocument/2006/math">
                    <m:r>
                      <a:rPr lang="es-ES_tradnl" altLang="es-PE" sz="2400" b="1" i="1" dirty="0">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𝒉</m:t>
                    </m:r>
                    <m:r>
                      <a:rPr lang="es-PE" altLang="es-PE" sz="2400" b="1" i="1" dirty="0">
                        <a:solidFill>
                          <a:schemeClr val="accent6">
                            <a:lumMod val="75000"/>
                          </a:schemeClr>
                        </a:solidFill>
                        <a:latin typeface="Cambria Math" panose="02040503050406030204" pitchFamily="18" charset="0"/>
                      </a:rPr>
                      <m:t> </m:t>
                    </m:r>
                    <m:r>
                      <a:rPr lang="es-ES_tradnl" altLang="es-PE" sz="2400" b="1" i="1" dirty="0" err="1">
                        <a:solidFill>
                          <a:schemeClr val="accent6">
                            <a:lumMod val="75000"/>
                          </a:schemeClr>
                        </a:solidFill>
                        <a:latin typeface="Cambria Math" panose="02040503050406030204" pitchFamily="18" charset="0"/>
                      </a:rPr>
                      <m:t>,</m:t>
                    </m:r>
                    <m:r>
                      <a:rPr lang="es-ES_tradnl" altLang="es-PE" sz="2400" b="1" i="1" dirty="0" err="1">
                        <a:solidFill>
                          <a:schemeClr val="accent6">
                            <a:lumMod val="75000"/>
                          </a:schemeClr>
                        </a:solidFill>
                        <a:latin typeface="Cambria Math" panose="02040503050406030204" pitchFamily="18" charset="0"/>
                      </a:rPr>
                      <m:t>𝒌</m:t>
                    </m:r>
                    <m:r>
                      <a:rPr lang="es-ES_tradnl" altLang="es-PE" sz="2400" b="1" i="1" dirty="0">
                        <a:solidFill>
                          <a:schemeClr val="accent6">
                            <a:lumMod val="75000"/>
                          </a:schemeClr>
                        </a:solidFill>
                        <a:latin typeface="Cambria Math" panose="02040503050406030204" pitchFamily="18" charset="0"/>
                      </a:rPr>
                      <m:t>)</m:t>
                    </m:r>
                    <m:r>
                      <a:rPr lang="es-419" sz="2400" i="1" dirty="0">
                        <a:solidFill>
                          <a:schemeClr val="accent6">
                            <a:lumMod val="75000"/>
                          </a:schemeClr>
                        </a:solidFill>
                        <a:latin typeface="Cambria Math" panose="02040503050406030204" pitchFamily="18" charset="0"/>
                        <a:ea typeface="Arial" panose="020B0604020202020204" pitchFamily="34" charset="0"/>
                      </a:rPr>
                      <m:t> </m:t>
                    </m:r>
                  </m:oMath>
                </a14:m>
                <a:endParaRPr lang="es-PE" sz="2400"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5" name="Rectángulo 44">
                <a:extLst>
                  <a:ext uri="{FF2B5EF4-FFF2-40B4-BE49-F238E27FC236}">
                    <a16:creationId xmlns:a16="http://schemas.microsoft.com/office/drawing/2014/main" id="{B6BDD97C-FCB2-5936-E76D-A0DCB6143A41}"/>
                  </a:ext>
                </a:extLst>
              </p:cNvPr>
              <p:cNvSpPr>
                <a:spLocks noRot="1" noChangeAspect="1" noMove="1" noResize="1" noEditPoints="1" noAdjustHandles="1" noChangeArrowheads="1" noChangeShapeType="1" noTextEdit="1"/>
              </p:cNvSpPr>
              <p:nvPr/>
            </p:nvSpPr>
            <p:spPr>
              <a:xfrm>
                <a:off x="6739582" y="4969467"/>
                <a:ext cx="2208468" cy="480901"/>
              </a:xfrm>
              <a:prstGeom prst="rect">
                <a:avLst/>
              </a:prstGeom>
              <a:blipFill>
                <a:blip r:embed="rId21"/>
                <a:stretch>
                  <a:fillRect l="-4121" t="-3704" b="-27160"/>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Rectángulo 45">
                <a:extLst>
                  <a:ext uri="{FF2B5EF4-FFF2-40B4-BE49-F238E27FC236}">
                    <a16:creationId xmlns:a16="http://schemas.microsoft.com/office/drawing/2014/main" id="{60258F69-E691-CC3C-DAE8-055BBEAA352D}"/>
                  </a:ext>
                </a:extLst>
              </p:cNvPr>
              <p:cNvSpPr/>
              <p:nvPr/>
            </p:nvSpPr>
            <p:spPr>
              <a:xfrm>
                <a:off x="7675185" y="5597759"/>
                <a:ext cx="2809247" cy="480901"/>
              </a:xfrm>
              <a:prstGeom prst="rect">
                <a:avLst/>
              </a:prstGeom>
              <a:solidFill>
                <a:schemeClr val="bg1"/>
              </a:solidFill>
              <a:ln>
                <a:solidFill>
                  <a:srgbClr val="C00000"/>
                </a:solidFill>
              </a:ln>
            </p:spPr>
            <p:txBody>
              <a:bodyPr wrap="square">
                <a:spAutoFit/>
              </a:bodyPr>
              <a:lstStyle/>
              <a:p>
                <a:pPr>
                  <a:lnSpc>
                    <a:spcPct val="115000"/>
                  </a:lnSpc>
                </a:pPr>
                <a:r>
                  <a:rPr lang="es-419" sz="2400" dirty="0">
                    <a:solidFill>
                      <a:schemeClr val="accent6">
                        <a:lumMod val="75000"/>
                      </a:schemeClr>
                    </a:solidFill>
                    <a:latin typeface="Arial" panose="020B0604020202020204" pitchFamily="34" charset="0"/>
                    <a:ea typeface="Arial" panose="020B0604020202020204" pitchFamily="34" charset="0"/>
                  </a:rPr>
                  <a:t>Directriz:</a:t>
                </a:r>
                <a14:m>
                  <m:oMath xmlns:m="http://schemas.openxmlformats.org/officeDocument/2006/math">
                    <m:r>
                      <a:rPr lang="es-PE" sz="2400" b="1" i="1">
                        <a:solidFill>
                          <a:schemeClr val="accent6">
                            <a:lumMod val="75000"/>
                          </a:schemeClr>
                        </a:solidFill>
                        <a:latin typeface="Cambria Math" panose="02040503050406030204" pitchFamily="18" charset="0"/>
                        <a:ea typeface="Arial" panose="020B0604020202020204" pitchFamily="34" charset="0"/>
                      </a:rPr>
                      <m:t>𝒚</m:t>
                    </m:r>
                    <m:r>
                      <a:rPr lang="es-PE" sz="2400" b="1" i="1">
                        <a:solidFill>
                          <a:schemeClr val="accent6">
                            <a:lumMod val="75000"/>
                          </a:schemeClr>
                        </a:solidFill>
                        <a:latin typeface="Cambria Math" panose="02040503050406030204" pitchFamily="18" charset="0"/>
                        <a:ea typeface="Arial" panose="020B0604020202020204" pitchFamily="34" charset="0"/>
                      </a:rPr>
                      <m:t>=</m:t>
                    </m:r>
                    <m:r>
                      <a:rPr lang="es-PE" sz="2400" b="1" i="1">
                        <a:solidFill>
                          <a:schemeClr val="accent6">
                            <a:lumMod val="75000"/>
                          </a:schemeClr>
                        </a:solidFill>
                        <a:latin typeface="Cambria Math" panose="02040503050406030204" pitchFamily="18" charset="0"/>
                        <a:ea typeface="Arial" panose="020B0604020202020204" pitchFamily="34" charset="0"/>
                      </a:rPr>
                      <m:t>𝒌</m:t>
                    </m:r>
                    <m:r>
                      <a:rPr lang="es-ES" sz="2400" b="1" i="1" smtClean="0">
                        <a:solidFill>
                          <a:schemeClr val="accent6">
                            <a:lumMod val="75000"/>
                          </a:schemeClr>
                        </a:solidFill>
                        <a:latin typeface="Cambria Math" panose="02040503050406030204" pitchFamily="18" charset="0"/>
                        <a:ea typeface="Arial" panose="020B0604020202020204" pitchFamily="34" charset="0"/>
                      </a:rPr>
                      <m:t>−</m:t>
                    </m:r>
                    <m:r>
                      <a:rPr lang="es-PE" sz="2400" b="1" i="1">
                        <a:solidFill>
                          <a:schemeClr val="accent6">
                            <a:lumMod val="75000"/>
                          </a:schemeClr>
                        </a:solidFill>
                        <a:latin typeface="Cambria Math" panose="02040503050406030204" pitchFamily="18" charset="0"/>
                        <a:ea typeface="Arial" panose="020B0604020202020204" pitchFamily="34" charset="0"/>
                      </a:rPr>
                      <m:t>𝒑</m:t>
                    </m:r>
                  </m:oMath>
                </a14:m>
                <a:endParaRPr lang="es-PE" sz="2400" b="1" dirty="0">
                  <a:solidFill>
                    <a:schemeClr val="accent6">
                      <a:lumMod val="75000"/>
                    </a:schemeClr>
                  </a:solidFill>
                  <a:latin typeface="Arial" panose="020B0604020202020204" pitchFamily="34" charset="0"/>
                  <a:ea typeface="Arial" panose="020B0604020202020204" pitchFamily="34" charset="0"/>
                </a:endParaRPr>
              </a:p>
            </p:txBody>
          </p:sp>
        </mc:Choice>
        <mc:Fallback xmlns="">
          <p:sp>
            <p:nvSpPr>
              <p:cNvPr id="46" name="Rectángulo 45">
                <a:extLst>
                  <a:ext uri="{FF2B5EF4-FFF2-40B4-BE49-F238E27FC236}">
                    <a16:creationId xmlns:a16="http://schemas.microsoft.com/office/drawing/2014/main" id="{60258F69-E691-CC3C-DAE8-055BBEAA352D}"/>
                  </a:ext>
                </a:extLst>
              </p:cNvPr>
              <p:cNvSpPr>
                <a:spLocks noRot="1" noChangeAspect="1" noMove="1" noResize="1" noEditPoints="1" noAdjustHandles="1" noChangeArrowheads="1" noChangeShapeType="1" noTextEdit="1"/>
              </p:cNvSpPr>
              <p:nvPr/>
            </p:nvSpPr>
            <p:spPr>
              <a:xfrm>
                <a:off x="7675185" y="5597759"/>
                <a:ext cx="2809247" cy="480901"/>
              </a:xfrm>
              <a:prstGeom prst="rect">
                <a:avLst/>
              </a:prstGeom>
              <a:blipFill>
                <a:blip r:embed="rId22"/>
                <a:stretch>
                  <a:fillRect l="-3024" t="-3704" b="-27160"/>
                </a:stretch>
              </a:blipFill>
              <a:ln>
                <a:solidFill>
                  <a:srgbClr val="C00000"/>
                </a:solidFill>
              </a:ln>
            </p:spPr>
            <p:txBody>
              <a:bodyPr/>
              <a:lstStyle/>
              <a:p>
                <a:r>
                  <a:rPr lang="es-ES">
                    <a:noFill/>
                  </a:rPr>
                  <a:t> </a:t>
                </a:r>
              </a:p>
            </p:txBody>
          </p:sp>
        </mc:Fallback>
      </mc:AlternateContent>
    </p:spTree>
    <p:extLst>
      <p:ext uri="{BB962C8B-B14F-4D97-AF65-F5344CB8AC3E}">
        <p14:creationId xmlns:p14="http://schemas.microsoft.com/office/powerpoint/2010/main" val="312598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80">
                                          <p:stCondLst>
                                            <p:cond delay="0"/>
                                          </p:stCondLst>
                                        </p:cTn>
                                        <p:tgtEl>
                                          <p:spTgt spid="7"/>
                                        </p:tgtEl>
                                      </p:cBhvr>
                                    </p:animEffect>
                                    <p:anim calcmode="lin" valueType="num">
                                      <p:cBhvr>
                                        <p:cTn id="2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7" dur="26">
                                          <p:stCondLst>
                                            <p:cond delay="650"/>
                                          </p:stCondLst>
                                        </p:cTn>
                                        <p:tgtEl>
                                          <p:spTgt spid="7"/>
                                        </p:tgtEl>
                                      </p:cBhvr>
                                      <p:to x="100000" y="60000"/>
                                    </p:animScale>
                                    <p:animScale>
                                      <p:cBhvr>
                                        <p:cTn id="28" dur="166" decel="50000">
                                          <p:stCondLst>
                                            <p:cond delay="676"/>
                                          </p:stCondLst>
                                        </p:cTn>
                                        <p:tgtEl>
                                          <p:spTgt spid="7"/>
                                        </p:tgtEl>
                                      </p:cBhvr>
                                      <p:to x="100000" y="100000"/>
                                    </p:animScale>
                                    <p:animScale>
                                      <p:cBhvr>
                                        <p:cTn id="29" dur="26">
                                          <p:stCondLst>
                                            <p:cond delay="1312"/>
                                          </p:stCondLst>
                                        </p:cTn>
                                        <p:tgtEl>
                                          <p:spTgt spid="7"/>
                                        </p:tgtEl>
                                      </p:cBhvr>
                                      <p:to x="100000" y="80000"/>
                                    </p:animScale>
                                    <p:animScale>
                                      <p:cBhvr>
                                        <p:cTn id="30" dur="166" decel="50000">
                                          <p:stCondLst>
                                            <p:cond delay="1338"/>
                                          </p:stCondLst>
                                        </p:cTn>
                                        <p:tgtEl>
                                          <p:spTgt spid="7"/>
                                        </p:tgtEl>
                                      </p:cBhvr>
                                      <p:to x="100000" y="100000"/>
                                    </p:animScale>
                                    <p:animScale>
                                      <p:cBhvr>
                                        <p:cTn id="31" dur="26">
                                          <p:stCondLst>
                                            <p:cond delay="1642"/>
                                          </p:stCondLst>
                                        </p:cTn>
                                        <p:tgtEl>
                                          <p:spTgt spid="7"/>
                                        </p:tgtEl>
                                      </p:cBhvr>
                                      <p:to x="100000" y="90000"/>
                                    </p:animScale>
                                    <p:animScale>
                                      <p:cBhvr>
                                        <p:cTn id="32" dur="166" decel="50000">
                                          <p:stCondLst>
                                            <p:cond delay="1668"/>
                                          </p:stCondLst>
                                        </p:cTn>
                                        <p:tgtEl>
                                          <p:spTgt spid="7"/>
                                        </p:tgtEl>
                                      </p:cBhvr>
                                      <p:to x="100000" y="100000"/>
                                    </p:animScale>
                                    <p:animScale>
                                      <p:cBhvr>
                                        <p:cTn id="33" dur="26">
                                          <p:stCondLst>
                                            <p:cond delay="1808"/>
                                          </p:stCondLst>
                                        </p:cTn>
                                        <p:tgtEl>
                                          <p:spTgt spid="7"/>
                                        </p:tgtEl>
                                      </p:cBhvr>
                                      <p:to x="100000" y="95000"/>
                                    </p:animScale>
                                    <p:animScale>
                                      <p:cBhvr>
                                        <p:cTn id="34" dur="166" decel="50000">
                                          <p:stCondLst>
                                            <p:cond delay="1834"/>
                                          </p:stCondLst>
                                        </p:cTn>
                                        <p:tgtEl>
                                          <p:spTgt spid="7"/>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80">
                                          <p:stCondLst>
                                            <p:cond delay="0"/>
                                          </p:stCondLst>
                                        </p:cTn>
                                        <p:tgtEl>
                                          <p:spTgt spid="24"/>
                                        </p:tgtEl>
                                      </p:cBhvr>
                                    </p:animEffect>
                                    <p:anim calcmode="lin" valueType="num">
                                      <p:cBhvr>
                                        <p:cTn id="6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7" dur="26">
                                          <p:stCondLst>
                                            <p:cond delay="650"/>
                                          </p:stCondLst>
                                        </p:cTn>
                                        <p:tgtEl>
                                          <p:spTgt spid="24"/>
                                        </p:tgtEl>
                                      </p:cBhvr>
                                      <p:to x="100000" y="60000"/>
                                    </p:animScale>
                                    <p:animScale>
                                      <p:cBhvr>
                                        <p:cTn id="68" dur="166" decel="50000">
                                          <p:stCondLst>
                                            <p:cond delay="676"/>
                                          </p:stCondLst>
                                        </p:cTn>
                                        <p:tgtEl>
                                          <p:spTgt spid="24"/>
                                        </p:tgtEl>
                                      </p:cBhvr>
                                      <p:to x="100000" y="100000"/>
                                    </p:animScale>
                                    <p:animScale>
                                      <p:cBhvr>
                                        <p:cTn id="69" dur="26">
                                          <p:stCondLst>
                                            <p:cond delay="1312"/>
                                          </p:stCondLst>
                                        </p:cTn>
                                        <p:tgtEl>
                                          <p:spTgt spid="24"/>
                                        </p:tgtEl>
                                      </p:cBhvr>
                                      <p:to x="100000" y="80000"/>
                                    </p:animScale>
                                    <p:animScale>
                                      <p:cBhvr>
                                        <p:cTn id="70" dur="166" decel="50000">
                                          <p:stCondLst>
                                            <p:cond delay="1338"/>
                                          </p:stCondLst>
                                        </p:cTn>
                                        <p:tgtEl>
                                          <p:spTgt spid="24"/>
                                        </p:tgtEl>
                                      </p:cBhvr>
                                      <p:to x="100000" y="100000"/>
                                    </p:animScale>
                                    <p:animScale>
                                      <p:cBhvr>
                                        <p:cTn id="71" dur="26">
                                          <p:stCondLst>
                                            <p:cond delay="1642"/>
                                          </p:stCondLst>
                                        </p:cTn>
                                        <p:tgtEl>
                                          <p:spTgt spid="24"/>
                                        </p:tgtEl>
                                      </p:cBhvr>
                                      <p:to x="100000" y="90000"/>
                                    </p:animScale>
                                    <p:animScale>
                                      <p:cBhvr>
                                        <p:cTn id="72" dur="166" decel="50000">
                                          <p:stCondLst>
                                            <p:cond delay="1668"/>
                                          </p:stCondLst>
                                        </p:cTn>
                                        <p:tgtEl>
                                          <p:spTgt spid="24"/>
                                        </p:tgtEl>
                                      </p:cBhvr>
                                      <p:to x="100000" y="100000"/>
                                    </p:animScale>
                                    <p:animScale>
                                      <p:cBhvr>
                                        <p:cTn id="73" dur="26">
                                          <p:stCondLst>
                                            <p:cond delay="1808"/>
                                          </p:stCondLst>
                                        </p:cTn>
                                        <p:tgtEl>
                                          <p:spTgt spid="24"/>
                                        </p:tgtEl>
                                      </p:cBhvr>
                                      <p:to x="100000" y="95000"/>
                                    </p:animScale>
                                    <p:animScale>
                                      <p:cBhvr>
                                        <p:cTn id="74" dur="166" decel="50000">
                                          <p:stCondLst>
                                            <p:cond delay="1834"/>
                                          </p:stCondLst>
                                        </p:cTn>
                                        <p:tgtEl>
                                          <p:spTgt spid="2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41" grpId="0" animBg="1"/>
      <p:bldP spid="42" grpId="0" animBg="1"/>
      <p:bldP spid="43" grpId="0" animBg="1"/>
      <p:bldP spid="44" grpId="0" animBg="1"/>
      <p:bldP spid="45"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dirty="0"/>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18</a:t>
            </a:fld>
            <a:endParaRPr lang="pt-BR"/>
          </a:p>
        </p:txBody>
      </p:sp>
      <mc:AlternateContent xmlns:mc="http://schemas.openxmlformats.org/markup-compatibility/2006" xmlns:a14="http://schemas.microsoft.com/office/drawing/2010/main">
        <mc:Choice Requires="a14">
          <p:sp>
            <p:nvSpPr>
              <p:cNvPr id="4" name="Rectangle 12">
                <a:extLst>
                  <a:ext uri="{FF2B5EF4-FFF2-40B4-BE49-F238E27FC236}">
                    <a16:creationId xmlns:a16="http://schemas.microsoft.com/office/drawing/2014/main" id="{CABFD63C-C883-6CD8-EE65-FAFCB057B2BF}"/>
                  </a:ext>
                </a:extLst>
              </p:cNvPr>
              <p:cNvSpPr>
                <a:spLocks noChangeArrowheads="1"/>
              </p:cNvSpPr>
              <p:nvPr/>
            </p:nvSpPr>
            <p:spPr bwMode="auto">
              <a:xfrm>
                <a:off x="430712" y="1588308"/>
                <a:ext cx="1297406" cy="585418"/>
              </a:xfrm>
              <a:prstGeom prst="rect">
                <a:avLst/>
              </a:prstGeom>
              <a:solidFill>
                <a:schemeClr val="bg1"/>
              </a:solidFill>
              <a:ln w="9525">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b="0" i="1" dirty="0" smtClean="0">
                          <a:solidFill>
                            <a:srgbClr val="C00000"/>
                          </a:solidFill>
                          <a:latin typeface="Cambria Math" panose="02040503050406030204" pitchFamily="18" charset="0"/>
                        </a:rPr>
                        <m:t>𝑝</m:t>
                      </m:r>
                      <m:r>
                        <a:rPr lang="es-ES_tradnl" altLang="es-PE" sz="3200" b="0" i="1" dirty="0" smtClean="0">
                          <a:solidFill>
                            <a:srgbClr val="C00000"/>
                          </a:solidFill>
                          <a:latin typeface="Cambria Math" panose="02040503050406030204" pitchFamily="18" charset="0"/>
                        </a:rPr>
                        <m:t>&gt;0</m:t>
                      </m:r>
                    </m:oMath>
                  </m:oMathPara>
                </a14:m>
                <a:endParaRPr lang="es-ES_tradnl" altLang="es-PE" sz="3200" dirty="0">
                  <a:solidFill>
                    <a:srgbClr val="C00000"/>
                  </a:solidFill>
                  <a:latin typeface="Arial" panose="020B0604020202020204" pitchFamily="34" charset="0"/>
                </a:endParaRPr>
              </a:p>
            </p:txBody>
          </p:sp>
        </mc:Choice>
        <mc:Fallback xmlns="">
          <p:sp>
            <p:nvSpPr>
              <p:cNvPr id="4" name="Rectangle 12">
                <a:extLst>
                  <a:ext uri="{FF2B5EF4-FFF2-40B4-BE49-F238E27FC236}">
                    <a16:creationId xmlns:a16="http://schemas.microsoft.com/office/drawing/2014/main" id="{CABFD63C-C883-6CD8-EE65-FAFCB057B2BF}"/>
                  </a:ext>
                </a:extLst>
              </p:cNvPr>
              <p:cNvSpPr>
                <a:spLocks noRot="1" noChangeAspect="1" noMove="1" noResize="1" noEditPoints="1" noAdjustHandles="1" noChangeArrowheads="1" noChangeShapeType="1" noTextEdit="1"/>
              </p:cNvSpPr>
              <p:nvPr/>
            </p:nvSpPr>
            <p:spPr bwMode="auto">
              <a:xfrm>
                <a:off x="430712" y="1588308"/>
                <a:ext cx="1297406" cy="585418"/>
              </a:xfrm>
              <a:prstGeom prst="rect">
                <a:avLst/>
              </a:prstGeom>
              <a:blipFill>
                <a:blip r:embed="rId2"/>
                <a:stretch>
                  <a:fillRect/>
                </a:stretch>
              </a:blipFill>
              <a:ln w="9525">
                <a:solidFill>
                  <a:srgbClr val="C00000"/>
                </a:solidFill>
                <a:miter lim="800000"/>
                <a:headEnd/>
                <a:tailEnd/>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14">
                <a:extLst>
                  <a:ext uri="{FF2B5EF4-FFF2-40B4-BE49-F238E27FC236}">
                    <a16:creationId xmlns:a16="http://schemas.microsoft.com/office/drawing/2014/main" id="{C9BB81BA-8B64-1588-6EAA-DD1E90F37B6D}"/>
                  </a:ext>
                </a:extLst>
              </p:cNvPr>
              <p:cNvSpPr>
                <a:spLocks noChangeArrowheads="1"/>
              </p:cNvSpPr>
              <p:nvPr/>
            </p:nvSpPr>
            <p:spPr bwMode="auto">
              <a:xfrm>
                <a:off x="4942658" y="1458266"/>
                <a:ext cx="2071338" cy="585418"/>
              </a:xfrm>
              <a:prstGeom prst="rect">
                <a:avLst/>
              </a:prstGeom>
              <a:solidFill>
                <a:schemeClr val="bg1"/>
              </a:solidFill>
              <a:ln w="12700">
                <a:solidFill>
                  <a:srgbClr val="C00000"/>
                </a:solidFill>
                <a:miter lim="800000"/>
                <a:headEnd/>
                <a:tailEnd/>
              </a:ln>
              <a:effectLst/>
            </p:spPr>
            <p:txBody>
              <a:bodyPr wrap="squar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PE" altLang="es-PE" sz="3200" b="0" i="1" dirty="0" smtClean="0">
                          <a:solidFill>
                            <a:srgbClr val="C00000"/>
                          </a:solidFill>
                          <a:latin typeface="Cambria Math" panose="02040503050406030204" pitchFamily="18" charset="0"/>
                        </a:rPr>
                        <m:t>𝑥</m:t>
                      </m:r>
                      <m:r>
                        <a:rPr lang="es-ES_tradnl" altLang="es-PE" sz="3200" b="0" i="1" baseline="30000" dirty="0">
                          <a:solidFill>
                            <a:srgbClr val="C00000"/>
                          </a:solidFill>
                          <a:latin typeface="Cambria Math" panose="02040503050406030204" pitchFamily="18" charset="0"/>
                        </a:rPr>
                        <m:t>2</m:t>
                      </m:r>
                      <m:r>
                        <a:rPr lang="es-ES_tradnl" altLang="es-PE" sz="3200" b="0" i="1" dirty="0">
                          <a:solidFill>
                            <a:srgbClr val="C00000"/>
                          </a:solidFill>
                          <a:latin typeface="Cambria Math" panose="02040503050406030204" pitchFamily="18" charset="0"/>
                        </a:rPr>
                        <m:t> = 4</m:t>
                      </m:r>
                      <m:r>
                        <a:rPr lang="es-ES_tradnl" altLang="es-PE" sz="3200" b="0" i="1" dirty="0">
                          <a:solidFill>
                            <a:srgbClr val="C00000"/>
                          </a:solidFill>
                          <a:latin typeface="Cambria Math" panose="02040503050406030204" pitchFamily="18" charset="0"/>
                        </a:rPr>
                        <m:t>𝑝𝑦</m:t>
                      </m:r>
                    </m:oMath>
                  </m:oMathPara>
                </a14:m>
                <a:endParaRPr lang="es-ES_tradnl" altLang="es-PE" sz="3200" dirty="0">
                  <a:solidFill>
                    <a:srgbClr val="C00000"/>
                  </a:solidFill>
                  <a:latin typeface="Arial" panose="020B0604020202020204" pitchFamily="34" charset="0"/>
                </a:endParaRPr>
              </a:p>
            </p:txBody>
          </p:sp>
        </mc:Choice>
        <mc:Fallback xmlns="">
          <p:sp>
            <p:nvSpPr>
              <p:cNvPr id="5" name="Rectangle 14">
                <a:extLst>
                  <a:ext uri="{FF2B5EF4-FFF2-40B4-BE49-F238E27FC236}">
                    <a16:creationId xmlns:a16="http://schemas.microsoft.com/office/drawing/2014/main" id="{C9BB81BA-8B64-1588-6EAA-DD1E90F37B6D}"/>
                  </a:ext>
                </a:extLst>
              </p:cNvPr>
              <p:cNvSpPr>
                <a:spLocks noRot="1" noChangeAspect="1" noMove="1" noResize="1" noEditPoints="1" noAdjustHandles="1" noChangeArrowheads="1" noChangeShapeType="1" noTextEdit="1"/>
              </p:cNvSpPr>
              <p:nvPr/>
            </p:nvSpPr>
            <p:spPr bwMode="auto">
              <a:xfrm>
                <a:off x="4942658" y="1458266"/>
                <a:ext cx="2071338" cy="585418"/>
              </a:xfrm>
              <a:prstGeom prst="rect">
                <a:avLst/>
              </a:prstGeom>
              <a:blipFill>
                <a:blip r:embed="rId3"/>
                <a:stretch>
                  <a:fillRect/>
                </a:stretch>
              </a:blipFill>
              <a:ln w="12700">
                <a:solidFill>
                  <a:srgbClr val="C00000"/>
                </a:solidFill>
                <a:miter lim="800000"/>
                <a:headEnd/>
                <a:tailEnd/>
              </a:ln>
              <a:effectLst/>
            </p:spPr>
            <p:txBody>
              <a:bodyPr/>
              <a:lstStyle/>
              <a:p>
                <a:r>
                  <a:rPr lang="es-ES">
                    <a:noFill/>
                  </a:rPr>
                  <a:t> </a:t>
                </a:r>
              </a:p>
            </p:txBody>
          </p:sp>
        </mc:Fallback>
      </mc:AlternateContent>
      <p:grpSp>
        <p:nvGrpSpPr>
          <p:cNvPr id="6" name="Grupo 5">
            <a:extLst>
              <a:ext uri="{FF2B5EF4-FFF2-40B4-BE49-F238E27FC236}">
                <a16:creationId xmlns:a16="http://schemas.microsoft.com/office/drawing/2014/main" id="{4B9AA696-C266-E36E-67CF-EE52BA378A40}"/>
              </a:ext>
            </a:extLst>
          </p:cNvPr>
          <p:cNvGrpSpPr/>
          <p:nvPr/>
        </p:nvGrpSpPr>
        <p:grpSpPr>
          <a:xfrm>
            <a:off x="769067" y="1849869"/>
            <a:ext cx="4517135" cy="3359391"/>
            <a:chOff x="747765" y="1543081"/>
            <a:chExt cx="4517135" cy="3359391"/>
          </a:xfrm>
        </p:grpSpPr>
        <p:grpSp>
          <p:nvGrpSpPr>
            <p:cNvPr id="7" name="Group 3">
              <a:extLst>
                <a:ext uri="{FF2B5EF4-FFF2-40B4-BE49-F238E27FC236}">
                  <a16:creationId xmlns:a16="http://schemas.microsoft.com/office/drawing/2014/main" id="{E40B4CF4-DAA9-1272-8EF6-8E0474DD00AE}"/>
                </a:ext>
              </a:extLst>
            </p:cNvPr>
            <p:cNvGrpSpPr>
              <a:grpSpLocks/>
            </p:cNvGrpSpPr>
            <p:nvPr/>
          </p:nvGrpSpPr>
          <p:grpSpPr bwMode="auto">
            <a:xfrm rot="16200000">
              <a:off x="2145395" y="1695419"/>
              <a:ext cx="2111253" cy="2295181"/>
              <a:chOff x="2995" y="1071"/>
              <a:chExt cx="1357" cy="1655"/>
            </a:xfrm>
          </p:grpSpPr>
          <p:sp>
            <p:nvSpPr>
              <p:cNvPr id="18" name="Arc 4">
                <a:extLst>
                  <a:ext uri="{FF2B5EF4-FFF2-40B4-BE49-F238E27FC236}">
                    <a16:creationId xmlns:a16="http://schemas.microsoft.com/office/drawing/2014/main" id="{B729674C-BC79-E8CD-BBCB-0A0B0626A431}"/>
                  </a:ext>
                </a:extLst>
              </p:cNvPr>
              <p:cNvSpPr>
                <a:spLocks/>
              </p:cNvSpPr>
              <p:nvPr/>
            </p:nvSpPr>
            <p:spPr bwMode="auto">
              <a:xfrm>
                <a:off x="2995" y="1071"/>
                <a:ext cx="1356" cy="997"/>
              </a:xfrm>
              <a:custGeom>
                <a:avLst/>
                <a:gdLst>
                  <a:gd name="G0" fmla="+- 21265 0 0"/>
                  <a:gd name="G1" fmla="+- 21600 0 0"/>
                  <a:gd name="G2" fmla="+- 21600 0 0"/>
                  <a:gd name="T0" fmla="*/ 0 w 21265"/>
                  <a:gd name="T1" fmla="*/ 17810 h 21600"/>
                  <a:gd name="T2" fmla="*/ 21249 w 21265"/>
                  <a:gd name="T3" fmla="*/ 0 h 21600"/>
                  <a:gd name="T4" fmla="*/ 21265 w 21265"/>
                  <a:gd name="T5" fmla="*/ 21600 h 21600"/>
                </a:gdLst>
                <a:ahLst/>
                <a:cxnLst>
                  <a:cxn ang="0">
                    <a:pos x="T0" y="T1"/>
                  </a:cxn>
                  <a:cxn ang="0">
                    <a:pos x="T2" y="T3"/>
                  </a:cxn>
                  <a:cxn ang="0">
                    <a:pos x="T4" y="T5"/>
                  </a:cxn>
                </a:cxnLst>
                <a:rect l="0" t="0" r="r" b="b"/>
                <a:pathLst>
                  <a:path w="21265" h="21600" fill="none" extrusionOk="0">
                    <a:moveTo>
                      <a:pt x="0" y="17810"/>
                    </a:moveTo>
                    <a:cubicBezTo>
                      <a:pt x="1835" y="7511"/>
                      <a:pt x="10787" y="7"/>
                      <a:pt x="21249" y="0"/>
                    </a:cubicBezTo>
                  </a:path>
                  <a:path w="21265" h="21600" stroke="0" extrusionOk="0">
                    <a:moveTo>
                      <a:pt x="0" y="17810"/>
                    </a:moveTo>
                    <a:cubicBezTo>
                      <a:pt x="1835" y="7511"/>
                      <a:pt x="10787" y="7"/>
                      <a:pt x="21249" y="0"/>
                    </a:cubicBezTo>
                    <a:lnTo>
                      <a:pt x="21265"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9" name="Arc 5">
                <a:extLst>
                  <a:ext uri="{FF2B5EF4-FFF2-40B4-BE49-F238E27FC236}">
                    <a16:creationId xmlns:a16="http://schemas.microsoft.com/office/drawing/2014/main" id="{BF4F7A13-3579-A32D-86F7-031B96121AA7}"/>
                  </a:ext>
                </a:extLst>
              </p:cNvPr>
              <p:cNvSpPr>
                <a:spLocks/>
              </p:cNvSpPr>
              <p:nvPr/>
            </p:nvSpPr>
            <p:spPr bwMode="auto">
              <a:xfrm rot="10800000">
                <a:off x="2995" y="1731"/>
                <a:ext cx="1357" cy="995"/>
              </a:xfrm>
              <a:custGeom>
                <a:avLst/>
                <a:gdLst>
                  <a:gd name="G0" fmla="+- 16 0 0"/>
                  <a:gd name="G1" fmla="+- 21600 0 0"/>
                  <a:gd name="G2" fmla="+- 21600 0 0"/>
                  <a:gd name="T0" fmla="*/ 0 w 21283"/>
                  <a:gd name="T1" fmla="*/ 0 h 21600"/>
                  <a:gd name="T2" fmla="*/ 21283 w 21283"/>
                  <a:gd name="T3" fmla="*/ 17819 h 21600"/>
                  <a:gd name="T4" fmla="*/ 16 w 21283"/>
                  <a:gd name="T5" fmla="*/ 21600 h 21600"/>
                </a:gdLst>
                <a:ahLst/>
                <a:cxnLst>
                  <a:cxn ang="0">
                    <a:pos x="T0" y="T1"/>
                  </a:cxn>
                  <a:cxn ang="0">
                    <a:pos x="T2" y="T3"/>
                  </a:cxn>
                  <a:cxn ang="0">
                    <a:pos x="T4" y="T5"/>
                  </a:cxn>
                </a:cxnLst>
                <a:rect l="0" t="0" r="r" b="b"/>
                <a:pathLst>
                  <a:path w="21283" h="21600" fill="none" extrusionOk="0">
                    <a:moveTo>
                      <a:pt x="0" y="0"/>
                    </a:moveTo>
                    <a:cubicBezTo>
                      <a:pt x="5" y="0"/>
                      <a:pt x="10" y="0"/>
                      <a:pt x="16" y="0"/>
                    </a:cubicBezTo>
                    <a:cubicBezTo>
                      <a:pt x="10486" y="0"/>
                      <a:pt x="19449" y="7509"/>
                      <a:pt x="21282" y="17819"/>
                    </a:cubicBezTo>
                  </a:path>
                  <a:path w="21283" h="21600" stroke="0" extrusionOk="0">
                    <a:moveTo>
                      <a:pt x="0" y="0"/>
                    </a:moveTo>
                    <a:cubicBezTo>
                      <a:pt x="5" y="0"/>
                      <a:pt x="10" y="0"/>
                      <a:pt x="16" y="0"/>
                    </a:cubicBezTo>
                    <a:cubicBezTo>
                      <a:pt x="10486" y="0"/>
                      <a:pt x="19449" y="7509"/>
                      <a:pt x="21282" y="17819"/>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8" name="Line 6">
              <a:extLst>
                <a:ext uri="{FF2B5EF4-FFF2-40B4-BE49-F238E27FC236}">
                  <a16:creationId xmlns:a16="http://schemas.microsoft.com/office/drawing/2014/main" id="{B10985E6-4E74-80E9-40C6-A204C571FA52}"/>
                </a:ext>
              </a:extLst>
            </p:cNvPr>
            <p:cNvSpPr>
              <a:spLocks noChangeShapeType="1"/>
            </p:cNvSpPr>
            <p:nvPr/>
          </p:nvSpPr>
          <p:spPr bwMode="auto">
            <a:xfrm flipV="1">
              <a:off x="1099307" y="3885678"/>
              <a:ext cx="4151077" cy="22189"/>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9" name="Rectangle 7">
                  <a:extLst>
                    <a:ext uri="{FF2B5EF4-FFF2-40B4-BE49-F238E27FC236}">
                      <a16:creationId xmlns:a16="http://schemas.microsoft.com/office/drawing/2014/main" id="{EC279955-B487-8713-D107-CEAA211092C6}"/>
                    </a:ext>
                  </a:extLst>
                </p:cNvPr>
                <p:cNvSpPr>
                  <a:spLocks noChangeArrowheads="1"/>
                </p:cNvSpPr>
                <p:nvPr/>
              </p:nvSpPr>
              <p:spPr bwMode="auto">
                <a:xfrm>
                  <a:off x="3132055" y="1543081"/>
                  <a:ext cx="500337" cy="4576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57351" name="Rectangle 7">
                  <a:extLst>
                    <a:ext uri="{FF2B5EF4-FFF2-40B4-BE49-F238E27FC236}">
                      <a16:creationId xmlns:a16="http://schemas.microsoft.com/office/drawing/2014/main" id="{4AACC09C-8184-49D5-9554-F726EB25FED6}"/>
                    </a:ext>
                  </a:extLst>
                </p:cNvPr>
                <p:cNvSpPr>
                  <a:spLocks noRot="1" noChangeAspect="1" noMove="1" noResize="1" noEditPoints="1" noAdjustHandles="1" noChangeArrowheads="1" noChangeShapeType="1" noTextEdit="1"/>
                </p:cNvSpPr>
                <p:nvPr/>
              </p:nvSpPr>
              <p:spPr bwMode="auto">
                <a:xfrm>
                  <a:off x="3132055" y="1543081"/>
                  <a:ext cx="500337" cy="457638"/>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3C708AD8-590E-EAAE-7ECF-669AEB253590}"/>
                    </a:ext>
                  </a:extLst>
                </p:cNvPr>
                <p:cNvSpPr>
                  <a:spLocks noChangeArrowheads="1"/>
                </p:cNvSpPr>
                <p:nvPr/>
              </p:nvSpPr>
              <p:spPr bwMode="auto">
                <a:xfrm>
                  <a:off x="4750423" y="3898066"/>
                  <a:ext cx="514477" cy="4576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57352" name="Rectangle 8">
                  <a:extLst>
                    <a:ext uri="{FF2B5EF4-FFF2-40B4-BE49-F238E27FC236}">
                      <a16:creationId xmlns:a16="http://schemas.microsoft.com/office/drawing/2014/main" id="{A6DD84A9-EEAB-4EA8-A8EF-1C74898BD4BC}"/>
                    </a:ext>
                  </a:extLst>
                </p:cNvPr>
                <p:cNvSpPr>
                  <a:spLocks noRot="1" noChangeAspect="1" noMove="1" noResize="1" noEditPoints="1" noAdjustHandles="1" noChangeArrowheads="1" noChangeShapeType="1" noTextEdit="1"/>
                </p:cNvSpPr>
                <p:nvPr/>
              </p:nvSpPr>
              <p:spPr bwMode="auto">
                <a:xfrm>
                  <a:off x="4750423" y="3898066"/>
                  <a:ext cx="514477" cy="457638"/>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1" name="Line 10">
              <a:extLst>
                <a:ext uri="{FF2B5EF4-FFF2-40B4-BE49-F238E27FC236}">
                  <a16:creationId xmlns:a16="http://schemas.microsoft.com/office/drawing/2014/main" id="{8B27BAED-AF8D-9BE8-A1B0-DBED01EA268A}"/>
                </a:ext>
              </a:extLst>
            </p:cNvPr>
            <p:cNvSpPr>
              <a:spLocks noChangeShapeType="1"/>
            </p:cNvSpPr>
            <p:nvPr/>
          </p:nvSpPr>
          <p:spPr bwMode="auto">
            <a:xfrm flipV="1">
              <a:off x="1240645" y="4673933"/>
              <a:ext cx="3802209" cy="22189"/>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 name="Line 11">
              <a:extLst>
                <a:ext uri="{FF2B5EF4-FFF2-40B4-BE49-F238E27FC236}">
                  <a16:creationId xmlns:a16="http://schemas.microsoft.com/office/drawing/2014/main" id="{EEF0ADD9-B9D4-3E36-67EF-21DCFCA35C54}"/>
                </a:ext>
              </a:extLst>
            </p:cNvPr>
            <p:cNvSpPr>
              <a:spLocks noChangeShapeType="1"/>
            </p:cNvSpPr>
            <p:nvPr/>
          </p:nvSpPr>
          <p:spPr bwMode="auto">
            <a:xfrm flipV="1">
              <a:off x="3168773" y="1703711"/>
              <a:ext cx="6824" cy="3128758"/>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43D5DDB5-0AAD-C287-E2A4-D88B52865B23}"/>
                    </a:ext>
                  </a:extLst>
                </p:cNvPr>
                <p:cNvSpPr/>
                <p:nvPr/>
              </p:nvSpPr>
              <p:spPr>
                <a:xfrm>
                  <a:off x="3073247" y="3934581"/>
                  <a:ext cx="479474" cy="457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2" name="Rectángulo 1">
                  <a:extLst>
                    <a:ext uri="{FF2B5EF4-FFF2-40B4-BE49-F238E27FC236}">
                      <a16:creationId xmlns:a16="http://schemas.microsoft.com/office/drawing/2014/main" id="{0A84A039-D2EB-4335-A01D-20337E63226A}"/>
                    </a:ext>
                  </a:extLst>
                </p:cNvPr>
                <p:cNvSpPr>
                  <a:spLocks noRot="1" noChangeAspect="1" noMove="1" noResize="1" noEditPoints="1" noAdjustHandles="1" noChangeArrowheads="1" noChangeShapeType="1" noTextEdit="1"/>
                </p:cNvSpPr>
                <p:nvPr/>
              </p:nvSpPr>
              <p:spPr>
                <a:xfrm>
                  <a:off x="3073247" y="3934581"/>
                  <a:ext cx="479474" cy="457077"/>
                </a:xfrm>
                <a:prstGeom prst="rect">
                  <a:avLst/>
                </a:prstGeom>
                <a:blipFill>
                  <a:blip r:embed="rId6"/>
                  <a:stretch>
                    <a:fillRect/>
                  </a:stretch>
                </a:blipFill>
              </p:spPr>
              <p:txBody>
                <a:bodyPr/>
                <a:lstStyle/>
                <a:p>
                  <a:r>
                    <a:rPr lang="es-PE">
                      <a:noFill/>
                    </a:rPr>
                    <a:t> </a:t>
                  </a:r>
                </a:p>
              </p:txBody>
            </p:sp>
          </mc:Fallback>
        </mc:AlternateContent>
        <p:sp>
          <p:nvSpPr>
            <p:cNvPr id="14" name="Elipse 13">
              <a:extLst>
                <a:ext uri="{FF2B5EF4-FFF2-40B4-BE49-F238E27FC236}">
                  <a16:creationId xmlns:a16="http://schemas.microsoft.com/office/drawing/2014/main" id="{18891451-9FBD-C5D3-4685-B3A7750EBA86}"/>
                </a:ext>
              </a:extLst>
            </p:cNvPr>
            <p:cNvSpPr/>
            <p:nvPr/>
          </p:nvSpPr>
          <p:spPr>
            <a:xfrm rot="21396875">
              <a:off x="3117616" y="3865559"/>
              <a:ext cx="88204" cy="7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0BC1A3BC-429B-A95D-DBBE-BF48E3219A1E}"/>
                    </a:ext>
                  </a:extLst>
                </p:cNvPr>
                <p:cNvSpPr/>
                <p:nvPr/>
              </p:nvSpPr>
              <p:spPr>
                <a:xfrm>
                  <a:off x="3248295" y="2476446"/>
                  <a:ext cx="547961" cy="457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15" name="Rectángulo 14">
                  <a:extLst>
                    <a:ext uri="{FF2B5EF4-FFF2-40B4-BE49-F238E27FC236}">
                      <a16:creationId xmlns:a16="http://schemas.microsoft.com/office/drawing/2014/main" id="{0BC1A3BC-429B-A95D-DBBE-BF48E3219A1E}"/>
                    </a:ext>
                  </a:extLst>
                </p:cNvPr>
                <p:cNvSpPr>
                  <a:spLocks noRot="1" noChangeAspect="1" noMove="1" noResize="1" noEditPoints="1" noAdjustHandles="1" noChangeArrowheads="1" noChangeShapeType="1" noTextEdit="1"/>
                </p:cNvSpPr>
                <p:nvPr/>
              </p:nvSpPr>
              <p:spPr>
                <a:xfrm>
                  <a:off x="3248295" y="2476446"/>
                  <a:ext cx="547961" cy="457077"/>
                </a:xfrm>
                <a:prstGeom prst="rect">
                  <a:avLst/>
                </a:prstGeom>
                <a:blipFill>
                  <a:blip r:embed="rId7"/>
                  <a:stretch>
                    <a:fillRect/>
                  </a:stretch>
                </a:blipFill>
              </p:spPr>
              <p:txBody>
                <a:bodyPr/>
                <a:lstStyle/>
                <a:p>
                  <a:r>
                    <a:rPr lang="es-ES">
                      <a:noFill/>
                    </a:rPr>
                    <a:t> </a:t>
                  </a:r>
                </a:p>
              </p:txBody>
            </p:sp>
          </mc:Fallback>
        </mc:AlternateContent>
        <p:sp>
          <p:nvSpPr>
            <p:cNvPr id="16" name="Elipse 15">
              <a:extLst>
                <a:ext uri="{FF2B5EF4-FFF2-40B4-BE49-F238E27FC236}">
                  <a16:creationId xmlns:a16="http://schemas.microsoft.com/office/drawing/2014/main" id="{7221647A-A695-AC35-83DE-5918497AECD1}"/>
                </a:ext>
              </a:extLst>
            </p:cNvPr>
            <p:cNvSpPr/>
            <p:nvPr/>
          </p:nvSpPr>
          <p:spPr>
            <a:xfrm rot="21396875">
              <a:off x="3142497" y="2640028"/>
              <a:ext cx="88204" cy="7862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3F597C16-5C24-F30B-192E-60846EBA1B44}"/>
                    </a:ext>
                  </a:extLst>
                </p:cNvPr>
                <p:cNvSpPr/>
                <p:nvPr/>
              </p:nvSpPr>
              <p:spPr>
                <a:xfrm rot="21396875">
                  <a:off x="747765" y="4445395"/>
                  <a:ext cx="367241" cy="457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17" name="Rectángulo 16">
                  <a:extLst>
                    <a:ext uri="{FF2B5EF4-FFF2-40B4-BE49-F238E27FC236}">
                      <a16:creationId xmlns:a16="http://schemas.microsoft.com/office/drawing/2014/main" id="{3F597C16-5C24-F30B-192E-60846EBA1B44}"/>
                    </a:ext>
                  </a:extLst>
                </p:cNvPr>
                <p:cNvSpPr>
                  <a:spLocks noRot="1" noChangeAspect="1" noMove="1" noResize="1" noEditPoints="1" noAdjustHandles="1" noChangeArrowheads="1" noChangeShapeType="1" noTextEdit="1"/>
                </p:cNvSpPr>
                <p:nvPr/>
              </p:nvSpPr>
              <p:spPr>
                <a:xfrm rot="21396875">
                  <a:off x="747765" y="4445395"/>
                  <a:ext cx="367241" cy="457077"/>
                </a:xfrm>
                <a:prstGeom prst="rect">
                  <a:avLst/>
                </a:prstGeom>
                <a:blipFill>
                  <a:blip r:embed="rId8"/>
                  <a:stretch>
                    <a:fillRect/>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E4B7304C-2803-EE12-EE9B-0900F7F31B40}"/>
                  </a:ext>
                </a:extLst>
              </p:cNvPr>
              <p:cNvSpPr/>
              <p:nvPr/>
            </p:nvSpPr>
            <p:spPr>
              <a:xfrm>
                <a:off x="1407105" y="5389093"/>
                <a:ext cx="3013585" cy="1041247"/>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Directriz: </a:t>
                </a:r>
                <a14:m>
                  <m:oMath xmlns:m="http://schemas.openxmlformats.org/officeDocument/2006/math">
                    <m:r>
                      <a:rPr lang="es-PE" sz="2800" b="0" i="1" smtClean="0">
                        <a:solidFill>
                          <a:srgbClr val="C00000"/>
                        </a:solidFill>
                        <a:latin typeface="Cambria Math" panose="02040503050406030204" pitchFamily="18" charset="0"/>
                        <a:ea typeface="Arial" panose="020B0604020202020204" pitchFamily="34" charset="0"/>
                      </a:rPr>
                      <m:t>𝑦</m:t>
                    </m:r>
                    <m:r>
                      <a:rPr lang="es-PE" sz="2800" b="0" i="1" smtClean="0">
                        <a:solidFill>
                          <a:srgbClr val="C00000"/>
                        </a:solidFill>
                        <a:latin typeface="Cambria Math" panose="02040503050406030204" pitchFamily="18" charset="0"/>
                        <a:ea typeface="Arial" panose="020B0604020202020204" pitchFamily="34" charset="0"/>
                      </a:rPr>
                      <m:t>=−</m:t>
                    </m:r>
                    <m:r>
                      <a:rPr lang="es-PE" sz="2800" b="0" i="1" smtClean="0">
                        <a:solidFill>
                          <a:srgbClr val="C00000"/>
                        </a:solidFill>
                        <a:latin typeface="Cambria Math" panose="02040503050406030204" pitchFamily="18" charset="0"/>
                        <a:ea typeface="Arial" panose="020B0604020202020204" pitchFamily="34" charset="0"/>
                      </a:rPr>
                      <m:t>𝑝</m:t>
                    </m:r>
                  </m:oMath>
                </a14:m>
                <a:endParaRPr lang="es-PE" sz="2800" dirty="0">
                  <a:solidFill>
                    <a:srgbClr val="C00000"/>
                  </a:solidFill>
                  <a:latin typeface="Arial" panose="020B0604020202020204" pitchFamily="34" charset="0"/>
                  <a:ea typeface="Arial" panose="020B0604020202020204" pitchFamily="34" charset="0"/>
                </a:endParaRPr>
              </a:p>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Foco: </a:t>
                </a:r>
                <a14:m>
                  <m:oMath xmlns:m="http://schemas.openxmlformats.org/officeDocument/2006/math">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0 , </m:t>
                    </m:r>
                    <m:r>
                      <a:rPr lang="es-PE" altLang="es-PE" sz="2800" b="0" i="1" dirty="0" smtClean="0">
                        <a:solidFill>
                          <a:srgbClr val="C00000"/>
                        </a:solidFill>
                        <a:latin typeface="Cambria Math" panose="02040503050406030204" pitchFamily="18" charset="0"/>
                      </a:rPr>
                      <m:t>𝑝</m:t>
                    </m:r>
                    <m:r>
                      <a:rPr lang="es-ES_tradnl" altLang="es-PE" sz="2800" b="0" i="1" dirty="0">
                        <a:solidFill>
                          <a:srgbClr val="C00000"/>
                        </a:solidFill>
                        <a:latin typeface="Cambria Math" panose="02040503050406030204" pitchFamily="18" charset="0"/>
                      </a:rPr>
                      <m:t>)</m:t>
                    </m:r>
                    <m:r>
                      <a:rPr lang="es-419" sz="2800" b="0" i="1" dirty="0">
                        <a:solidFill>
                          <a:srgbClr val="C00000"/>
                        </a:solidFill>
                        <a:latin typeface="Cambria Math" panose="02040503050406030204" pitchFamily="18" charset="0"/>
                        <a:ea typeface="Arial" panose="020B0604020202020204" pitchFamily="34" charset="0"/>
                      </a:rPr>
                      <m:t> </m:t>
                    </m:r>
                  </m:oMath>
                </a14:m>
                <a:endParaRPr lang="es-PE" sz="2800" dirty="0">
                  <a:solidFill>
                    <a:srgbClr val="C00000"/>
                  </a:solidFill>
                  <a:latin typeface="Arial" panose="020B0604020202020204" pitchFamily="34" charset="0"/>
                  <a:ea typeface="Arial" panose="020B0604020202020204" pitchFamily="34" charset="0"/>
                </a:endParaRPr>
              </a:p>
            </p:txBody>
          </p:sp>
        </mc:Choice>
        <mc:Fallback xmlns="">
          <p:sp>
            <p:nvSpPr>
              <p:cNvPr id="20" name="Rectángulo 19">
                <a:extLst>
                  <a:ext uri="{FF2B5EF4-FFF2-40B4-BE49-F238E27FC236}">
                    <a16:creationId xmlns:a16="http://schemas.microsoft.com/office/drawing/2014/main" id="{E4B7304C-2803-EE12-EE9B-0900F7F31B40}"/>
                  </a:ext>
                </a:extLst>
              </p:cNvPr>
              <p:cNvSpPr>
                <a:spLocks noRot="1" noChangeAspect="1" noMove="1" noResize="1" noEditPoints="1" noAdjustHandles="1" noChangeArrowheads="1" noChangeShapeType="1" noTextEdit="1"/>
              </p:cNvSpPr>
              <p:nvPr/>
            </p:nvSpPr>
            <p:spPr>
              <a:xfrm>
                <a:off x="1407105" y="5389093"/>
                <a:ext cx="3013585" cy="1041247"/>
              </a:xfrm>
              <a:prstGeom prst="rect">
                <a:avLst/>
              </a:prstGeom>
              <a:blipFill>
                <a:blip r:embed="rId9"/>
                <a:stretch>
                  <a:fillRect l="-4032" t="-3468" b="-14451"/>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Rectangle 12">
                <a:extLst>
                  <a:ext uri="{FF2B5EF4-FFF2-40B4-BE49-F238E27FC236}">
                    <a16:creationId xmlns:a16="http://schemas.microsoft.com/office/drawing/2014/main" id="{A4E1EFD9-4D90-BA9E-4BDE-533DD565FCD7}"/>
                  </a:ext>
                </a:extLst>
              </p:cNvPr>
              <p:cNvSpPr>
                <a:spLocks noChangeArrowheads="1"/>
              </p:cNvSpPr>
              <p:nvPr/>
            </p:nvSpPr>
            <p:spPr bwMode="auto">
              <a:xfrm>
                <a:off x="9582065" y="1333714"/>
                <a:ext cx="1297406" cy="585418"/>
              </a:xfrm>
              <a:prstGeom prst="rect">
                <a:avLst/>
              </a:prstGeom>
              <a:solidFill>
                <a:schemeClr val="bg1"/>
              </a:solidFill>
              <a:ln w="9525">
                <a:solidFill>
                  <a:srgbClr val="C00000"/>
                </a:solidFill>
                <a:miter lim="800000"/>
                <a:headEnd/>
                <a:tailEnd/>
              </a:ln>
              <a:effec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3200" i="1" dirty="0" smtClean="0">
                          <a:solidFill>
                            <a:srgbClr val="C00000"/>
                          </a:solidFill>
                          <a:latin typeface="Cambria Math" panose="02040503050406030204" pitchFamily="18" charset="0"/>
                        </a:rPr>
                        <m:t>𝑝</m:t>
                      </m:r>
                      <m:r>
                        <a:rPr lang="es-PE" altLang="es-PE" sz="3200" b="0" i="1" dirty="0" smtClean="0">
                          <a:solidFill>
                            <a:srgbClr val="C00000"/>
                          </a:solidFill>
                          <a:latin typeface="Cambria Math" panose="02040503050406030204" pitchFamily="18" charset="0"/>
                        </a:rPr>
                        <m:t>&lt;</m:t>
                      </m:r>
                      <m:r>
                        <a:rPr lang="es-ES_tradnl" altLang="es-PE" sz="3200" i="1" dirty="0">
                          <a:solidFill>
                            <a:srgbClr val="C00000"/>
                          </a:solidFill>
                          <a:latin typeface="Cambria Math" panose="02040503050406030204" pitchFamily="18" charset="0"/>
                        </a:rPr>
                        <m:t>0</m:t>
                      </m:r>
                    </m:oMath>
                  </m:oMathPara>
                </a14:m>
                <a:endParaRPr lang="es-ES_tradnl" altLang="es-PE" sz="3200" dirty="0">
                  <a:solidFill>
                    <a:srgbClr val="C00000"/>
                  </a:solidFill>
                  <a:latin typeface="Arial" panose="020B0604020202020204" pitchFamily="34" charset="0"/>
                </a:endParaRPr>
              </a:p>
            </p:txBody>
          </p:sp>
        </mc:Choice>
        <mc:Fallback xmlns="">
          <p:sp>
            <p:nvSpPr>
              <p:cNvPr id="21" name="Rectangle 12">
                <a:extLst>
                  <a:ext uri="{FF2B5EF4-FFF2-40B4-BE49-F238E27FC236}">
                    <a16:creationId xmlns:a16="http://schemas.microsoft.com/office/drawing/2014/main" id="{A4E1EFD9-4D90-BA9E-4BDE-533DD565FCD7}"/>
                  </a:ext>
                </a:extLst>
              </p:cNvPr>
              <p:cNvSpPr>
                <a:spLocks noRot="1" noChangeAspect="1" noMove="1" noResize="1" noEditPoints="1" noAdjustHandles="1" noChangeArrowheads="1" noChangeShapeType="1" noTextEdit="1"/>
              </p:cNvSpPr>
              <p:nvPr/>
            </p:nvSpPr>
            <p:spPr bwMode="auto">
              <a:xfrm>
                <a:off x="9582065" y="1333714"/>
                <a:ext cx="1297406" cy="585418"/>
              </a:xfrm>
              <a:prstGeom prst="rect">
                <a:avLst/>
              </a:prstGeom>
              <a:blipFill>
                <a:blip r:embed="rId10"/>
                <a:stretch>
                  <a:fillRect/>
                </a:stretch>
              </a:blipFill>
              <a:ln w="9525">
                <a:solidFill>
                  <a:srgbClr val="C00000"/>
                </a:solidFill>
                <a:miter lim="800000"/>
                <a:headEnd/>
                <a:tailEnd/>
              </a:ln>
              <a:effectLst/>
            </p:spPr>
            <p:txBody>
              <a:bodyPr/>
              <a:lstStyle/>
              <a:p>
                <a:r>
                  <a:rPr lang="es-ES">
                    <a:noFill/>
                  </a:rPr>
                  <a:t> </a:t>
                </a:r>
              </a:p>
            </p:txBody>
          </p:sp>
        </mc:Fallback>
      </mc:AlternateContent>
      <p:grpSp>
        <p:nvGrpSpPr>
          <p:cNvPr id="22" name="Grupo 21">
            <a:extLst>
              <a:ext uri="{FF2B5EF4-FFF2-40B4-BE49-F238E27FC236}">
                <a16:creationId xmlns:a16="http://schemas.microsoft.com/office/drawing/2014/main" id="{1F08164B-1FF7-5D88-DF57-AC869EC17C29}"/>
              </a:ext>
            </a:extLst>
          </p:cNvPr>
          <p:cNvGrpSpPr/>
          <p:nvPr/>
        </p:nvGrpSpPr>
        <p:grpSpPr>
          <a:xfrm>
            <a:off x="7030189" y="1826313"/>
            <a:ext cx="4428240" cy="3312944"/>
            <a:chOff x="7220583" y="2024691"/>
            <a:chExt cx="4428240" cy="3312944"/>
          </a:xfrm>
        </p:grpSpPr>
        <p:grpSp>
          <p:nvGrpSpPr>
            <p:cNvPr id="23" name="Group 15">
              <a:extLst>
                <a:ext uri="{FF2B5EF4-FFF2-40B4-BE49-F238E27FC236}">
                  <a16:creationId xmlns:a16="http://schemas.microsoft.com/office/drawing/2014/main" id="{41FD0988-A75D-D9B8-376B-948255A92E66}"/>
                </a:ext>
              </a:extLst>
            </p:cNvPr>
            <p:cNvGrpSpPr>
              <a:grpSpLocks/>
            </p:cNvGrpSpPr>
            <p:nvPr/>
          </p:nvGrpSpPr>
          <p:grpSpPr bwMode="auto">
            <a:xfrm rot="16200000">
              <a:off x="8140763" y="3150090"/>
              <a:ext cx="2062432" cy="2270837"/>
              <a:chOff x="1756" y="1199"/>
              <a:chExt cx="1375" cy="1655"/>
            </a:xfrm>
          </p:grpSpPr>
          <p:sp>
            <p:nvSpPr>
              <p:cNvPr id="34" name="Arc 16">
                <a:extLst>
                  <a:ext uri="{FF2B5EF4-FFF2-40B4-BE49-F238E27FC236}">
                    <a16:creationId xmlns:a16="http://schemas.microsoft.com/office/drawing/2014/main" id="{7EE91BE2-71BD-F961-4C2F-3D4F22F5703B}"/>
                  </a:ext>
                </a:extLst>
              </p:cNvPr>
              <p:cNvSpPr>
                <a:spLocks/>
              </p:cNvSpPr>
              <p:nvPr/>
            </p:nvSpPr>
            <p:spPr bwMode="auto">
              <a:xfrm>
                <a:off x="1756" y="1199"/>
                <a:ext cx="1357" cy="997"/>
              </a:xfrm>
              <a:custGeom>
                <a:avLst/>
                <a:gdLst>
                  <a:gd name="G0" fmla="+- 16 0 0"/>
                  <a:gd name="G1" fmla="+- 21600 0 0"/>
                  <a:gd name="G2" fmla="+- 21600 0 0"/>
                  <a:gd name="T0" fmla="*/ 0 w 21280"/>
                  <a:gd name="T1" fmla="*/ 0 h 21600"/>
                  <a:gd name="T2" fmla="*/ 21280 w 21280"/>
                  <a:gd name="T3" fmla="*/ 17807 h 21600"/>
                  <a:gd name="T4" fmla="*/ 16 w 21280"/>
                  <a:gd name="T5" fmla="*/ 21600 h 21600"/>
                </a:gdLst>
                <a:ahLst/>
                <a:cxnLst>
                  <a:cxn ang="0">
                    <a:pos x="T0" y="T1"/>
                  </a:cxn>
                  <a:cxn ang="0">
                    <a:pos x="T2" y="T3"/>
                  </a:cxn>
                  <a:cxn ang="0">
                    <a:pos x="T4" y="T5"/>
                  </a:cxn>
                </a:cxnLst>
                <a:rect l="0" t="0" r="r" b="b"/>
                <a:pathLst>
                  <a:path w="21280" h="21600" fill="none" extrusionOk="0">
                    <a:moveTo>
                      <a:pt x="0" y="0"/>
                    </a:moveTo>
                    <a:cubicBezTo>
                      <a:pt x="5" y="0"/>
                      <a:pt x="10" y="0"/>
                      <a:pt x="16" y="0"/>
                    </a:cubicBezTo>
                    <a:cubicBezTo>
                      <a:pt x="10482" y="0"/>
                      <a:pt x="19442" y="7503"/>
                      <a:pt x="21280" y="17806"/>
                    </a:cubicBezTo>
                  </a:path>
                  <a:path w="21280" h="21600" stroke="0" extrusionOk="0">
                    <a:moveTo>
                      <a:pt x="0" y="0"/>
                    </a:moveTo>
                    <a:cubicBezTo>
                      <a:pt x="5" y="0"/>
                      <a:pt x="10" y="0"/>
                      <a:pt x="16" y="0"/>
                    </a:cubicBezTo>
                    <a:cubicBezTo>
                      <a:pt x="10482" y="0"/>
                      <a:pt x="19442" y="7503"/>
                      <a:pt x="21280" y="17806"/>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5" name="Arc 17">
                <a:extLst>
                  <a:ext uri="{FF2B5EF4-FFF2-40B4-BE49-F238E27FC236}">
                    <a16:creationId xmlns:a16="http://schemas.microsoft.com/office/drawing/2014/main" id="{DECA6BC2-3A8A-3C8B-EEE7-A409AA2B2F1E}"/>
                  </a:ext>
                </a:extLst>
              </p:cNvPr>
              <p:cNvSpPr>
                <a:spLocks/>
              </p:cNvSpPr>
              <p:nvPr/>
            </p:nvSpPr>
            <p:spPr bwMode="auto">
              <a:xfrm rot="10800000">
                <a:off x="1775" y="1859"/>
                <a:ext cx="1356" cy="995"/>
              </a:xfrm>
              <a:custGeom>
                <a:avLst/>
                <a:gdLst>
                  <a:gd name="G0" fmla="+- 21268 0 0"/>
                  <a:gd name="G1" fmla="+- 21600 0 0"/>
                  <a:gd name="G2" fmla="+- 21600 0 0"/>
                  <a:gd name="T0" fmla="*/ 0 w 21268"/>
                  <a:gd name="T1" fmla="*/ 17825 h 21600"/>
                  <a:gd name="T2" fmla="*/ 21252 w 21268"/>
                  <a:gd name="T3" fmla="*/ 0 h 21600"/>
                  <a:gd name="T4" fmla="*/ 21268 w 21268"/>
                  <a:gd name="T5" fmla="*/ 21600 h 21600"/>
                </a:gdLst>
                <a:ahLst/>
                <a:cxnLst>
                  <a:cxn ang="0">
                    <a:pos x="T0" y="T1"/>
                  </a:cxn>
                  <a:cxn ang="0">
                    <a:pos x="T2" y="T3"/>
                  </a:cxn>
                  <a:cxn ang="0">
                    <a:pos x="T4" y="T5"/>
                  </a:cxn>
                </a:cxnLst>
                <a:rect l="0" t="0" r="r" b="b"/>
                <a:pathLst>
                  <a:path w="21268" h="21600" fill="none" extrusionOk="0">
                    <a:moveTo>
                      <a:pt x="0" y="17825"/>
                    </a:moveTo>
                    <a:cubicBezTo>
                      <a:pt x="1829" y="7519"/>
                      <a:pt x="10784" y="7"/>
                      <a:pt x="21252" y="0"/>
                    </a:cubicBezTo>
                  </a:path>
                  <a:path w="21268" h="21600" stroke="0" extrusionOk="0">
                    <a:moveTo>
                      <a:pt x="0" y="17825"/>
                    </a:moveTo>
                    <a:cubicBezTo>
                      <a:pt x="1829" y="7519"/>
                      <a:pt x="10784" y="7"/>
                      <a:pt x="21252" y="0"/>
                    </a:cubicBezTo>
                    <a:lnTo>
                      <a:pt x="21268"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24" name="Line 6">
              <a:extLst>
                <a:ext uri="{FF2B5EF4-FFF2-40B4-BE49-F238E27FC236}">
                  <a16:creationId xmlns:a16="http://schemas.microsoft.com/office/drawing/2014/main" id="{CD814A08-39C1-459E-71F4-CBD1FE75DB30}"/>
                </a:ext>
              </a:extLst>
            </p:cNvPr>
            <p:cNvSpPr>
              <a:spLocks noChangeShapeType="1"/>
            </p:cNvSpPr>
            <p:nvPr/>
          </p:nvSpPr>
          <p:spPr bwMode="auto">
            <a:xfrm flipV="1">
              <a:off x="7220583" y="3265545"/>
              <a:ext cx="4002000" cy="21954"/>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5" name="Rectangle 7">
                  <a:extLst>
                    <a:ext uri="{FF2B5EF4-FFF2-40B4-BE49-F238E27FC236}">
                      <a16:creationId xmlns:a16="http://schemas.microsoft.com/office/drawing/2014/main" id="{9E1167BE-DAFC-EFD7-7416-49D18FF3F4AB}"/>
                    </a:ext>
                  </a:extLst>
                </p:cNvPr>
                <p:cNvSpPr>
                  <a:spLocks noChangeArrowheads="1"/>
                </p:cNvSpPr>
                <p:nvPr/>
              </p:nvSpPr>
              <p:spPr bwMode="auto">
                <a:xfrm>
                  <a:off x="8720449" y="2024691"/>
                  <a:ext cx="482369" cy="4527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39" name="Rectangle 7">
                  <a:extLst>
                    <a:ext uri="{FF2B5EF4-FFF2-40B4-BE49-F238E27FC236}">
                      <a16:creationId xmlns:a16="http://schemas.microsoft.com/office/drawing/2014/main" id="{77C3FC69-FD59-4241-98BD-558F2D02C930}"/>
                    </a:ext>
                  </a:extLst>
                </p:cNvPr>
                <p:cNvSpPr>
                  <a:spLocks noRot="1" noChangeAspect="1" noMove="1" noResize="1" noEditPoints="1" noAdjustHandles="1" noChangeArrowheads="1" noChangeShapeType="1" noTextEdit="1"/>
                </p:cNvSpPr>
                <p:nvPr/>
              </p:nvSpPr>
              <p:spPr bwMode="auto">
                <a:xfrm>
                  <a:off x="8720449" y="2024691"/>
                  <a:ext cx="482369" cy="452784"/>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6" name="Rectangle 8">
                  <a:extLst>
                    <a:ext uri="{FF2B5EF4-FFF2-40B4-BE49-F238E27FC236}">
                      <a16:creationId xmlns:a16="http://schemas.microsoft.com/office/drawing/2014/main" id="{058D808C-62E4-24D8-989F-D525D5B8C9D8}"/>
                    </a:ext>
                  </a:extLst>
                </p:cNvPr>
                <p:cNvSpPr>
                  <a:spLocks noChangeArrowheads="1"/>
                </p:cNvSpPr>
                <p:nvPr/>
              </p:nvSpPr>
              <p:spPr bwMode="auto">
                <a:xfrm>
                  <a:off x="11152822" y="3089724"/>
                  <a:ext cx="496001" cy="4527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40" name="Rectangle 8">
                  <a:extLst>
                    <a:ext uri="{FF2B5EF4-FFF2-40B4-BE49-F238E27FC236}">
                      <a16:creationId xmlns:a16="http://schemas.microsoft.com/office/drawing/2014/main" id="{363A1499-7A76-4D4F-9264-26A3851A7442}"/>
                    </a:ext>
                  </a:extLst>
                </p:cNvPr>
                <p:cNvSpPr>
                  <a:spLocks noRot="1" noChangeAspect="1" noMove="1" noResize="1" noEditPoints="1" noAdjustHandles="1" noChangeArrowheads="1" noChangeShapeType="1" noTextEdit="1"/>
                </p:cNvSpPr>
                <p:nvPr/>
              </p:nvSpPr>
              <p:spPr bwMode="auto">
                <a:xfrm>
                  <a:off x="11152822" y="3089724"/>
                  <a:ext cx="496001" cy="452784"/>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27" name="Line 10">
              <a:extLst>
                <a:ext uri="{FF2B5EF4-FFF2-40B4-BE49-F238E27FC236}">
                  <a16:creationId xmlns:a16="http://schemas.microsoft.com/office/drawing/2014/main" id="{CEF403A2-0C81-B521-07E1-5F31CE69E7D1}"/>
                </a:ext>
              </a:extLst>
            </p:cNvPr>
            <p:cNvSpPr>
              <a:spLocks noChangeShapeType="1"/>
            </p:cNvSpPr>
            <p:nvPr/>
          </p:nvSpPr>
          <p:spPr bwMode="auto">
            <a:xfrm flipV="1">
              <a:off x="7487161" y="2447664"/>
              <a:ext cx="3665661" cy="21954"/>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8" name="Line 11">
              <a:extLst>
                <a:ext uri="{FF2B5EF4-FFF2-40B4-BE49-F238E27FC236}">
                  <a16:creationId xmlns:a16="http://schemas.microsoft.com/office/drawing/2014/main" id="{257CB800-BEC0-5F52-70AE-03ADDE4557F7}"/>
                </a:ext>
              </a:extLst>
            </p:cNvPr>
            <p:cNvSpPr>
              <a:spLocks noChangeShapeType="1"/>
            </p:cNvSpPr>
            <p:nvPr/>
          </p:nvSpPr>
          <p:spPr bwMode="auto">
            <a:xfrm flipV="1">
              <a:off x="9167081" y="2242062"/>
              <a:ext cx="6579" cy="3095573"/>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29" name="Rectángulo 28">
                  <a:extLst>
                    <a:ext uri="{FF2B5EF4-FFF2-40B4-BE49-F238E27FC236}">
                      <a16:creationId xmlns:a16="http://schemas.microsoft.com/office/drawing/2014/main" id="{41A9C2CC-E666-5239-4974-9201495BCA69}"/>
                    </a:ext>
                  </a:extLst>
                </p:cNvPr>
                <p:cNvSpPr/>
                <p:nvPr/>
              </p:nvSpPr>
              <p:spPr>
                <a:xfrm>
                  <a:off x="9147027" y="2763284"/>
                  <a:ext cx="462255" cy="4522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tx1"/>
                            </a:solidFill>
                            <a:latin typeface="Cambria Math" panose="02040503050406030204" pitchFamily="18" charset="0"/>
                          </a:rPr>
                          <m:t>𝑽</m:t>
                        </m:r>
                      </m:oMath>
                    </m:oMathPara>
                  </a14:m>
                  <a:endParaRPr lang="es-PE" sz="2800" dirty="0">
                    <a:solidFill>
                      <a:schemeClr val="tx1"/>
                    </a:solidFill>
                  </a:endParaRPr>
                </a:p>
              </p:txBody>
            </p:sp>
          </mc:Choice>
          <mc:Fallback xmlns="">
            <p:sp>
              <p:nvSpPr>
                <p:cNvPr id="45" name="Rectángulo 44">
                  <a:extLst>
                    <a:ext uri="{FF2B5EF4-FFF2-40B4-BE49-F238E27FC236}">
                      <a16:creationId xmlns:a16="http://schemas.microsoft.com/office/drawing/2014/main" id="{D308845A-E1D8-43C0-A71E-2745FC2C6A13}"/>
                    </a:ext>
                  </a:extLst>
                </p:cNvPr>
                <p:cNvSpPr>
                  <a:spLocks noRot="1" noChangeAspect="1" noMove="1" noResize="1" noEditPoints="1" noAdjustHandles="1" noChangeArrowheads="1" noChangeShapeType="1" noTextEdit="1"/>
                </p:cNvSpPr>
                <p:nvPr/>
              </p:nvSpPr>
              <p:spPr>
                <a:xfrm>
                  <a:off x="9147027" y="2763284"/>
                  <a:ext cx="462255" cy="452229"/>
                </a:xfrm>
                <a:prstGeom prst="rect">
                  <a:avLst/>
                </a:prstGeom>
                <a:blipFill>
                  <a:blip r:embed="rId13"/>
                  <a:stretch>
                    <a:fillRect/>
                  </a:stretch>
                </a:blipFill>
              </p:spPr>
              <p:txBody>
                <a:bodyPr/>
                <a:lstStyle/>
                <a:p>
                  <a:r>
                    <a:rPr lang="es-PE">
                      <a:noFill/>
                    </a:rPr>
                    <a:t> </a:t>
                  </a:r>
                </a:p>
              </p:txBody>
            </p:sp>
          </mc:Fallback>
        </mc:AlternateContent>
        <p:sp>
          <p:nvSpPr>
            <p:cNvPr id="30" name="Elipse 29">
              <a:extLst>
                <a:ext uri="{FF2B5EF4-FFF2-40B4-BE49-F238E27FC236}">
                  <a16:creationId xmlns:a16="http://schemas.microsoft.com/office/drawing/2014/main" id="{D584DBB4-1B12-DB84-7BB3-D247EA9262C4}"/>
                </a:ext>
              </a:extLst>
            </p:cNvPr>
            <p:cNvSpPr/>
            <p:nvPr/>
          </p:nvSpPr>
          <p:spPr>
            <a:xfrm rot="21396875">
              <a:off x="9141108" y="4565934"/>
              <a:ext cx="85037" cy="7778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1" name="Rectángulo 30">
                  <a:extLst>
                    <a:ext uri="{FF2B5EF4-FFF2-40B4-BE49-F238E27FC236}">
                      <a16:creationId xmlns:a16="http://schemas.microsoft.com/office/drawing/2014/main" id="{DDAA35C1-1ADF-7D6C-F2A2-D97281ABF7DD}"/>
                    </a:ext>
                  </a:extLst>
                </p:cNvPr>
                <p:cNvSpPr/>
                <p:nvPr/>
              </p:nvSpPr>
              <p:spPr>
                <a:xfrm>
                  <a:off x="9173660" y="4385713"/>
                  <a:ext cx="528282" cy="452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p>
              </p:txBody>
            </p:sp>
          </mc:Choice>
          <mc:Fallback xmlns="">
            <p:sp>
              <p:nvSpPr>
                <p:cNvPr id="47" name="Rectángulo 46">
                  <a:extLst>
                    <a:ext uri="{FF2B5EF4-FFF2-40B4-BE49-F238E27FC236}">
                      <a16:creationId xmlns:a16="http://schemas.microsoft.com/office/drawing/2014/main" id="{EDC4AC68-8672-456F-A4CC-3CCA189C8464}"/>
                    </a:ext>
                  </a:extLst>
                </p:cNvPr>
                <p:cNvSpPr>
                  <a:spLocks noRot="1" noChangeAspect="1" noMove="1" noResize="1" noEditPoints="1" noAdjustHandles="1" noChangeArrowheads="1" noChangeShapeType="1" noTextEdit="1"/>
                </p:cNvSpPr>
                <p:nvPr/>
              </p:nvSpPr>
              <p:spPr>
                <a:xfrm>
                  <a:off x="9173660" y="4385713"/>
                  <a:ext cx="528282" cy="452229"/>
                </a:xfrm>
                <a:prstGeom prst="rect">
                  <a:avLst/>
                </a:prstGeom>
                <a:blipFill>
                  <a:blip r:embed="rId14"/>
                  <a:stretch>
                    <a:fillRect/>
                  </a:stretch>
                </a:blipFill>
              </p:spPr>
              <p:txBody>
                <a:bodyPr/>
                <a:lstStyle/>
                <a:p>
                  <a:r>
                    <a:rPr lang="es-PE">
                      <a:noFill/>
                    </a:rPr>
                    <a:t> </a:t>
                  </a:r>
                </a:p>
              </p:txBody>
            </p:sp>
          </mc:Fallback>
        </mc:AlternateContent>
        <p:sp>
          <p:nvSpPr>
            <p:cNvPr id="32" name="Elipse 31">
              <a:extLst>
                <a:ext uri="{FF2B5EF4-FFF2-40B4-BE49-F238E27FC236}">
                  <a16:creationId xmlns:a16="http://schemas.microsoft.com/office/drawing/2014/main" id="{87B0BF80-79CF-A082-90BB-6CD2DE51C4DB}"/>
                </a:ext>
              </a:extLst>
            </p:cNvPr>
            <p:cNvSpPr/>
            <p:nvPr/>
          </p:nvSpPr>
          <p:spPr>
            <a:xfrm rot="21396875">
              <a:off x="9150995" y="3238866"/>
              <a:ext cx="85037" cy="7778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0204FCA0-13FE-705D-FE5E-AC3F3B297EA9}"/>
                    </a:ext>
                  </a:extLst>
                </p:cNvPr>
                <p:cNvSpPr/>
                <p:nvPr/>
              </p:nvSpPr>
              <p:spPr>
                <a:xfrm rot="21396875">
                  <a:off x="11184174" y="2221549"/>
                  <a:ext cx="354052" cy="452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a:latin typeface="Cambria Math" panose="02040503050406030204" pitchFamily="18" charset="0"/>
                            <a:ea typeface="Cambria Math" panose="02040503050406030204" pitchFamily="18" charset="0"/>
                            <a:cs typeface="Calibri" panose="020F0502020204030204" pitchFamily="34" charset="0"/>
                          </a:rPr>
                          <m:t>𝓛</m:t>
                        </m:r>
                      </m:oMath>
                    </m:oMathPara>
                  </a14:m>
                  <a:endParaRPr lang="es-PE" sz="2800" b="1" dirty="0"/>
                </a:p>
              </p:txBody>
            </p:sp>
          </mc:Choice>
          <mc:Fallback xmlns="">
            <p:sp>
              <p:nvSpPr>
                <p:cNvPr id="33" name="Rectángulo 32">
                  <a:extLst>
                    <a:ext uri="{FF2B5EF4-FFF2-40B4-BE49-F238E27FC236}">
                      <a16:creationId xmlns:a16="http://schemas.microsoft.com/office/drawing/2014/main" id="{0204FCA0-13FE-705D-FE5E-AC3F3B297EA9}"/>
                    </a:ext>
                  </a:extLst>
                </p:cNvPr>
                <p:cNvSpPr>
                  <a:spLocks noRot="1" noChangeAspect="1" noMove="1" noResize="1" noEditPoints="1" noAdjustHandles="1" noChangeArrowheads="1" noChangeShapeType="1" noTextEdit="1"/>
                </p:cNvSpPr>
                <p:nvPr/>
              </p:nvSpPr>
              <p:spPr>
                <a:xfrm rot="21396875">
                  <a:off x="11184174" y="2221549"/>
                  <a:ext cx="354052" cy="452229"/>
                </a:xfrm>
                <a:prstGeom prst="rect">
                  <a:avLst/>
                </a:prstGeom>
                <a:blipFill>
                  <a:blip r:embed="rId15"/>
                  <a:stretch>
                    <a:fillRect/>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36" name="Rectángulo 35">
                <a:extLst>
                  <a:ext uri="{FF2B5EF4-FFF2-40B4-BE49-F238E27FC236}">
                    <a16:creationId xmlns:a16="http://schemas.microsoft.com/office/drawing/2014/main" id="{98A964B9-0DBC-7B16-5F2B-C7224EA5623E}"/>
                  </a:ext>
                </a:extLst>
              </p:cNvPr>
              <p:cNvSpPr/>
              <p:nvPr/>
            </p:nvSpPr>
            <p:spPr>
              <a:xfrm>
                <a:off x="7544868" y="5253464"/>
                <a:ext cx="2863637" cy="1041247"/>
              </a:xfrm>
              <a:prstGeom prst="rect">
                <a:avLst/>
              </a:prstGeom>
              <a:solidFill>
                <a:schemeClr val="bg1"/>
              </a:solidFill>
              <a:ln>
                <a:solidFill>
                  <a:srgbClr val="C00000"/>
                </a:solidFill>
              </a:ln>
            </p:spPr>
            <p:txBody>
              <a:bodyPr wrap="square">
                <a:spAutoFit/>
              </a:bodyPr>
              <a:lstStyle/>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Directriz: </a:t>
                </a:r>
                <a14:m>
                  <m:oMath xmlns:m="http://schemas.openxmlformats.org/officeDocument/2006/math">
                    <m:r>
                      <a:rPr lang="es-PE" sz="2800" b="0" i="1" smtClean="0">
                        <a:solidFill>
                          <a:srgbClr val="C00000"/>
                        </a:solidFill>
                        <a:latin typeface="Cambria Math" panose="02040503050406030204" pitchFamily="18" charset="0"/>
                        <a:ea typeface="Arial" panose="020B0604020202020204" pitchFamily="34" charset="0"/>
                      </a:rPr>
                      <m:t>𝑦</m:t>
                    </m:r>
                    <m:r>
                      <a:rPr lang="es-PE" sz="2800" b="0" i="1" smtClean="0">
                        <a:solidFill>
                          <a:srgbClr val="C00000"/>
                        </a:solidFill>
                        <a:latin typeface="Cambria Math" panose="02040503050406030204" pitchFamily="18" charset="0"/>
                        <a:ea typeface="Arial" panose="020B0604020202020204" pitchFamily="34" charset="0"/>
                      </a:rPr>
                      <m:t>=−</m:t>
                    </m:r>
                    <m:r>
                      <a:rPr lang="es-PE" sz="2800" b="0" i="1" smtClean="0">
                        <a:solidFill>
                          <a:srgbClr val="C00000"/>
                        </a:solidFill>
                        <a:latin typeface="Cambria Math" panose="02040503050406030204" pitchFamily="18" charset="0"/>
                        <a:ea typeface="Arial" panose="020B0604020202020204" pitchFamily="34" charset="0"/>
                      </a:rPr>
                      <m:t>𝑝</m:t>
                    </m:r>
                  </m:oMath>
                </a14:m>
                <a:endParaRPr lang="es-PE" sz="2800" dirty="0">
                  <a:solidFill>
                    <a:srgbClr val="C00000"/>
                  </a:solidFill>
                  <a:latin typeface="Arial" panose="020B0604020202020204" pitchFamily="34" charset="0"/>
                  <a:ea typeface="Arial" panose="020B0604020202020204" pitchFamily="34" charset="0"/>
                </a:endParaRPr>
              </a:p>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Foco: </a:t>
                </a:r>
                <a14:m>
                  <m:oMath xmlns:m="http://schemas.openxmlformats.org/officeDocument/2006/math">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0 , </m:t>
                    </m:r>
                    <m:r>
                      <a:rPr lang="es-PE" altLang="es-PE" sz="2800" b="0" i="1" dirty="0" smtClean="0">
                        <a:solidFill>
                          <a:srgbClr val="C00000"/>
                        </a:solidFill>
                        <a:latin typeface="Cambria Math" panose="02040503050406030204" pitchFamily="18" charset="0"/>
                      </a:rPr>
                      <m:t>𝑝</m:t>
                    </m:r>
                    <m:r>
                      <a:rPr lang="es-ES_tradnl" altLang="es-PE" sz="2800" b="0" i="1" dirty="0">
                        <a:solidFill>
                          <a:srgbClr val="C00000"/>
                        </a:solidFill>
                        <a:latin typeface="Cambria Math" panose="02040503050406030204" pitchFamily="18" charset="0"/>
                      </a:rPr>
                      <m:t>)</m:t>
                    </m:r>
                    <m:r>
                      <a:rPr lang="es-419" sz="2800" b="0" i="1" dirty="0">
                        <a:solidFill>
                          <a:srgbClr val="C00000"/>
                        </a:solidFill>
                        <a:latin typeface="Cambria Math" panose="02040503050406030204" pitchFamily="18" charset="0"/>
                        <a:ea typeface="Arial" panose="020B0604020202020204" pitchFamily="34" charset="0"/>
                      </a:rPr>
                      <m:t> </m:t>
                    </m:r>
                  </m:oMath>
                </a14:m>
                <a:endParaRPr lang="es-PE" sz="2800" dirty="0">
                  <a:solidFill>
                    <a:srgbClr val="C00000"/>
                  </a:solidFill>
                  <a:latin typeface="Arial" panose="020B0604020202020204" pitchFamily="34" charset="0"/>
                  <a:ea typeface="Arial" panose="020B0604020202020204" pitchFamily="34" charset="0"/>
                </a:endParaRPr>
              </a:p>
            </p:txBody>
          </p:sp>
        </mc:Choice>
        <mc:Fallback xmlns="">
          <p:sp>
            <p:nvSpPr>
              <p:cNvPr id="36" name="Rectángulo 35">
                <a:extLst>
                  <a:ext uri="{FF2B5EF4-FFF2-40B4-BE49-F238E27FC236}">
                    <a16:creationId xmlns:a16="http://schemas.microsoft.com/office/drawing/2014/main" id="{98A964B9-0DBC-7B16-5F2B-C7224EA5623E}"/>
                  </a:ext>
                </a:extLst>
              </p:cNvPr>
              <p:cNvSpPr>
                <a:spLocks noRot="1" noChangeAspect="1" noMove="1" noResize="1" noEditPoints="1" noAdjustHandles="1" noChangeArrowheads="1" noChangeShapeType="1" noTextEdit="1"/>
              </p:cNvSpPr>
              <p:nvPr/>
            </p:nvSpPr>
            <p:spPr>
              <a:xfrm>
                <a:off x="7544868" y="5253464"/>
                <a:ext cx="2863637" cy="1041247"/>
              </a:xfrm>
              <a:prstGeom prst="rect">
                <a:avLst/>
              </a:prstGeom>
              <a:blipFill>
                <a:blip r:embed="rId16"/>
                <a:stretch>
                  <a:fillRect l="-4246" t="-4046" b="-14451"/>
                </a:stretch>
              </a:blipFill>
              <a:ln>
                <a:solidFill>
                  <a:srgbClr val="C00000"/>
                </a:solidFill>
              </a:ln>
            </p:spPr>
            <p:txBody>
              <a:bodyPr/>
              <a:lstStyle/>
              <a:p>
                <a:r>
                  <a:rPr lang="es-ES">
                    <a:noFill/>
                  </a:rPr>
                  <a:t> </a:t>
                </a:r>
              </a:p>
            </p:txBody>
          </p:sp>
        </mc:Fallback>
      </mc:AlternateContent>
      <p:sp>
        <p:nvSpPr>
          <p:cNvPr id="37" name="Rectángulo 36">
            <a:extLst>
              <a:ext uri="{FF2B5EF4-FFF2-40B4-BE49-F238E27FC236}">
                <a16:creationId xmlns:a16="http://schemas.microsoft.com/office/drawing/2014/main" id="{F6BA9A61-9E41-0DB9-65C6-62B6C47AFD62}"/>
              </a:ext>
            </a:extLst>
          </p:cNvPr>
          <p:cNvSpPr/>
          <p:nvPr/>
        </p:nvSpPr>
        <p:spPr>
          <a:xfrm>
            <a:off x="2522108" y="289124"/>
            <a:ext cx="7311510" cy="523220"/>
          </a:xfrm>
          <a:prstGeom prst="rect">
            <a:avLst/>
          </a:prstGeom>
          <a:solidFill>
            <a:schemeClr val="bg1"/>
          </a:solidFill>
          <a:ln>
            <a:solidFill>
              <a:srgbClr val="C00000"/>
            </a:solidFill>
          </a:ln>
        </p:spPr>
        <p:txBody>
          <a:bodyPr wrap="square">
            <a:spAutoFit/>
          </a:bodyPr>
          <a:lstStyle/>
          <a:p>
            <a:pPr algn="ctr"/>
            <a:r>
              <a:rPr lang="es-419" sz="2800" dirty="0">
                <a:solidFill>
                  <a:srgbClr val="C00000"/>
                </a:solidFill>
                <a:latin typeface="Arial" panose="020B0604020202020204" pitchFamily="34" charset="0"/>
                <a:cs typeface="Arial" panose="020B0604020202020204" pitchFamily="34" charset="0"/>
              </a:rPr>
              <a:t>ECUACIÓN CANONICA DE LA PARÁBOLA</a:t>
            </a:r>
            <a:endParaRPr lang="es-PE" sz="2800" dirty="0">
              <a:solidFill>
                <a:srgbClr val="C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497294C2-AEF5-48AB-6C22-F27F01FD4714}"/>
                  </a:ext>
                </a:extLst>
              </p:cNvPr>
              <p:cNvSpPr/>
              <p:nvPr/>
            </p:nvSpPr>
            <p:spPr>
              <a:xfrm>
                <a:off x="430712" y="839367"/>
                <a:ext cx="6002156" cy="545727"/>
              </a:xfrm>
              <a:prstGeom prst="rect">
                <a:avLst/>
              </a:prstGeom>
            </p:spPr>
            <p:txBody>
              <a:bodyPr wrap="non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Si : </a:t>
                </a:r>
                <a14:m>
                  <m:oMath xmlns:m="http://schemas.openxmlformats.org/officeDocument/2006/math">
                    <m:d>
                      <m:dPr>
                        <m:ctrlPr>
                          <a:rPr lang="es-ES_tradnl" altLang="es-PE" sz="2800" i="1" dirty="0" smtClean="0">
                            <a:solidFill>
                              <a:srgbClr val="C00000"/>
                            </a:solidFill>
                            <a:latin typeface="Cambria Math" panose="02040503050406030204" pitchFamily="18" charset="0"/>
                          </a:rPr>
                        </m:ctrlPr>
                      </m:dPr>
                      <m:e>
                        <m:r>
                          <a:rPr lang="es-ES_tradnl" altLang="es-PE" sz="2800" b="0" i="1" dirty="0" err="1">
                            <a:solidFill>
                              <a:srgbClr val="C00000"/>
                            </a:solidFill>
                            <a:latin typeface="Cambria Math" panose="02040503050406030204" pitchFamily="18" charset="0"/>
                          </a:rPr>
                          <m:t>h</m:t>
                        </m:r>
                        <m:r>
                          <a:rPr lang="es-PE" altLang="es-PE" sz="2800" b="0" i="1" dirty="0">
                            <a:solidFill>
                              <a:srgbClr val="C00000"/>
                            </a:solidFill>
                            <a:latin typeface="Cambria Math" panose="02040503050406030204" pitchFamily="18" charset="0"/>
                          </a:rPr>
                          <m:t> </m:t>
                        </m:r>
                        <m:r>
                          <a:rPr lang="es-ES_tradnl" altLang="es-PE" sz="2800" b="0" i="1" dirty="0" err="1">
                            <a:solidFill>
                              <a:srgbClr val="C00000"/>
                            </a:solidFill>
                            <a:latin typeface="Cambria Math" panose="02040503050406030204" pitchFamily="18" charset="0"/>
                          </a:rPr>
                          <m:t>,</m:t>
                        </m:r>
                        <m:r>
                          <a:rPr lang="es-ES_tradnl" altLang="es-PE" sz="2800" b="0" i="1" dirty="0" err="1">
                            <a:solidFill>
                              <a:srgbClr val="C00000"/>
                            </a:solidFill>
                            <a:latin typeface="Cambria Math" panose="02040503050406030204" pitchFamily="18" charset="0"/>
                          </a:rPr>
                          <m:t>𝑘</m:t>
                        </m:r>
                      </m:e>
                    </m:d>
                    <m:r>
                      <a:rPr lang="es-PE" altLang="es-PE" sz="2800" b="0" i="1" dirty="0" smtClean="0">
                        <a:solidFill>
                          <a:srgbClr val="C00000"/>
                        </a:solidFill>
                        <a:latin typeface="Cambria Math" panose="02040503050406030204" pitchFamily="18" charset="0"/>
                      </a:rPr>
                      <m:t>=(0,0)</m:t>
                    </m:r>
                    <m:r>
                      <a:rPr lang="es-419" sz="2800" b="0" i="1" dirty="0">
                        <a:solidFill>
                          <a:srgbClr val="C00000"/>
                        </a:solidFill>
                        <a:latin typeface="Cambria Math" panose="02040503050406030204" pitchFamily="18" charset="0"/>
                        <a:ea typeface="Arial" panose="020B0604020202020204" pitchFamily="34" charset="0"/>
                      </a:rPr>
                      <m:t> </m:t>
                    </m:r>
                  </m:oMath>
                </a14:m>
                <a:r>
                  <a:rPr lang="es-419" sz="2800" dirty="0">
                    <a:solidFill>
                      <a:srgbClr val="C00000"/>
                    </a:solidFill>
                    <a:latin typeface="Arial" panose="020B0604020202020204" pitchFamily="34" charset="0"/>
                    <a:ea typeface="Arial" panose="020B0604020202020204" pitchFamily="34" charset="0"/>
                  </a:rPr>
                  <a:t> </a:t>
                </a:r>
                <a:r>
                  <a:rPr lang="es-419" sz="2800" dirty="0">
                    <a:solidFill>
                      <a:schemeClr val="tx1"/>
                    </a:solidFill>
                    <a:latin typeface="Arial" panose="020B0604020202020204" pitchFamily="34" charset="0"/>
                    <a:ea typeface="Arial" panose="020B0604020202020204" pitchFamily="34" charset="0"/>
                  </a:rPr>
                  <a:t>en la ecuación (6)</a:t>
                </a:r>
                <a:endParaRPr lang="es-PE" sz="2800" dirty="0">
                  <a:solidFill>
                    <a:schemeClr val="tx1"/>
                  </a:solidFill>
                  <a:latin typeface="Arial" panose="020B0604020202020204" pitchFamily="34" charset="0"/>
                  <a:ea typeface="Arial" panose="020B0604020202020204" pitchFamily="34" charset="0"/>
                </a:endParaRPr>
              </a:p>
            </p:txBody>
          </p:sp>
        </mc:Choice>
        <mc:Fallback xmlns="">
          <p:sp>
            <p:nvSpPr>
              <p:cNvPr id="38" name="Rectángulo 37">
                <a:extLst>
                  <a:ext uri="{FF2B5EF4-FFF2-40B4-BE49-F238E27FC236}">
                    <a16:creationId xmlns:a16="http://schemas.microsoft.com/office/drawing/2014/main" id="{497294C2-AEF5-48AB-6C22-F27F01FD4714}"/>
                  </a:ext>
                </a:extLst>
              </p:cNvPr>
              <p:cNvSpPr>
                <a:spLocks noRot="1" noChangeAspect="1" noMove="1" noResize="1" noEditPoints="1" noAdjustHandles="1" noChangeArrowheads="1" noChangeShapeType="1" noTextEdit="1"/>
              </p:cNvSpPr>
              <p:nvPr/>
            </p:nvSpPr>
            <p:spPr>
              <a:xfrm>
                <a:off x="430712" y="839367"/>
                <a:ext cx="6002156" cy="545727"/>
              </a:xfrm>
              <a:prstGeom prst="rect">
                <a:avLst/>
              </a:prstGeom>
              <a:blipFill>
                <a:blip r:embed="rId17"/>
                <a:stretch>
                  <a:fillRect l="-2134" t="-8989" r="-1016" b="-30337"/>
                </a:stretch>
              </a:blipFill>
            </p:spPr>
            <p:txBody>
              <a:bodyPr/>
              <a:lstStyle/>
              <a:p>
                <a:r>
                  <a:rPr lang="es-ES">
                    <a:noFill/>
                  </a:rPr>
                  <a:t> </a:t>
                </a:r>
              </a:p>
            </p:txBody>
          </p:sp>
        </mc:Fallback>
      </mc:AlternateContent>
    </p:spTree>
    <p:extLst>
      <p:ext uri="{BB962C8B-B14F-4D97-AF65-F5344CB8AC3E}">
        <p14:creationId xmlns:p14="http://schemas.microsoft.com/office/powerpoint/2010/main" val="322776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80">
                                          <p:stCondLst>
                                            <p:cond delay="0"/>
                                          </p:stCondLst>
                                        </p:cTn>
                                        <p:tgtEl>
                                          <p:spTgt spid="6"/>
                                        </p:tgtEl>
                                      </p:cBhvr>
                                    </p:animEffect>
                                    <p:anim calcmode="lin" valueType="num">
                                      <p:cBhvr>
                                        <p:cTn id="3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5" dur="26">
                                          <p:stCondLst>
                                            <p:cond delay="650"/>
                                          </p:stCondLst>
                                        </p:cTn>
                                        <p:tgtEl>
                                          <p:spTgt spid="6"/>
                                        </p:tgtEl>
                                      </p:cBhvr>
                                      <p:to x="100000" y="60000"/>
                                    </p:animScale>
                                    <p:animScale>
                                      <p:cBhvr>
                                        <p:cTn id="36" dur="166" decel="50000">
                                          <p:stCondLst>
                                            <p:cond delay="676"/>
                                          </p:stCondLst>
                                        </p:cTn>
                                        <p:tgtEl>
                                          <p:spTgt spid="6"/>
                                        </p:tgtEl>
                                      </p:cBhvr>
                                      <p:to x="100000" y="100000"/>
                                    </p:animScale>
                                    <p:animScale>
                                      <p:cBhvr>
                                        <p:cTn id="37" dur="26">
                                          <p:stCondLst>
                                            <p:cond delay="1312"/>
                                          </p:stCondLst>
                                        </p:cTn>
                                        <p:tgtEl>
                                          <p:spTgt spid="6"/>
                                        </p:tgtEl>
                                      </p:cBhvr>
                                      <p:to x="100000" y="80000"/>
                                    </p:animScale>
                                    <p:animScale>
                                      <p:cBhvr>
                                        <p:cTn id="38" dur="166" decel="50000">
                                          <p:stCondLst>
                                            <p:cond delay="1338"/>
                                          </p:stCondLst>
                                        </p:cTn>
                                        <p:tgtEl>
                                          <p:spTgt spid="6"/>
                                        </p:tgtEl>
                                      </p:cBhvr>
                                      <p:to x="100000" y="100000"/>
                                    </p:animScale>
                                    <p:animScale>
                                      <p:cBhvr>
                                        <p:cTn id="39" dur="26">
                                          <p:stCondLst>
                                            <p:cond delay="1642"/>
                                          </p:stCondLst>
                                        </p:cTn>
                                        <p:tgtEl>
                                          <p:spTgt spid="6"/>
                                        </p:tgtEl>
                                      </p:cBhvr>
                                      <p:to x="100000" y="90000"/>
                                    </p:animScale>
                                    <p:animScale>
                                      <p:cBhvr>
                                        <p:cTn id="40" dur="166" decel="50000">
                                          <p:stCondLst>
                                            <p:cond delay="1668"/>
                                          </p:stCondLst>
                                        </p:cTn>
                                        <p:tgtEl>
                                          <p:spTgt spid="6"/>
                                        </p:tgtEl>
                                      </p:cBhvr>
                                      <p:to x="100000" y="100000"/>
                                    </p:animScale>
                                    <p:animScale>
                                      <p:cBhvr>
                                        <p:cTn id="41" dur="26">
                                          <p:stCondLst>
                                            <p:cond delay="1808"/>
                                          </p:stCondLst>
                                        </p:cTn>
                                        <p:tgtEl>
                                          <p:spTgt spid="6"/>
                                        </p:tgtEl>
                                      </p:cBhvr>
                                      <p:to x="100000" y="95000"/>
                                    </p:animScale>
                                    <p:animScale>
                                      <p:cBhvr>
                                        <p:cTn id="42" dur="166" decel="50000">
                                          <p:stCondLst>
                                            <p:cond delay="1834"/>
                                          </p:stCondLst>
                                        </p:cTn>
                                        <p:tgtEl>
                                          <p:spTgt spid="6"/>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80">
                                          <p:stCondLst>
                                            <p:cond delay="0"/>
                                          </p:stCondLst>
                                        </p:cTn>
                                        <p:tgtEl>
                                          <p:spTgt spid="22"/>
                                        </p:tgtEl>
                                      </p:cBhvr>
                                    </p:animEffect>
                                    <p:anim calcmode="lin" valueType="num">
                                      <p:cBhvr>
                                        <p:cTn id="5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2" dur="26">
                                          <p:stCondLst>
                                            <p:cond delay="650"/>
                                          </p:stCondLst>
                                        </p:cTn>
                                        <p:tgtEl>
                                          <p:spTgt spid="22"/>
                                        </p:tgtEl>
                                      </p:cBhvr>
                                      <p:to x="100000" y="60000"/>
                                    </p:animScale>
                                    <p:animScale>
                                      <p:cBhvr>
                                        <p:cTn id="63" dur="166" decel="50000">
                                          <p:stCondLst>
                                            <p:cond delay="676"/>
                                          </p:stCondLst>
                                        </p:cTn>
                                        <p:tgtEl>
                                          <p:spTgt spid="22"/>
                                        </p:tgtEl>
                                      </p:cBhvr>
                                      <p:to x="100000" y="100000"/>
                                    </p:animScale>
                                    <p:animScale>
                                      <p:cBhvr>
                                        <p:cTn id="64" dur="26">
                                          <p:stCondLst>
                                            <p:cond delay="1312"/>
                                          </p:stCondLst>
                                        </p:cTn>
                                        <p:tgtEl>
                                          <p:spTgt spid="22"/>
                                        </p:tgtEl>
                                      </p:cBhvr>
                                      <p:to x="100000" y="80000"/>
                                    </p:animScale>
                                    <p:animScale>
                                      <p:cBhvr>
                                        <p:cTn id="65" dur="166" decel="50000">
                                          <p:stCondLst>
                                            <p:cond delay="1338"/>
                                          </p:stCondLst>
                                        </p:cTn>
                                        <p:tgtEl>
                                          <p:spTgt spid="22"/>
                                        </p:tgtEl>
                                      </p:cBhvr>
                                      <p:to x="100000" y="100000"/>
                                    </p:animScale>
                                    <p:animScale>
                                      <p:cBhvr>
                                        <p:cTn id="66" dur="26">
                                          <p:stCondLst>
                                            <p:cond delay="1642"/>
                                          </p:stCondLst>
                                        </p:cTn>
                                        <p:tgtEl>
                                          <p:spTgt spid="22"/>
                                        </p:tgtEl>
                                      </p:cBhvr>
                                      <p:to x="100000" y="90000"/>
                                    </p:animScale>
                                    <p:animScale>
                                      <p:cBhvr>
                                        <p:cTn id="67" dur="166" decel="50000">
                                          <p:stCondLst>
                                            <p:cond delay="1668"/>
                                          </p:stCondLst>
                                        </p:cTn>
                                        <p:tgtEl>
                                          <p:spTgt spid="22"/>
                                        </p:tgtEl>
                                      </p:cBhvr>
                                      <p:to x="100000" y="100000"/>
                                    </p:animScale>
                                    <p:animScale>
                                      <p:cBhvr>
                                        <p:cTn id="68" dur="26">
                                          <p:stCondLst>
                                            <p:cond delay="1808"/>
                                          </p:stCondLst>
                                        </p:cTn>
                                        <p:tgtEl>
                                          <p:spTgt spid="22"/>
                                        </p:tgtEl>
                                      </p:cBhvr>
                                      <p:to x="100000" y="95000"/>
                                    </p:animScale>
                                    <p:animScale>
                                      <p:cBhvr>
                                        <p:cTn id="69" dur="166" decel="50000">
                                          <p:stCondLst>
                                            <p:cond delay="1834"/>
                                          </p:stCondLst>
                                        </p:cTn>
                                        <p:tgtEl>
                                          <p:spTgt spid="22"/>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20" grpId="0" animBg="1"/>
      <p:bldP spid="21" grpId="0" animBg="1" autoUpdateAnimBg="0"/>
      <p:bldP spid="36" grpId="0" animBg="1"/>
      <p:bldP spid="37"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19</a:t>
            </a:fld>
            <a:endParaRPr lang="pt-BR"/>
          </a:p>
        </p:txBody>
      </p:sp>
      <p:sp>
        <p:nvSpPr>
          <p:cNvPr id="4" name="Rectángulo 3">
            <a:extLst>
              <a:ext uri="{FF2B5EF4-FFF2-40B4-BE49-F238E27FC236}">
                <a16:creationId xmlns:a16="http://schemas.microsoft.com/office/drawing/2014/main" id="{9D5C74A7-C44F-3D6D-52A5-1AD91EA00EAA}"/>
              </a:ext>
            </a:extLst>
          </p:cNvPr>
          <p:cNvSpPr/>
          <p:nvPr/>
        </p:nvSpPr>
        <p:spPr>
          <a:xfrm>
            <a:off x="2016766" y="379874"/>
            <a:ext cx="8158467" cy="584775"/>
          </a:xfrm>
          <a:prstGeom prst="rect">
            <a:avLst/>
          </a:prstGeom>
          <a:solidFill>
            <a:schemeClr val="bg1"/>
          </a:solidFill>
          <a:ln>
            <a:solidFill>
              <a:srgbClr val="C00000"/>
            </a:solidFill>
          </a:ln>
        </p:spPr>
        <p:txBody>
          <a:bodyPr wrap="square">
            <a:spAutoFit/>
          </a:bodyPr>
          <a:lstStyle/>
          <a:p>
            <a:pPr algn="ctr"/>
            <a:r>
              <a:rPr lang="es-419" sz="3200" dirty="0">
                <a:solidFill>
                  <a:srgbClr val="C00000"/>
                </a:solidFill>
                <a:latin typeface="Arial" panose="020B0604020202020204" pitchFamily="34" charset="0"/>
                <a:cs typeface="Arial" panose="020B0604020202020204" pitchFamily="34" charset="0"/>
              </a:rPr>
              <a:t>ECUACIÓN GENERAL DE LA PARÁBOLA</a:t>
            </a:r>
            <a:endParaRPr lang="es-PE" sz="3200" dirty="0">
              <a:solidFill>
                <a:srgbClr val="C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328391D3-874C-69F4-0F22-9EE6B5B1BFB3}"/>
                  </a:ext>
                </a:extLst>
              </p:cNvPr>
              <p:cNvSpPr/>
              <p:nvPr/>
            </p:nvSpPr>
            <p:spPr>
              <a:xfrm>
                <a:off x="304800" y="1061348"/>
                <a:ext cx="11360727" cy="3023328"/>
              </a:xfrm>
              <a:prstGeom prst="rect">
                <a:avLst/>
              </a:prstGeom>
              <a:noFill/>
              <a:ln>
                <a:solidFill>
                  <a:srgbClr val="C00000"/>
                </a:solidFill>
              </a:ln>
            </p:spPr>
            <p:txBody>
              <a:bodyPr wrap="square">
                <a:spAutoFit/>
              </a:bodyPr>
              <a:lstStyle/>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1)  De la ecuación </a:t>
                </a:r>
                <a14:m>
                  <m:oMath xmlns:m="http://schemas.openxmlformats.org/officeDocument/2006/math">
                    <m:sSup>
                      <m:sSupPr>
                        <m:ctrlPr>
                          <a:rPr lang="es-ES" altLang="es-PE" sz="2800" b="0" i="1" dirty="0" smtClean="0">
                            <a:solidFill>
                              <a:srgbClr val="C00000"/>
                            </a:solidFill>
                            <a:latin typeface="Cambria Math" panose="02040503050406030204" pitchFamily="18" charset="0"/>
                          </a:rPr>
                        </m:ctrlPr>
                      </m:sSupPr>
                      <m:e>
                        <m:d>
                          <m:dPr>
                            <m:ctrlPr>
                              <a:rPr lang="es-ES_tradnl" altLang="es-PE" sz="2800" b="0" i="1" dirty="0" smtClean="0">
                                <a:solidFill>
                                  <a:srgbClr val="C00000"/>
                                </a:solidFill>
                                <a:latin typeface="Cambria Math" panose="02040503050406030204" pitchFamily="18" charset="0"/>
                              </a:rPr>
                            </m:ctrlPr>
                          </m:dPr>
                          <m:e>
                            <m:r>
                              <a:rPr lang="es-ES_tradnl" altLang="es-PE" sz="2800" b="0" i="1" dirty="0" smtClean="0">
                                <a:solidFill>
                                  <a:srgbClr val="C00000"/>
                                </a:solidFill>
                                <a:latin typeface="Cambria Math" panose="02040503050406030204" pitchFamily="18" charset="0"/>
                              </a:rPr>
                              <m:t>𝑦</m:t>
                            </m:r>
                            <m:r>
                              <a:rPr lang="es-ES_tradnl" altLang="es-PE" sz="2800" b="0" i="1" dirty="0" smtClean="0">
                                <a:solidFill>
                                  <a:srgbClr val="C00000"/>
                                </a:solidFill>
                                <a:latin typeface="Cambria Math" panose="02040503050406030204" pitchFamily="18" charset="0"/>
                              </a:rPr>
                              <m:t>−</m:t>
                            </m:r>
                            <m:r>
                              <a:rPr lang="es-ES_tradnl" altLang="es-PE" sz="2800" b="0" i="1" dirty="0" smtClean="0">
                                <a:solidFill>
                                  <a:srgbClr val="C00000"/>
                                </a:solidFill>
                                <a:latin typeface="Cambria Math" panose="02040503050406030204" pitchFamily="18" charset="0"/>
                              </a:rPr>
                              <m:t>𝑘</m:t>
                            </m:r>
                          </m:e>
                        </m:d>
                      </m:e>
                      <m:sup>
                        <m:r>
                          <a:rPr lang="es-ES" altLang="es-PE" sz="2800" b="0" i="1" dirty="0" smtClean="0">
                            <a:solidFill>
                              <a:srgbClr val="C00000"/>
                            </a:solidFill>
                            <a:latin typeface="Cambria Math" panose="02040503050406030204" pitchFamily="18" charset="0"/>
                          </a:rPr>
                          <m:t>2</m:t>
                        </m:r>
                      </m:sup>
                    </m:sSup>
                    <m:r>
                      <a:rPr lang="es-ES_tradnl" altLang="es-PE" sz="2800" b="0" i="1" dirty="0" smtClean="0">
                        <a:solidFill>
                          <a:srgbClr val="C00000"/>
                        </a:solidFill>
                        <a:latin typeface="Cambria Math" panose="02040503050406030204" pitchFamily="18" charset="0"/>
                      </a:rPr>
                      <m:t> = 4</m:t>
                    </m:r>
                    <m:r>
                      <a:rPr lang="es-ES_tradnl" altLang="es-PE" sz="2800" b="0" i="1" dirty="0">
                        <a:solidFill>
                          <a:srgbClr val="C00000"/>
                        </a:solidFill>
                        <a:latin typeface="Cambria Math" panose="02040503050406030204" pitchFamily="18" charset="0"/>
                      </a:rPr>
                      <m:t>𝑝</m:t>
                    </m:r>
                    <m:r>
                      <a:rPr lang="es-ES_tradnl" altLang="es-PE" sz="2800" b="0" i="1" dirty="0">
                        <a:solidFill>
                          <a:srgbClr val="C00000"/>
                        </a:solidFill>
                        <a:latin typeface="Cambria Math" panose="02040503050406030204" pitchFamily="18" charset="0"/>
                      </a:rPr>
                      <m:t>(</m:t>
                    </m:r>
                    <m:r>
                      <a:rPr lang="es-ES_tradnl" altLang="es-PE" sz="2800" b="0" i="1" dirty="0">
                        <a:solidFill>
                          <a:srgbClr val="C00000"/>
                        </a:solidFill>
                        <a:latin typeface="Cambria Math" panose="02040503050406030204" pitchFamily="18" charset="0"/>
                      </a:rPr>
                      <m:t>𝑥</m:t>
                    </m:r>
                    <m:r>
                      <a:rPr lang="es-ES_tradnl" altLang="es-PE" sz="2800" b="0" i="1" dirty="0">
                        <a:solidFill>
                          <a:srgbClr val="C00000"/>
                        </a:solidFill>
                        <a:latin typeface="Cambria Math" panose="02040503050406030204" pitchFamily="18" charset="0"/>
                      </a:rPr>
                      <m:t>−</m:t>
                    </m:r>
                    <m:r>
                      <a:rPr lang="es-ES_tradnl" altLang="es-PE" sz="2800" b="0" i="1" dirty="0">
                        <a:solidFill>
                          <a:srgbClr val="C00000"/>
                        </a:solidFill>
                        <a:latin typeface="Cambria Math" panose="02040503050406030204" pitchFamily="18" charset="0"/>
                      </a:rPr>
                      <m:t>h</m:t>
                    </m:r>
                    <m:r>
                      <a:rPr lang="es-ES_tradnl" altLang="es-PE" sz="2800" b="0" i="1" dirty="0">
                        <a:solidFill>
                          <a:srgbClr val="C00000"/>
                        </a:solidFill>
                        <a:latin typeface="Cambria Math" panose="02040503050406030204" pitchFamily="18" charset="0"/>
                      </a:rPr>
                      <m:t>)</m:t>
                    </m:r>
                  </m:oMath>
                </a14:m>
                <a:endParaRPr lang="es-PE" sz="2800" dirty="0">
                  <a:solidFill>
                    <a:srgbClr val="C00000"/>
                  </a:solidFill>
                  <a:latin typeface="Arial" panose="020B0604020202020204" pitchFamily="34" charset="0"/>
                  <a:ea typeface="Arial" panose="020B0604020202020204" pitchFamily="34" charset="0"/>
                  <a:cs typeface="Arial" panose="020B0604020202020204" pitchFamily="34" charset="0"/>
                </a:endParaRP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desarrollando </a:t>
                </a:r>
                <a14:m>
                  <m:oMath xmlns:m="http://schemas.openxmlformats.org/officeDocument/2006/math">
                    <m:sSup>
                      <m:sSupPr>
                        <m:ctrlPr>
                          <a:rPr lang="es-419" sz="2800" i="1" smtClean="0">
                            <a:solidFill>
                              <a:srgbClr val="002060"/>
                            </a:solidFill>
                            <a:latin typeface="Cambria Math" panose="02040503050406030204" pitchFamily="18" charset="0"/>
                          </a:rPr>
                        </m:ctrlPr>
                      </m:sSupPr>
                      <m:e>
                        <m:r>
                          <a:rPr lang="es-PE" sz="2800" b="0" i="1" smtClean="0">
                            <a:solidFill>
                              <a:srgbClr val="002060"/>
                            </a:solidFill>
                            <a:latin typeface="Cambria Math" panose="02040503050406030204" pitchFamily="18" charset="0"/>
                          </a:rPr>
                          <m:t>𝑦</m:t>
                        </m:r>
                      </m:e>
                      <m:sup>
                        <m:r>
                          <a:rPr lang="es-PE" sz="2800" b="0" i="1" smtClean="0">
                            <a:solidFill>
                              <a:srgbClr val="002060"/>
                            </a:solidFill>
                            <a:latin typeface="Cambria Math" panose="02040503050406030204" pitchFamily="18" charset="0"/>
                          </a:rPr>
                          <m:t>2</m:t>
                        </m:r>
                      </m:sup>
                    </m:sSup>
                    <m:r>
                      <a:rPr lang="es-PE" sz="2800" b="0" i="1" smtClean="0">
                        <a:solidFill>
                          <a:srgbClr val="002060"/>
                        </a:solidFill>
                        <a:latin typeface="Cambria Math" panose="02040503050406030204" pitchFamily="18" charset="0"/>
                      </a:rPr>
                      <m:t>−2</m:t>
                    </m:r>
                    <m:r>
                      <a:rPr lang="es-PE" sz="2800" b="0" i="1" smtClean="0">
                        <a:solidFill>
                          <a:srgbClr val="002060"/>
                        </a:solidFill>
                        <a:latin typeface="Cambria Math" panose="02040503050406030204" pitchFamily="18" charset="0"/>
                      </a:rPr>
                      <m:t>𝑘𝑦</m:t>
                    </m:r>
                    <m:r>
                      <a:rPr lang="es-PE" sz="2800" b="0" i="1" smtClean="0">
                        <a:solidFill>
                          <a:srgbClr val="002060"/>
                        </a:solidFill>
                        <a:latin typeface="Cambria Math" panose="02040503050406030204" pitchFamily="18" charset="0"/>
                      </a:rPr>
                      <m:t>+</m:t>
                    </m:r>
                    <m:sSup>
                      <m:sSupPr>
                        <m:ctrlPr>
                          <a:rPr lang="es-PE" sz="2800" b="0" i="1" smtClean="0">
                            <a:solidFill>
                              <a:srgbClr val="002060"/>
                            </a:solidFill>
                            <a:latin typeface="Cambria Math" panose="02040503050406030204" pitchFamily="18" charset="0"/>
                          </a:rPr>
                        </m:ctrlPr>
                      </m:sSupPr>
                      <m:e>
                        <m:r>
                          <a:rPr lang="es-PE" sz="2800" b="0" i="1" smtClean="0">
                            <a:solidFill>
                              <a:srgbClr val="002060"/>
                            </a:solidFill>
                            <a:latin typeface="Cambria Math" panose="02040503050406030204" pitchFamily="18" charset="0"/>
                          </a:rPr>
                          <m:t>𝑘</m:t>
                        </m:r>
                      </m:e>
                      <m:sup>
                        <m:r>
                          <a:rPr lang="es-PE" sz="2800" b="0" i="1" smtClean="0">
                            <a:solidFill>
                              <a:srgbClr val="002060"/>
                            </a:solidFill>
                            <a:latin typeface="Cambria Math" panose="02040503050406030204" pitchFamily="18" charset="0"/>
                          </a:rPr>
                          <m:t>2</m:t>
                        </m:r>
                      </m:sup>
                    </m:sSup>
                    <m:r>
                      <a:rPr lang="es-PE" sz="2800" b="0" i="1" smtClean="0">
                        <a:solidFill>
                          <a:srgbClr val="002060"/>
                        </a:solidFill>
                        <a:latin typeface="Cambria Math" panose="02040503050406030204" pitchFamily="18" charset="0"/>
                      </a:rPr>
                      <m:t>=4</m:t>
                    </m:r>
                    <m:r>
                      <a:rPr lang="es-PE" sz="2800" b="0" i="1" smtClean="0">
                        <a:solidFill>
                          <a:srgbClr val="002060"/>
                        </a:solidFill>
                        <a:latin typeface="Cambria Math" panose="02040503050406030204" pitchFamily="18" charset="0"/>
                      </a:rPr>
                      <m:t>𝑝𝑥</m:t>
                    </m:r>
                    <m:r>
                      <a:rPr lang="es-PE" sz="2800" b="0" i="1" smtClean="0">
                        <a:solidFill>
                          <a:srgbClr val="002060"/>
                        </a:solidFill>
                        <a:latin typeface="Cambria Math" panose="02040503050406030204" pitchFamily="18" charset="0"/>
                      </a:rPr>
                      <m:t>−4</m:t>
                    </m:r>
                    <m:r>
                      <a:rPr lang="es-PE" sz="2800" b="0" i="1" smtClean="0">
                        <a:solidFill>
                          <a:srgbClr val="002060"/>
                        </a:solidFill>
                        <a:latin typeface="Cambria Math" panose="02040503050406030204" pitchFamily="18" charset="0"/>
                      </a:rPr>
                      <m:t>𝑝h</m:t>
                    </m:r>
                  </m:oMath>
                </a14:m>
                <a:endParaRPr lang="es-PE" sz="2800" dirty="0">
                  <a:solidFill>
                    <a:srgbClr val="002060"/>
                  </a:solidFill>
                  <a:latin typeface="Arial" panose="020B0604020202020204" pitchFamily="34" charset="0"/>
                  <a:ea typeface="Arial" panose="020B0604020202020204" pitchFamily="34" charset="0"/>
                  <a:cs typeface="Arial" panose="020B0604020202020204" pitchFamily="34" charset="0"/>
                </a:endParaRPr>
              </a:p>
              <a:p>
                <a:pPr>
                  <a:lnSpc>
                    <a:spcPct val="115000"/>
                  </a:lnSpc>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transponiendo </a:t>
                </a:r>
                <a14:m>
                  <m:oMath xmlns:m="http://schemas.openxmlformats.org/officeDocument/2006/math">
                    <m:sSup>
                      <m:sSupPr>
                        <m:ctrlPr>
                          <a:rPr lang="es-419" sz="2800" i="1">
                            <a:solidFill>
                              <a:srgbClr val="002060"/>
                            </a:solidFill>
                            <a:latin typeface="Cambria Math" panose="02040503050406030204" pitchFamily="18" charset="0"/>
                          </a:rPr>
                        </m:ctrlPr>
                      </m:sSupPr>
                      <m:e>
                        <m:r>
                          <a:rPr lang="es-PE" sz="2800" i="1">
                            <a:solidFill>
                              <a:srgbClr val="002060"/>
                            </a:solidFill>
                            <a:latin typeface="Cambria Math" panose="02040503050406030204" pitchFamily="18" charset="0"/>
                          </a:rPr>
                          <m:t>𝑦</m:t>
                        </m:r>
                      </m:e>
                      <m:sup>
                        <m:r>
                          <a:rPr lang="es-PE" sz="2800" i="1">
                            <a:solidFill>
                              <a:srgbClr val="002060"/>
                            </a:solidFill>
                            <a:latin typeface="Cambria Math" panose="02040503050406030204" pitchFamily="18" charset="0"/>
                          </a:rPr>
                          <m:t>2</m:t>
                        </m:r>
                      </m:sup>
                    </m:sSup>
                    <m:r>
                      <a:rPr lang="es-PE" sz="2800" i="1">
                        <a:solidFill>
                          <a:srgbClr val="002060"/>
                        </a:solidFill>
                        <a:latin typeface="Cambria Math" panose="02040503050406030204" pitchFamily="18" charset="0"/>
                      </a:rPr>
                      <m:t>−4</m:t>
                    </m:r>
                    <m:r>
                      <a:rPr lang="es-PE" sz="2800" i="1">
                        <a:solidFill>
                          <a:srgbClr val="002060"/>
                        </a:solidFill>
                        <a:latin typeface="Cambria Math" panose="02040503050406030204" pitchFamily="18" charset="0"/>
                      </a:rPr>
                      <m:t>𝑝𝑥</m:t>
                    </m:r>
                    <m:r>
                      <a:rPr lang="es-PE" sz="2800" i="1">
                        <a:solidFill>
                          <a:srgbClr val="002060"/>
                        </a:solidFill>
                        <a:latin typeface="Cambria Math" panose="02040503050406030204" pitchFamily="18" charset="0"/>
                      </a:rPr>
                      <m:t>−2</m:t>
                    </m:r>
                    <m:r>
                      <a:rPr lang="es-PE" sz="2800" i="1">
                        <a:solidFill>
                          <a:srgbClr val="002060"/>
                        </a:solidFill>
                        <a:latin typeface="Cambria Math" panose="02040503050406030204" pitchFamily="18" charset="0"/>
                      </a:rPr>
                      <m:t>𝑘𝑦</m:t>
                    </m:r>
                    <m:r>
                      <a:rPr lang="es-PE" sz="2800" i="1">
                        <a:solidFill>
                          <a:srgbClr val="002060"/>
                        </a:solidFill>
                        <a:latin typeface="Cambria Math" panose="02040503050406030204" pitchFamily="18" charset="0"/>
                      </a:rPr>
                      <m:t>+</m:t>
                    </m:r>
                    <m:sSup>
                      <m:sSupPr>
                        <m:ctrlPr>
                          <a:rPr lang="es-PE" sz="2800" i="1">
                            <a:solidFill>
                              <a:srgbClr val="002060"/>
                            </a:solidFill>
                            <a:latin typeface="Cambria Math" panose="02040503050406030204" pitchFamily="18" charset="0"/>
                          </a:rPr>
                        </m:ctrlPr>
                      </m:sSupPr>
                      <m:e>
                        <m:r>
                          <a:rPr lang="es-PE" sz="2800" i="1">
                            <a:solidFill>
                              <a:srgbClr val="002060"/>
                            </a:solidFill>
                            <a:latin typeface="Cambria Math" panose="02040503050406030204" pitchFamily="18" charset="0"/>
                          </a:rPr>
                          <m:t>𝑘</m:t>
                        </m:r>
                      </m:e>
                      <m:sup>
                        <m:r>
                          <a:rPr lang="es-PE" sz="2800" i="1">
                            <a:solidFill>
                              <a:srgbClr val="002060"/>
                            </a:solidFill>
                            <a:latin typeface="Cambria Math" panose="02040503050406030204" pitchFamily="18" charset="0"/>
                          </a:rPr>
                          <m:t>2</m:t>
                        </m:r>
                      </m:sup>
                    </m:sSup>
                    <m:r>
                      <a:rPr lang="es-PE" sz="2800" i="1">
                        <a:solidFill>
                          <a:srgbClr val="002060"/>
                        </a:solidFill>
                        <a:latin typeface="Cambria Math" panose="02040503050406030204" pitchFamily="18" charset="0"/>
                      </a:rPr>
                      <m:t>+4</m:t>
                    </m:r>
                    <m:r>
                      <a:rPr lang="es-PE" sz="2800" i="1">
                        <a:solidFill>
                          <a:srgbClr val="002060"/>
                        </a:solidFill>
                        <a:latin typeface="Cambria Math" panose="02040503050406030204" pitchFamily="18" charset="0"/>
                      </a:rPr>
                      <m:t>𝑝h</m:t>
                    </m:r>
                    <m:r>
                      <a:rPr lang="es-PE" sz="2800" i="1">
                        <a:solidFill>
                          <a:srgbClr val="002060"/>
                        </a:solidFill>
                        <a:latin typeface="Cambria Math" panose="02040503050406030204" pitchFamily="18" charset="0"/>
                      </a:rPr>
                      <m:t>=0</m:t>
                    </m:r>
                  </m:oMath>
                </a14:m>
                <a:endParaRPr lang="es-PE" sz="2800" dirty="0">
                  <a:solidFill>
                    <a:srgbClr val="002060"/>
                  </a:solidFill>
                  <a:latin typeface="Arial" panose="020B0604020202020204" pitchFamily="34" charset="0"/>
                  <a:ea typeface="Arial" panose="020B0604020202020204" pitchFamily="34" charset="0"/>
                  <a:cs typeface="Arial" panose="020B0604020202020204" pitchFamily="34" charset="0"/>
                </a:endParaRPr>
              </a:p>
              <a:p>
                <a:pPr>
                  <a:lnSpc>
                    <a:spcPct val="115000"/>
                  </a:lnSpc>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haciendo: </a:t>
                </a:r>
                <a14:m>
                  <m:oMath xmlns:m="http://schemas.openxmlformats.org/officeDocument/2006/math">
                    <m:r>
                      <a:rPr lang="es-PE" sz="2800" b="0" i="1" smtClean="0">
                        <a:solidFill>
                          <a:srgbClr val="002060"/>
                        </a:solidFill>
                        <a:latin typeface="Cambria Math" panose="02040503050406030204" pitchFamily="18" charset="0"/>
                        <a:ea typeface="Arial" panose="020B0604020202020204" pitchFamily="34" charset="0"/>
                      </a:rPr>
                      <m:t>−4</m:t>
                    </m:r>
                    <m:r>
                      <a:rPr lang="es-PE" sz="2800" b="0" i="1" smtClean="0">
                        <a:solidFill>
                          <a:srgbClr val="002060"/>
                        </a:solidFill>
                        <a:latin typeface="Cambria Math" panose="02040503050406030204" pitchFamily="18" charset="0"/>
                        <a:ea typeface="Arial" panose="020B0604020202020204" pitchFamily="34" charset="0"/>
                      </a:rPr>
                      <m:t>𝑝</m:t>
                    </m:r>
                    <m:r>
                      <a:rPr lang="es-PE" sz="2800" b="0" i="1" smtClean="0">
                        <a:solidFill>
                          <a:srgbClr val="002060"/>
                        </a:solidFill>
                        <a:latin typeface="Cambria Math" panose="02040503050406030204" pitchFamily="18" charset="0"/>
                        <a:ea typeface="Arial" panose="020B0604020202020204" pitchFamily="34" charset="0"/>
                      </a:rPr>
                      <m:t>=</m:t>
                    </m:r>
                    <m:r>
                      <a:rPr lang="es-PE" sz="2800" b="0" i="1" smtClean="0">
                        <a:solidFill>
                          <a:srgbClr val="002060"/>
                        </a:solidFill>
                        <a:latin typeface="Cambria Math" panose="02040503050406030204" pitchFamily="18" charset="0"/>
                        <a:ea typeface="Arial" panose="020B0604020202020204" pitchFamily="34" charset="0"/>
                      </a:rPr>
                      <m:t>𝑎</m:t>
                    </m:r>
                  </m:oMath>
                </a14:m>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 </a:t>
                </a:r>
                <a14:m>
                  <m:oMath xmlns:m="http://schemas.openxmlformats.org/officeDocument/2006/math">
                    <m:r>
                      <a:rPr lang="es-PE" sz="2800" b="0" i="1" smtClean="0">
                        <a:solidFill>
                          <a:srgbClr val="002060"/>
                        </a:solidFill>
                        <a:latin typeface="Cambria Math" panose="02040503050406030204" pitchFamily="18" charset="0"/>
                        <a:ea typeface="Arial" panose="020B0604020202020204" pitchFamily="34" charset="0"/>
                      </a:rPr>
                      <m:t>−2</m:t>
                    </m:r>
                    <m:r>
                      <a:rPr lang="es-PE" sz="2800" b="0" i="1" smtClean="0">
                        <a:solidFill>
                          <a:srgbClr val="002060"/>
                        </a:solidFill>
                        <a:latin typeface="Cambria Math" panose="02040503050406030204" pitchFamily="18" charset="0"/>
                        <a:ea typeface="Arial" panose="020B0604020202020204" pitchFamily="34" charset="0"/>
                      </a:rPr>
                      <m:t>𝑘</m:t>
                    </m:r>
                    <m:r>
                      <a:rPr lang="es-PE" sz="2800" b="0" i="1" smtClean="0">
                        <a:solidFill>
                          <a:srgbClr val="002060"/>
                        </a:solidFill>
                        <a:latin typeface="Cambria Math" panose="02040503050406030204" pitchFamily="18" charset="0"/>
                        <a:ea typeface="Arial" panose="020B0604020202020204" pitchFamily="34" charset="0"/>
                      </a:rPr>
                      <m:t>=</m:t>
                    </m:r>
                    <m:r>
                      <a:rPr lang="es-PE" sz="2800" b="0" i="1" smtClean="0">
                        <a:solidFill>
                          <a:srgbClr val="002060"/>
                        </a:solidFill>
                        <a:latin typeface="Cambria Math" panose="02040503050406030204" pitchFamily="18" charset="0"/>
                        <a:ea typeface="Arial" panose="020B0604020202020204" pitchFamily="34" charset="0"/>
                      </a:rPr>
                      <m:t>𝑏</m:t>
                    </m:r>
                  </m:oMath>
                </a14:m>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y </a:t>
                </a:r>
                <a14:m>
                  <m:oMath xmlns:m="http://schemas.openxmlformats.org/officeDocument/2006/math">
                    <m:sSup>
                      <m:sSupPr>
                        <m:ctrlPr>
                          <a:rPr lang="es-419" sz="2800" i="1" smtClean="0">
                            <a:solidFill>
                              <a:srgbClr val="002060"/>
                            </a:solidFill>
                            <a:latin typeface="Cambria Math" panose="02040503050406030204" pitchFamily="18" charset="0"/>
                          </a:rPr>
                        </m:ctrlPr>
                      </m:sSupPr>
                      <m:e>
                        <m:r>
                          <a:rPr lang="es-PE" sz="2800" b="0" i="1" smtClean="0">
                            <a:solidFill>
                              <a:srgbClr val="002060"/>
                            </a:solidFill>
                            <a:latin typeface="Cambria Math" panose="02040503050406030204" pitchFamily="18" charset="0"/>
                          </a:rPr>
                          <m:t>𝑘</m:t>
                        </m:r>
                      </m:e>
                      <m:sup>
                        <m:r>
                          <a:rPr lang="es-PE" sz="2800" b="0" i="1" smtClean="0">
                            <a:solidFill>
                              <a:srgbClr val="002060"/>
                            </a:solidFill>
                            <a:latin typeface="Cambria Math" panose="02040503050406030204" pitchFamily="18" charset="0"/>
                          </a:rPr>
                          <m:t>2</m:t>
                        </m:r>
                      </m:sup>
                    </m:sSup>
                    <m:r>
                      <a:rPr lang="es-PE" sz="2800" b="0" i="1" smtClean="0">
                        <a:solidFill>
                          <a:srgbClr val="002060"/>
                        </a:solidFill>
                        <a:latin typeface="Cambria Math" panose="02040503050406030204" pitchFamily="18" charset="0"/>
                      </a:rPr>
                      <m:t>−4</m:t>
                    </m:r>
                    <m:r>
                      <a:rPr lang="es-PE" sz="2800" b="0" i="1" smtClean="0">
                        <a:solidFill>
                          <a:srgbClr val="002060"/>
                        </a:solidFill>
                        <a:latin typeface="Cambria Math" panose="02040503050406030204" pitchFamily="18" charset="0"/>
                      </a:rPr>
                      <m:t>𝑝h</m:t>
                    </m:r>
                    <m:r>
                      <a:rPr lang="es-PE" sz="2800" b="0" i="1" smtClean="0">
                        <a:solidFill>
                          <a:srgbClr val="002060"/>
                        </a:solidFill>
                        <a:latin typeface="Cambria Math" panose="02040503050406030204" pitchFamily="18" charset="0"/>
                      </a:rPr>
                      <m:t>=</m:t>
                    </m:r>
                    <m:r>
                      <a:rPr lang="es-PE" sz="2800" b="0" i="1" smtClean="0">
                        <a:solidFill>
                          <a:srgbClr val="002060"/>
                        </a:solidFill>
                        <a:latin typeface="Cambria Math" panose="02040503050406030204" pitchFamily="18" charset="0"/>
                      </a:rPr>
                      <m:t>𝑐</m:t>
                    </m:r>
                  </m:oMath>
                </a14:m>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se tiene</a:t>
                </a:r>
              </a:p>
              <a:p>
                <a:pPr>
                  <a:lnSpc>
                    <a:spcPct val="115000"/>
                  </a:lnSpc>
                </a:pPr>
                <a14:m>
                  <m:oMathPara xmlns:m="http://schemas.openxmlformats.org/officeDocument/2006/math">
                    <m:oMathParaPr>
                      <m:jc m:val="centerGroup"/>
                    </m:oMathParaPr>
                    <m:oMath xmlns:m="http://schemas.openxmlformats.org/officeDocument/2006/math">
                      <m:sSup>
                        <m:sSupPr>
                          <m:ctrlPr>
                            <a:rPr lang="es-419" sz="2800" i="1" smtClean="0">
                              <a:solidFill>
                                <a:srgbClr val="C00000"/>
                              </a:solidFill>
                              <a:latin typeface="Cambria Math" panose="02040503050406030204" pitchFamily="18" charset="0"/>
                            </a:rPr>
                          </m:ctrlPr>
                        </m:sSupPr>
                        <m:e>
                          <m:r>
                            <a:rPr lang="es-PE" sz="2800" b="0" i="1">
                              <a:solidFill>
                                <a:srgbClr val="C00000"/>
                              </a:solidFill>
                              <a:latin typeface="Cambria Math" panose="02040503050406030204" pitchFamily="18" charset="0"/>
                            </a:rPr>
                            <m:t>𝑦</m:t>
                          </m:r>
                        </m:e>
                        <m:sup>
                          <m:r>
                            <a:rPr lang="es-PE" sz="2800" b="0" i="1">
                              <a:solidFill>
                                <a:srgbClr val="C00000"/>
                              </a:solidFill>
                              <a:latin typeface="Cambria Math" panose="02040503050406030204" pitchFamily="18" charset="0"/>
                            </a:rPr>
                            <m:t>2</m:t>
                          </m:r>
                        </m:sup>
                      </m:sSup>
                      <m:r>
                        <a:rPr lang="es-PE" sz="2800" b="0" i="1" smtClean="0">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𝑎𝑥</m:t>
                      </m:r>
                      <m:r>
                        <a:rPr lang="es-PE" sz="2800" b="0" i="1">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𝑏𝑦</m:t>
                      </m:r>
                      <m:r>
                        <a:rPr lang="es-PE" sz="2800" b="0" i="1" smtClean="0">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𝑐</m:t>
                      </m:r>
                      <m:r>
                        <a:rPr lang="es-PE" sz="2800" b="0" i="1" smtClean="0">
                          <a:solidFill>
                            <a:srgbClr val="C00000"/>
                          </a:solidFill>
                          <a:latin typeface="Cambria Math" panose="02040503050406030204" pitchFamily="18" charset="0"/>
                        </a:rPr>
                        <m:t>=0</m:t>
                      </m:r>
                      <m:r>
                        <a:rPr lang="es-ES" sz="2800" b="0" i="0" smtClean="0">
                          <a:solidFill>
                            <a:srgbClr val="C00000"/>
                          </a:solidFill>
                          <a:latin typeface="Cambria Math" panose="02040503050406030204" pitchFamily="18" charset="0"/>
                        </a:rPr>
                        <m:t>,</m:t>
                      </m:r>
                    </m:oMath>
                  </m:oMathPara>
                </a14:m>
                <a:endParaRPr lang="es-PE" sz="2800" dirty="0">
                  <a:solidFill>
                    <a:srgbClr val="C00000"/>
                  </a:solidFill>
                  <a:latin typeface="Arial" panose="020B0604020202020204" pitchFamily="34" charset="0"/>
                  <a:ea typeface="Arial" panose="020B0604020202020204" pitchFamily="34" charset="0"/>
                  <a:cs typeface="Arial" panose="020B0604020202020204" pitchFamily="34" charset="0"/>
                </a:endParaRP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es la ecuación general de la parábola de eje focal paralelo al eje </a:t>
                </a:r>
                <a14:m>
                  <m:oMath xmlns:m="http://schemas.openxmlformats.org/officeDocument/2006/math">
                    <m:r>
                      <a:rPr lang="es-419" sz="2800" i="1" dirty="0" smtClean="0">
                        <a:solidFill>
                          <a:srgbClr val="002060"/>
                        </a:solidFill>
                        <a:latin typeface="Cambria Math" panose="02040503050406030204" pitchFamily="18" charset="0"/>
                        <a:ea typeface="Arial" panose="020B0604020202020204" pitchFamily="34" charset="0"/>
                      </a:rPr>
                      <m:t>𝑋</m:t>
                    </m:r>
                  </m:oMath>
                </a14:m>
                <a:endParaRPr lang="es-PE" sz="2800" dirty="0">
                  <a:solidFill>
                    <a:srgbClr val="002060"/>
                  </a:solidFill>
                  <a:latin typeface="Arial" panose="020B0604020202020204" pitchFamily="34" charset="0"/>
                  <a:ea typeface="Arial" panose="020B0604020202020204" pitchFamily="34" charset="0"/>
                  <a:cs typeface="Arial" panose="020B0604020202020204" pitchFamily="34" charset="0"/>
                </a:endParaRPr>
              </a:p>
            </p:txBody>
          </p:sp>
        </mc:Choice>
        <mc:Fallback xmlns="">
          <p:sp>
            <p:nvSpPr>
              <p:cNvPr id="5" name="Rectángulo 4">
                <a:extLst>
                  <a:ext uri="{FF2B5EF4-FFF2-40B4-BE49-F238E27FC236}">
                    <a16:creationId xmlns:a16="http://schemas.microsoft.com/office/drawing/2014/main" id="{328391D3-874C-69F4-0F22-9EE6B5B1BFB3}"/>
                  </a:ext>
                </a:extLst>
              </p:cNvPr>
              <p:cNvSpPr>
                <a:spLocks noRot="1" noChangeAspect="1" noMove="1" noResize="1" noEditPoints="1" noAdjustHandles="1" noChangeArrowheads="1" noChangeShapeType="1" noTextEdit="1"/>
              </p:cNvSpPr>
              <p:nvPr/>
            </p:nvSpPr>
            <p:spPr>
              <a:xfrm>
                <a:off x="304800" y="1061348"/>
                <a:ext cx="11360727" cy="3023328"/>
              </a:xfrm>
              <a:prstGeom prst="rect">
                <a:avLst/>
              </a:prstGeom>
              <a:blipFill>
                <a:blip r:embed="rId2"/>
                <a:stretch>
                  <a:fillRect l="-1018" t="-1205" b="-4418"/>
                </a:stretch>
              </a:blipFill>
              <a:ln>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24D09BFE-5E68-0C55-3D90-D74B0A46A60A}"/>
                  </a:ext>
                </a:extLst>
              </p:cNvPr>
              <p:cNvSpPr/>
              <p:nvPr/>
            </p:nvSpPr>
            <p:spPr>
              <a:xfrm>
                <a:off x="304799" y="4223534"/>
                <a:ext cx="11360727" cy="2042547"/>
              </a:xfrm>
              <a:prstGeom prst="rect">
                <a:avLst/>
              </a:prstGeom>
              <a:ln>
                <a:solidFill>
                  <a:srgbClr val="FF0000"/>
                </a:solidFill>
              </a:ln>
            </p:spPr>
            <p:txBody>
              <a:bodyPr wrap="square">
                <a:spAutoFit/>
              </a:bodyPr>
              <a:lstStyle/>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2)  De </a:t>
                </a:r>
                <a14:m>
                  <m:oMath xmlns:m="http://schemas.openxmlformats.org/officeDocument/2006/math">
                    <m:r>
                      <a:rPr lang="es-ES_tradnl" altLang="es-PE" sz="2800" b="0" i="1" dirty="0" smtClean="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𝑥</m:t>
                    </m:r>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h</m:t>
                    </m:r>
                    <m:r>
                      <a:rPr lang="es-ES_tradnl" altLang="es-PE" sz="2800" b="0" i="1" dirty="0">
                        <a:solidFill>
                          <a:srgbClr val="C00000"/>
                        </a:solidFill>
                        <a:latin typeface="Cambria Math" panose="02040503050406030204" pitchFamily="18" charset="0"/>
                      </a:rPr>
                      <m:t>)</m:t>
                    </m:r>
                    <m:r>
                      <a:rPr lang="es-ES_tradnl" altLang="es-PE" sz="2800" b="0" i="1" baseline="30000" dirty="0">
                        <a:solidFill>
                          <a:srgbClr val="C00000"/>
                        </a:solidFill>
                        <a:latin typeface="Cambria Math" panose="02040503050406030204" pitchFamily="18" charset="0"/>
                      </a:rPr>
                      <m:t>2</m:t>
                    </m:r>
                    <m:r>
                      <a:rPr lang="es-ES_tradnl" altLang="es-PE" sz="2800" b="0" i="1" dirty="0">
                        <a:solidFill>
                          <a:srgbClr val="C00000"/>
                        </a:solidFill>
                        <a:latin typeface="Cambria Math" panose="02040503050406030204" pitchFamily="18" charset="0"/>
                      </a:rPr>
                      <m:t> = 4</m:t>
                    </m:r>
                    <m:r>
                      <a:rPr lang="es-ES_tradnl" altLang="es-PE" sz="2800" b="0" i="1" dirty="0">
                        <a:solidFill>
                          <a:srgbClr val="C00000"/>
                        </a:solidFill>
                        <a:latin typeface="Cambria Math" panose="02040503050406030204" pitchFamily="18" charset="0"/>
                      </a:rPr>
                      <m:t>𝑝</m:t>
                    </m:r>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𝑦</m:t>
                    </m:r>
                    <m:r>
                      <a:rPr lang="es-ES_tradnl" altLang="es-PE" sz="2800" b="0" i="1" dirty="0">
                        <a:solidFill>
                          <a:srgbClr val="C00000"/>
                        </a:solidFill>
                        <a:latin typeface="Cambria Math" panose="02040503050406030204" pitchFamily="18" charset="0"/>
                      </a:rPr>
                      <m:t>−</m:t>
                    </m:r>
                    <m:r>
                      <a:rPr lang="es-PE" altLang="es-PE" sz="2800" b="0" i="1" dirty="0" smtClean="0">
                        <a:solidFill>
                          <a:srgbClr val="C00000"/>
                        </a:solidFill>
                        <a:latin typeface="Cambria Math" panose="02040503050406030204" pitchFamily="18" charset="0"/>
                      </a:rPr>
                      <m:t>𝑘</m:t>
                    </m:r>
                    <m:r>
                      <a:rPr lang="es-ES_tradnl" altLang="es-PE" sz="2800" b="0" i="1" dirty="0">
                        <a:solidFill>
                          <a:srgbClr val="C00000"/>
                        </a:solidFill>
                        <a:latin typeface="Cambria Math" panose="02040503050406030204" pitchFamily="18" charset="0"/>
                      </a:rPr>
                      <m:t>)</m:t>
                    </m:r>
                  </m:oMath>
                </a14:m>
                <a:r>
                  <a:rPr lang="es-PE" sz="2800" dirty="0">
                    <a:solidFill>
                      <a:srgbClr val="C00000"/>
                    </a:solidFill>
                    <a:latin typeface="Arial" panose="020B0604020202020204" pitchFamily="34" charset="0"/>
                    <a:ea typeface="Arial" panose="020B0604020202020204" pitchFamily="34" charset="0"/>
                    <a:cs typeface="Arial" panose="020B0604020202020204" pitchFamily="34" charset="0"/>
                  </a:rPr>
                  <a:t>,</a:t>
                </a: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e</a:t>
                </a:r>
                <a:r>
                  <a:rPr lang="es-419" sz="2800" dirty="0">
                    <a:solidFill>
                      <a:srgbClr val="002060"/>
                    </a:solidFill>
                    <a:latin typeface="Arial" panose="020B0604020202020204" pitchFamily="34" charset="0"/>
                    <a:cs typeface="Arial" panose="020B0604020202020204" pitchFamily="34" charset="0"/>
                  </a:rPr>
                  <a:t>n forma análoga se tiene</a:t>
                </a: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a:t>
                </a:r>
              </a:p>
              <a:p>
                <a:pPr>
                  <a:lnSpc>
                    <a:spcPct val="115000"/>
                  </a:lnSpc>
                </a:pPr>
                <a14:m>
                  <m:oMathPara xmlns:m="http://schemas.openxmlformats.org/officeDocument/2006/math">
                    <m:oMathParaPr>
                      <m:jc m:val="centerGroup"/>
                    </m:oMathParaPr>
                    <m:oMath xmlns:m="http://schemas.openxmlformats.org/officeDocument/2006/math">
                      <m:sSup>
                        <m:sSupPr>
                          <m:ctrlPr>
                            <a:rPr lang="es-419" sz="2800" i="1" smtClean="0">
                              <a:solidFill>
                                <a:srgbClr val="C00000"/>
                              </a:solidFill>
                              <a:latin typeface="Cambria Math" panose="02040503050406030204" pitchFamily="18" charset="0"/>
                            </a:rPr>
                          </m:ctrlPr>
                        </m:sSupPr>
                        <m:e>
                          <m:r>
                            <a:rPr lang="es-PE" sz="2800" b="0" i="1" smtClean="0">
                              <a:solidFill>
                                <a:srgbClr val="C00000"/>
                              </a:solidFill>
                              <a:latin typeface="Cambria Math" panose="02040503050406030204" pitchFamily="18" charset="0"/>
                            </a:rPr>
                            <m:t>𝑥</m:t>
                          </m:r>
                        </m:e>
                        <m:sup>
                          <m:r>
                            <a:rPr lang="es-PE" sz="2800" b="0" i="1">
                              <a:solidFill>
                                <a:srgbClr val="C00000"/>
                              </a:solidFill>
                              <a:latin typeface="Cambria Math" panose="02040503050406030204" pitchFamily="18" charset="0"/>
                            </a:rPr>
                            <m:t>2</m:t>
                          </m:r>
                        </m:sup>
                      </m:sSup>
                      <m:r>
                        <a:rPr lang="es-PE" sz="2800" b="0" i="1" smtClean="0">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𝑎𝑥</m:t>
                      </m:r>
                      <m:r>
                        <a:rPr lang="es-PE" sz="2800" b="0" i="1">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𝑏𝑦</m:t>
                      </m:r>
                      <m:r>
                        <a:rPr lang="es-PE" sz="2800" b="0" i="1" smtClean="0">
                          <a:solidFill>
                            <a:srgbClr val="C00000"/>
                          </a:solidFill>
                          <a:latin typeface="Cambria Math" panose="02040503050406030204" pitchFamily="18" charset="0"/>
                        </a:rPr>
                        <m:t>+</m:t>
                      </m:r>
                      <m:r>
                        <a:rPr lang="es-PE" sz="2800" b="0" i="1" smtClean="0">
                          <a:solidFill>
                            <a:srgbClr val="C00000"/>
                          </a:solidFill>
                          <a:latin typeface="Cambria Math" panose="02040503050406030204" pitchFamily="18" charset="0"/>
                        </a:rPr>
                        <m:t>𝑐</m:t>
                      </m:r>
                      <m:r>
                        <a:rPr lang="es-PE" sz="2800" b="0" i="1" smtClean="0">
                          <a:solidFill>
                            <a:srgbClr val="C00000"/>
                          </a:solidFill>
                          <a:latin typeface="Cambria Math" panose="02040503050406030204" pitchFamily="18" charset="0"/>
                        </a:rPr>
                        <m:t>=0,</m:t>
                      </m:r>
                    </m:oMath>
                  </m:oMathPara>
                </a14:m>
                <a:endParaRPr lang="es-PE" sz="2800" dirty="0">
                  <a:solidFill>
                    <a:srgbClr val="C00000"/>
                  </a:solidFill>
                  <a:latin typeface="Arial" panose="020B0604020202020204" pitchFamily="34" charset="0"/>
                  <a:ea typeface="Arial" panose="020B0604020202020204" pitchFamily="34" charset="0"/>
                  <a:cs typeface="Arial" panose="020B0604020202020204" pitchFamily="34" charset="0"/>
                </a:endParaRPr>
              </a:p>
              <a:p>
                <a:pPr>
                  <a:lnSpc>
                    <a:spcPct val="115000"/>
                  </a:lnSpc>
                  <a:spcAft>
                    <a:spcPts val="0"/>
                  </a:spcAft>
                </a:pPr>
                <a:r>
                  <a:rPr lang="es-419" sz="2800" dirty="0">
                    <a:solidFill>
                      <a:srgbClr val="002060"/>
                    </a:solidFill>
                    <a:latin typeface="Arial" panose="020B0604020202020204" pitchFamily="34" charset="0"/>
                    <a:ea typeface="Arial" panose="020B0604020202020204" pitchFamily="34" charset="0"/>
                    <a:cs typeface="Arial" panose="020B0604020202020204" pitchFamily="34" charset="0"/>
                  </a:rPr>
                  <a:t>    </a:t>
                </a:r>
                <a:r>
                  <a:rPr lang="es-419" sz="2800" dirty="0">
                    <a:solidFill>
                      <a:srgbClr val="002060"/>
                    </a:solidFill>
                    <a:latin typeface="Arial" panose="020B0604020202020204" pitchFamily="34" charset="0"/>
                    <a:cs typeface="Arial" panose="020B0604020202020204" pitchFamily="34" charset="0"/>
                  </a:rPr>
                  <a:t>es la ecuación general de la parábola de eje focal paralelo al eje </a:t>
                </a:r>
                <a14:m>
                  <m:oMath xmlns:m="http://schemas.openxmlformats.org/officeDocument/2006/math">
                    <m:r>
                      <a:rPr lang="es-419" sz="2800" i="1" dirty="0" smtClean="0">
                        <a:solidFill>
                          <a:srgbClr val="002060"/>
                        </a:solidFill>
                        <a:latin typeface="Cambria Math" panose="02040503050406030204" pitchFamily="18" charset="0"/>
                      </a:rPr>
                      <m:t>𝑌</m:t>
                    </m:r>
                  </m:oMath>
                </a14:m>
                <a:endParaRPr lang="es-PE" sz="2800" dirty="0">
                  <a:solidFill>
                    <a:srgbClr val="002060"/>
                  </a:solidFill>
                  <a:latin typeface="Arial" panose="020B0604020202020204" pitchFamily="34" charset="0"/>
                  <a:ea typeface="Arial" panose="020B0604020202020204" pitchFamily="34" charset="0"/>
                  <a:cs typeface="Arial" panose="020B0604020202020204" pitchFamily="34" charset="0"/>
                </a:endParaRPr>
              </a:p>
            </p:txBody>
          </p:sp>
        </mc:Choice>
        <mc:Fallback xmlns="">
          <p:sp>
            <p:nvSpPr>
              <p:cNvPr id="6" name="Rectángulo 5">
                <a:extLst>
                  <a:ext uri="{FF2B5EF4-FFF2-40B4-BE49-F238E27FC236}">
                    <a16:creationId xmlns:a16="http://schemas.microsoft.com/office/drawing/2014/main" id="{24D09BFE-5E68-0C55-3D90-D74B0A46A60A}"/>
                  </a:ext>
                </a:extLst>
              </p:cNvPr>
              <p:cNvSpPr>
                <a:spLocks noRot="1" noChangeAspect="1" noMove="1" noResize="1" noEditPoints="1" noAdjustHandles="1" noChangeArrowheads="1" noChangeShapeType="1" noTextEdit="1"/>
              </p:cNvSpPr>
              <p:nvPr/>
            </p:nvSpPr>
            <p:spPr>
              <a:xfrm>
                <a:off x="304799" y="4223534"/>
                <a:ext cx="11360727" cy="2042547"/>
              </a:xfrm>
              <a:prstGeom prst="rect">
                <a:avLst/>
              </a:prstGeom>
              <a:blipFill>
                <a:blip r:embed="rId3"/>
                <a:stretch>
                  <a:fillRect l="-1018" t="-2077" b="-6528"/>
                </a:stretch>
              </a:blipFill>
              <a:ln>
                <a:solidFill>
                  <a:srgbClr val="FF0000"/>
                </a:solidFill>
              </a:ln>
            </p:spPr>
            <p:txBody>
              <a:bodyPr/>
              <a:lstStyle/>
              <a:p>
                <a:r>
                  <a:rPr lang="es-ES">
                    <a:noFill/>
                  </a:rPr>
                  <a:t> </a:t>
                </a:r>
              </a:p>
            </p:txBody>
          </p:sp>
        </mc:Fallback>
      </mc:AlternateContent>
    </p:spTree>
    <p:extLst>
      <p:ext uri="{BB962C8B-B14F-4D97-AF65-F5344CB8AC3E}">
        <p14:creationId xmlns:p14="http://schemas.microsoft.com/office/powerpoint/2010/main" val="2999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a:extLst>
              <a:ext uri="{FF2B5EF4-FFF2-40B4-BE49-F238E27FC236}">
                <a16:creationId xmlns:a16="http://schemas.microsoft.com/office/drawing/2014/main" id="{1DF50BB3-2E11-1B98-C53B-B5676D642FFF}"/>
              </a:ext>
            </a:extLst>
          </p:cNvPr>
          <p:cNvSpPr txBox="1">
            <a:spLocks/>
          </p:cNvSpPr>
          <p:nvPr/>
        </p:nvSpPr>
        <p:spPr>
          <a:xfrm>
            <a:off x="4038573" y="443218"/>
            <a:ext cx="3903662" cy="662911"/>
          </a:xfrm>
          <a:prstGeom prst="rect">
            <a:avLst/>
          </a:prstGeom>
          <a:solidFill>
            <a:schemeClr val="bg1"/>
          </a:solidFill>
          <a:ln>
            <a:solidFill>
              <a:srgbClr val="C00000"/>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200" dirty="0">
                <a:solidFill>
                  <a:srgbClr val="C00000"/>
                </a:solidFill>
                <a:latin typeface="GothamRounded-Book"/>
              </a:rPr>
              <a:t>LOGRO DE LA SESIÓN</a:t>
            </a:r>
            <a:endParaRPr lang="es-PE" sz="3200" dirty="0">
              <a:solidFill>
                <a:srgbClr val="C00000"/>
              </a:solidFill>
              <a:latin typeface="GothamRounded-Book"/>
            </a:endParaRPr>
          </a:p>
        </p:txBody>
      </p:sp>
      <p:sp>
        <p:nvSpPr>
          <p:cNvPr id="10" name="2 Marcador de contenido">
            <a:extLst>
              <a:ext uri="{FF2B5EF4-FFF2-40B4-BE49-F238E27FC236}">
                <a16:creationId xmlns:a16="http://schemas.microsoft.com/office/drawing/2014/main" id="{51AEE442-7791-29A2-D6EC-897FCE2F3780}"/>
              </a:ext>
            </a:extLst>
          </p:cNvPr>
          <p:cNvSpPr txBox="1">
            <a:spLocks/>
          </p:cNvSpPr>
          <p:nvPr/>
        </p:nvSpPr>
        <p:spPr>
          <a:xfrm>
            <a:off x="5563702" y="2669458"/>
            <a:ext cx="5376430" cy="1511752"/>
          </a:xfrm>
          <a:prstGeom prst="rect">
            <a:avLst/>
          </a:prstGeom>
          <a:ln w="22225">
            <a:solidFill>
              <a:srgbClr val="C00000"/>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PE" dirty="0">
                <a:latin typeface="GothamRounded-Book"/>
              </a:rPr>
              <a:t>“Al finalizar la sesión, el estudiante resuelve problemas relacionados a la parábola utilizando su definición y propiedades”.</a:t>
            </a:r>
          </a:p>
        </p:txBody>
      </p:sp>
      <p:sp>
        <p:nvSpPr>
          <p:cNvPr id="12" name="Espaço Reservado para Data 11">
            <a:extLst>
              <a:ext uri="{FF2B5EF4-FFF2-40B4-BE49-F238E27FC236}">
                <a16:creationId xmlns:a16="http://schemas.microsoft.com/office/drawing/2014/main" id="{4B746E6F-10C1-6421-AEF3-33E8FA96007D}"/>
              </a:ext>
            </a:extLst>
          </p:cNvPr>
          <p:cNvSpPr>
            <a:spLocks noGrp="1"/>
          </p:cNvSpPr>
          <p:nvPr>
            <p:ph type="dt" sz="half" idx="10"/>
          </p:nvPr>
        </p:nvSpPr>
        <p:spPr/>
        <p:txBody>
          <a:bodyPr/>
          <a:lstStyle/>
          <a:p>
            <a:fld id="{580E57C6-29C2-744B-A82A-10EAAAF0A300}" type="datetime1">
              <a:rPr lang="pt-BR" smtClean="0"/>
              <a:t>20/07/2023</a:t>
            </a:fld>
            <a:endParaRPr lang="pt-BR" dirty="0"/>
          </a:p>
        </p:txBody>
      </p:sp>
      <p:sp>
        <p:nvSpPr>
          <p:cNvPr id="13" name="Espaço Reservado para Número de Slide 12">
            <a:extLst>
              <a:ext uri="{FF2B5EF4-FFF2-40B4-BE49-F238E27FC236}">
                <a16:creationId xmlns:a16="http://schemas.microsoft.com/office/drawing/2014/main" id="{21A5FD02-3AE2-5E0E-CA87-A5D3250A104A}"/>
              </a:ext>
            </a:extLst>
          </p:cNvPr>
          <p:cNvSpPr>
            <a:spLocks noGrp="1"/>
          </p:cNvSpPr>
          <p:nvPr>
            <p:ph type="sldNum" sz="quarter" idx="12"/>
          </p:nvPr>
        </p:nvSpPr>
        <p:spPr/>
        <p:txBody>
          <a:bodyPr/>
          <a:lstStyle/>
          <a:p>
            <a:fld id="{61164B59-82C0-5740-8D93-9D5F79A1BA58}" type="slidenum">
              <a:rPr lang="pt-BR" smtClean="0"/>
              <a:t>2</a:t>
            </a:fld>
            <a:endParaRPr lang="pt-BR"/>
          </a:p>
        </p:txBody>
      </p:sp>
      <p:pic>
        <p:nvPicPr>
          <p:cNvPr id="3" name="Imagen 2" descr="Gráfico&#10;&#10;Descripción generada automáticamente con confianza baja">
            <a:extLst>
              <a:ext uri="{FF2B5EF4-FFF2-40B4-BE49-F238E27FC236}">
                <a16:creationId xmlns:a16="http://schemas.microsoft.com/office/drawing/2014/main" id="{EEBAC401-546A-44C2-D7E6-0B00DC4BA384}"/>
              </a:ext>
            </a:extLst>
          </p:cNvPr>
          <p:cNvPicPr>
            <a:picLocks noChangeAspect="1"/>
          </p:cNvPicPr>
          <p:nvPr/>
        </p:nvPicPr>
        <p:blipFill>
          <a:blip r:embed="rId2"/>
          <a:stretch>
            <a:fillRect/>
          </a:stretch>
        </p:blipFill>
        <p:spPr>
          <a:xfrm>
            <a:off x="1251868" y="1506180"/>
            <a:ext cx="3903662" cy="3903662"/>
          </a:xfrm>
          <a:prstGeom prst="rect">
            <a:avLst/>
          </a:prstGeom>
          <a:ln w="31750">
            <a:solidFill>
              <a:schemeClr val="bg2">
                <a:lumMod val="50000"/>
              </a:schemeClr>
            </a:solidFill>
          </a:ln>
        </p:spPr>
      </p:pic>
    </p:spTree>
    <p:extLst>
      <p:ext uri="{BB962C8B-B14F-4D97-AF65-F5344CB8AC3E}">
        <p14:creationId xmlns:p14="http://schemas.microsoft.com/office/powerpoint/2010/main" val="4489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6247-D57B-74DC-704D-EABCCC6FBC82}"/>
              </a:ext>
            </a:extLst>
          </p:cNvPr>
          <p:cNvSpPr>
            <a:spLocks noGrp="1"/>
          </p:cNvSpPr>
          <p:nvPr>
            <p:ph type="title"/>
          </p:nvPr>
        </p:nvSpPr>
        <p:spPr>
          <a:xfrm>
            <a:off x="1227704" y="2083463"/>
            <a:ext cx="10363200" cy="1872208"/>
          </a:xfrm>
        </p:spPr>
        <p:txBody>
          <a:bodyPr/>
          <a:lstStyle/>
          <a:p>
            <a:br>
              <a:rPr lang="es-ES" sz="6000" baseline="30000" dirty="0">
                <a:solidFill>
                  <a:srgbClr val="C00000"/>
                </a:solidFill>
              </a:rPr>
            </a:br>
            <a:r>
              <a:rPr lang="es-ES" sz="6000" baseline="30000" dirty="0">
                <a:solidFill>
                  <a:srgbClr val="C00000"/>
                </a:solidFill>
              </a:rPr>
              <a:t>PROPIEDADES - PROBLEMAS</a:t>
            </a:r>
            <a:br>
              <a:rPr lang="es-ES" sz="6000" dirty="0">
                <a:solidFill>
                  <a:srgbClr val="C00000"/>
                </a:solidFill>
              </a:rPr>
            </a:br>
            <a:endParaRPr lang="pt-BR" sz="6000" dirty="0">
              <a:solidFill>
                <a:srgbClr val="C00000"/>
              </a:solidFill>
            </a:endParaRPr>
          </a:p>
        </p:txBody>
      </p:sp>
      <p:sp>
        <p:nvSpPr>
          <p:cNvPr id="3" name="Espaço Reservado para Data 2">
            <a:extLst>
              <a:ext uri="{FF2B5EF4-FFF2-40B4-BE49-F238E27FC236}">
                <a16:creationId xmlns:a16="http://schemas.microsoft.com/office/drawing/2014/main" id="{5DD97674-D7A1-3539-7CFD-89273459E3BC}"/>
              </a:ext>
            </a:extLst>
          </p:cNvPr>
          <p:cNvSpPr>
            <a:spLocks noGrp="1"/>
          </p:cNvSpPr>
          <p:nvPr>
            <p:ph type="dt" sz="half" idx="10"/>
          </p:nvPr>
        </p:nvSpPr>
        <p:spPr/>
        <p:txBody>
          <a:bodyPr/>
          <a:lstStyle/>
          <a:p>
            <a:fld id="{510EA87B-1696-1D40-9B6F-940BA8121D47}" type="datetime1">
              <a:rPr lang="pt-BR" smtClean="0"/>
              <a:t>20/07/2023</a:t>
            </a:fld>
            <a:endParaRPr lang="pt-BR"/>
          </a:p>
        </p:txBody>
      </p:sp>
      <p:sp>
        <p:nvSpPr>
          <p:cNvPr id="4" name="Espaço Reservado para Número de Slide 3">
            <a:extLst>
              <a:ext uri="{FF2B5EF4-FFF2-40B4-BE49-F238E27FC236}">
                <a16:creationId xmlns:a16="http://schemas.microsoft.com/office/drawing/2014/main" id="{3A5BBBF0-362A-6C0B-134A-4CB158187775}"/>
              </a:ext>
            </a:extLst>
          </p:cNvPr>
          <p:cNvSpPr>
            <a:spLocks noGrp="1"/>
          </p:cNvSpPr>
          <p:nvPr>
            <p:ph type="sldNum" sz="quarter" idx="12"/>
          </p:nvPr>
        </p:nvSpPr>
        <p:spPr/>
        <p:txBody>
          <a:bodyPr/>
          <a:lstStyle/>
          <a:p>
            <a:fld id="{61164B59-82C0-5740-8D93-9D5F79A1BA58}" type="slidenum">
              <a:rPr lang="pt-BR" smtClean="0"/>
              <a:t>20</a:t>
            </a:fld>
            <a:endParaRPr lang="pt-BR"/>
          </a:p>
        </p:txBody>
      </p:sp>
    </p:spTree>
    <p:extLst>
      <p:ext uri="{BB962C8B-B14F-4D97-AF65-F5344CB8AC3E}">
        <p14:creationId xmlns:p14="http://schemas.microsoft.com/office/powerpoint/2010/main" val="58684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21</a:t>
            </a:fld>
            <a:endParaRPr lang="pt-B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5B19DCD6-FAF6-9CDF-5FA6-0AFF3CA7D784}"/>
                  </a:ext>
                </a:extLst>
              </p:cNvPr>
              <p:cNvSpPr/>
              <p:nvPr/>
            </p:nvSpPr>
            <p:spPr>
              <a:xfrm>
                <a:off x="246473" y="446730"/>
                <a:ext cx="11543745" cy="1041247"/>
              </a:xfrm>
              <a:prstGeom prst="rect">
                <a:avLst/>
              </a:prstGeom>
              <a:ln>
                <a:solidFill>
                  <a:srgbClr val="C00000"/>
                </a:solidFill>
              </a:ln>
            </p:spPr>
            <p:txBody>
              <a:bodyPr wrap="square">
                <a:spAutoFit/>
              </a:bodyPr>
              <a:lstStyle/>
              <a:p>
                <a:pPr>
                  <a:lnSpc>
                    <a:spcPct val="115000"/>
                  </a:lnSpc>
                  <a:spcAft>
                    <a:spcPts val="0"/>
                  </a:spcAft>
                </a:pPr>
                <a:r>
                  <a:rPr lang="es-419" sz="2800" dirty="0">
                    <a:solidFill>
                      <a:schemeClr val="tx1"/>
                    </a:solidFill>
                    <a:latin typeface="Arial" panose="020B0604020202020204" pitchFamily="34" charset="0"/>
                    <a:ea typeface="Arial" panose="020B0604020202020204" pitchFamily="34" charset="0"/>
                  </a:rPr>
                  <a:t> </a:t>
                </a:r>
                <a:r>
                  <a:rPr lang="es-419" sz="2800" dirty="0">
                    <a:solidFill>
                      <a:srgbClr val="C00000"/>
                    </a:solidFill>
                    <a:latin typeface="Arial" panose="020B0604020202020204" pitchFamily="34" charset="0"/>
                    <a:ea typeface="Arial" panose="020B0604020202020204" pitchFamily="34" charset="0"/>
                  </a:rPr>
                  <a:t>Teorema: </a:t>
                </a:r>
                <a:r>
                  <a:rPr lang="es-419" sz="2800" dirty="0">
                    <a:solidFill>
                      <a:schemeClr val="tx1"/>
                    </a:solidFill>
                    <a:latin typeface="Arial" panose="020B0604020202020204" pitchFamily="34" charset="0"/>
                    <a:ea typeface="Arial" panose="020B0604020202020204" pitchFamily="34" charset="0"/>
                  </a:rPr>
                  <a:t>La longitud del lado recto de una parábola es igual a </a:t>
                </a:r>
                <a14:m>
                  <m:oMath xmlns:m="http://schemas.openxmlformats.org/officeDocument/2006/math">
                    <m:d>
                      <m:dPr>
                        <m:begChr m:val="|"/>
                        <m:endChr m:val="|"/>
                        <m:ctrlPr>
                          <a:rPr lang="es-419" sz="2800" i="1" dirty="0" smtClean="0">
                            <a:solidFill>
                              <a:srgbClr val="C00000"/>
                            </a:solidFill>
                            <a:latin typeface="Cambria Math" panose="02040503050406030204" pitchFamily="18" charset="0"/>
                          </a:rPr>
                        </m:ctrlPr>
                      </m:dPr>
                      <m:e>
                        <m:r>
                          <a:rPr lang="es-419" sz="2800" i="1" dirty="0">
                            <a:solidFill>
                              <a:srgbClr val="C00000"/>
                            </a:solidFill>
                            <a:latin typeface="Cambria Math" panose="02040503050406030204" pitchFamily="18" charset="0"/>
                            <a:ea typeface="Arial" panose="020B0604020202020204" pitchFamily="34" charset="0"/>
                          </a:rPr>
                          <m:t>4</m:t>
                        </m:r>
                        <m:r>
                          <a:rPr lang="es-419" sz="2800" i="1" dirty="0">
                            <a:solidFill>
                              <a:srgbClr val="C00000"/>
                            </a:solidFill>
                            <a:latin typeface="Cambria Math" panose="02040503050406030204" pitchFamily="18" charset="0"/>
                            <a:ea typeface="Arial" panose="020B0604020202020204" pitchFamily="34" charset="0"/>
                          </a:rPr>
                          <m:t>𝑝</m:t>
                        </m:r>
                      </m:e>
                    </m:d>
                    <m:r>
                      <a:rPr lang="es-PE" sz="2800" b="0" i="1" dirty="0" smtClean="0">
                        <a:solidFill>
                          <a:srgbClr val="C00000"/>
                        </a:solidFill>
                        <a:latin typeface="Cambria Math" panose="02040503050406030204" pitchFamily="18" charset="0"/>
                      </a:rPr>
                      <m:t>.</m:t>
                    </m:r>
                  </m:oMath>
                </a14:m>
                <a:endParaRPr lang="es-PE" sz="2800" dirty="0">
                  <a:solidFill>
                    <a:schemeClr val="tx1"/>
                  </a:solidFill>
                  <a:latin typeface="Arial" panose="020B0604020202020204" pitchFamily="34" charset="0"/>
                  <a:ea typeface="Arial" panose="020B0604020202020204" pitchFamily="34" charset="0"/>
                </a:endParaRPr>
              </a:p>
              <a:p>
                <a:pPr algn="ct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  </a:t>
                </a:r>
                <a14:m>
                  <m:oMath xmlns:m="http://schemas.openxmlformats.org/officeDocument/2006/math">
                    <m:d>
                      <m:dPr>
                        <m:begChr m:val="|"/>
                        <m:endChr m:val="|"/>
                        <m:ctrlPr>
                          <a:rPr lang="es-419" sz="2800" i="1" dirty="0" smtClean="0">
                            <a:solidFill>
                              <a:srgbClr val="C00000"/>
                            </a:solidFill>
                            <a:latin typeface="Cambria Math" panose="02040503050406030204" pitchFamily="18" charset="0"/>
                          </a:rPr>
                        </m:ctrlPr>
                      </m:dPr>
                      <m:e>
                        <m:acc>
                          <m:accPr>
                            <m:chr m:val="̅"/>
                            <m:ctrlPr>
                              <a:rPr lang="es-419" sz="2800" i="1" dirty="0" smtClean="0">
                                <a:solidFill>
                                  <a:srgbClr val="C00000"/>
                                </a:solidFill>
                                <a:latin typeface="Cambria Math" panose="02040503050406030204" pitchFamily="18" charset="0"/>
                              </a:rPr>
                            </m:ctrlPr>
                          </m:accPr>
                          <m:e>
                            <m:r>
                              <a:rPr lang="es-PE" sz="2800" b="0" i="1" dirty="0" smtClean="0">
                                <a:solidFill>
                                  <a:srgbClr val="C00000"/>
                                </a:solidFill>
                                <a:latin typeface="Cambria Math" panose="02040503050406030204" pitchFamily="18" charset="0"/>
                              </a:rPr>
                              <m:t>𝐿𝑅</m:t>
                            </m:r>
                          </m:e>
                        </m:acc>
                      </m:e>
                    </m:d>
                    <m:r>
                      <a:rPr lang="es-PE" sz="2800" b="0" i="0" dirty="0" smtClean="0">
                        <a:solidFill>
                          <a:srgbClr val="C00000"/>
                        </a:solidFill>
                        <a:latin typeface="Cambria Math" panose="02040503050406030204" pitchFamily="18" charset="0"/>
                      </a:rPr>
                      <m:t>=</m:t>
                    </m:r>
                    <m:d>
                      <m:dPr>
                        <m:begChr m:val="|"/>
                        <m:endChr m:val="|"/>
                        <m:ctrlPr>
                          <a:rPr lang="es-419" sz="2800" i="1" dirty="0">
                            <a:solidFill>
                              <a:srgbClr val="C00000"/>
                            </a:solidFill>
                            <a:latin typeface="Cambria Math" panose="02040503050406030204" pitchFamily="18" charset="0"/>
                          </a:rPr>
                        </m:ctrlPr>
                      </m:dPr>
                      <m:e>
                        <m:r>
                          <a:rPr lang="es-419" sz="2800" i="1" dirty="0">
                            <a:solidFill>
                              <a:srgbClr val="C00000"/>
                            </a:solidFill>
                            <a:latin typeface="Cambria Math" panose="02040503050406030204" pitchFamily="18" charset="0"/>
                            <a:ea typeface="Arial" panose="020B0604020202020204" pitchFamily="34" charset="0"/>
                          </a:rPr>
                          <m:t>4</m:t>
                        </m:r>
                        <m:r>
                          <a:rPr lang="es-419" sz="2800" i="1" dirty="0">
                            <a:solidFill>
                              <a:srgbClr val="C00000"/>
                            </a:solidFill>
                            <a:latin typeface="Cambria Math" panose="02040503050406030204" pitchFamily="18" charset="0"/>
                            <a:ea typeface="Arial" panose="020B0604020202020204" pitchFamily="34" charset="0"/>
                          </a:rPr>
                          <m:t>𝑝</m:t>
                        </m:r>
                      </m:e>
                    </m:d>
                  </m:oMath>
                </a14:m>
                <a:endParaRPr lang="es-PE" sz="2800" dirty="0">
                  <a:solidFill>
                    <a:srgbClr val="C00000"/>
                  </a:solidFill>
                  <a:latin typeface="Arial" panose="020B0604020202020204" pitchFamily="34" charset="0"/>
                  <a:ea typeface="Arial" panose="020B0604020202020204" pitchFamily="34" charset="0"/>
                </a:endParaRPr>
              </a:p>
            </p:txBody>
          </p:sp>
        </mc:Choice>
        <mc:Fallback xmlns="">
          <p:sp>
            <p:nvSpPr>
              <p:cNvPr id="4" name="Rectángulo 3">
                <a:extLst>
                  <a:ext uri="{FF2B5EF4-FFF2-40B4-BE49-F238E27FC236}">
                    <a16:creationId xmlns:a16="http://schemas.microsoft.com/office/drawing/2014/main" id="{5B19DCD6-FAF6-9CDF-5FA6-0AFF3CA7D784}"/>
                  </a:ext>
                </a:extLst>
              </p:cNvPr>
              <p:cNvSpPr>
                <a:spLocks noRot="1" noChangeAspect="1" noMove="1" noResize="1" noEditPoints="1" noAdjustHandles="1" noChangeArrowheads="1" noChangeShapeType="1" noTextEdit="1"/>
              </p:cNvSpPr>
              <p:nvPr/>
            </p:nvSpPr>
            <p:spPr>
              <a:xfrm>
                <a:off x="246473" y="446730"/>
                <a:ext cx="11543745" cy="1041247"/>
              </a:xfrm>
              <a:prstGeom prst="rect">
                <a:avLst/>
              </a:prstGeom>
              <a:blipFill>
                <a:blip r:embed="rId2"/>
                <a:stretch>
                  <a:fillRect l="-211" t="-3468"/>
                </a:stretch>
              </a:blipFill>
              <a:ln>
                <a:solidFill>
                  <a:srgbClr val="C00000"/>
                </a:solidFill>
              </a:ln>
            </p:spPr>
            <p:txBody>
              <a:bodyPr/>
              <a:lstStyle/>
              <a:p>
                <a:r>
                  <a:rPr lang="es-ES">
                    <a:noFill/>
                  </a:rPr>
                  <a:t> </a:t>
                </a:r>
              </a:p>
            </p:txBody>
          </p:sp>
        </mc:Fallback>
      </mc:AlternateContent>
      <p:sp>
        <p:nvSpPr>
          <p:cNvPr id="5" name="Rectángulo 4">
            <a:extLst>
              <a:ext uri="{FF2B5EF4-FFF2-40B4-BE49-F238E27FC236}">
                <a16:creationId xmlns:a16="http://schemas.microsoft.com/office/drawing/2014/main" id="{BF201AEE-F25E-5B7E-EC4D-F94E823F44E9}"/>
              </a:ext>
            </a:extLst>
          </p:cNvPr>
          <p:cNvSpPr/>
          <p:nvPr/>
        </p:nvSpPr>
        <p:spPr>
          <a:xfrm>
            <a:off x="343512" y="2080159"/>
            <a:ext cx="2896947" cy="545727"/>
          </a:xfrm>
          <a:prstGeom prst="rect">
            <a:avLst/>
          </a:prstGeom>
          <a:ln>
            <a:solidFill>
              <a:srgbClr val="C00000"/>
            </a:solidFill>
          </a:ln>
        </p:spPr>
        <p:txBody>
          <a:bodyPr wrap="none">
            <a:spAutoFit/>
          </a:bodyPr>
          <a:lstStyle/>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APLICACIONES</a:t>
            </a:r>
            <a:endParaRPr lang="es-PE" sz="2800" dirty="0">
              <a:solidFill>
                <a:srgbClr val="C00000"/>
              </a:solidFill>
              <a:latin typeface="Arial" panose="020B0604020202020204" pitchFamily="34" charset="0"/>
              <a:ea typeface="Arial" panose="020B0604020202020204" pitchFamily="34" charset="0"/>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E3DEE5C5-55F6-33F9-1D2D-CF4CEC554C83}"/>
                  </a:ext>
                </a:extLst>
              </p:cNvPr>
              <p:cNvSpPr/>
              <p:nvPr/>
            </p:nvSpPr>
            <p:spPr>
              <a:xfrm>
                <a:off x="271524" y="2773863"/>
                <a:ext cx="5937871" cy="3023328"/>
              </a:xfrm>
              <a:prstGeom prst="rect">
                <a:avLst/>
              </a:prstGeom>
              <a:ln>
                <a:solidFill>
                  <a:srgbClr val="C00000"/>
                </a:solidFill>
              </a:ln>
            </p:spPr>
            <p:txBody>
              <a:bodyPr wrap="square">
                <a:spAutoFit/>
              </a:bodyPr>
              <a:lstStyle/>
              <a:p>
                <a:pPr>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1)  Propiedad focal de la parábola</a:t>
                </a:r>
                <a:endParaRPr lang="es-PE" sz="2800" dirty="0">
                  <a:solidFill>
                    <a:srgbClr val="C00000"/>
                  </a:solidFill>
                  <a:latin typeface="Arial" panose="020B0604020202020204" pitchFamily="34" charset="0"/>
                  <a:ea typeface="Arial" panose="020B0604020202020204" pitchFamily="34" charset="0"/>
                </a:endParaRPr>
              </a:p>
              <a:p>
                <a:pPr marL="438150" indent="-438150">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     La recta que une al foco con cualquier punto de la parábola y una recta paralela al eje, forman ángulos iguales con la tangente a la parábola que pasa por </a:t>
                </a:r>
                <a14:m>
                  <m:oMath xmlns:m="http://schemas.openxmlformats.org/officeDocument/2006/math">
                    <m:r>
                      <a:rPr lang="es-419" sz="2800" b="0" i="1" dirty="0" smtClean="0">
                        <a:solidFill>
                          <a:srgbClr val="C00000"/>
                        </a:solidFill>
                        <a:latin typeface="Cambria Math" panose="02040503050406030204" pitchFamily="18" charset="0"/>
                        <a:ea typeface="Arial" panose="020B0604020202020204" pitchFamily="34" charset="0"/>
                      </a:rPr>
                      <m:t>𝑃</m:t>
                    </m:r>
                  </m:oMath>
                </a14:m>
                <a:r>
                  <a:rPr lang="es-419" sz="2800" dirty="0">
                    <a:solidFill>
                      <a:srgbClr val="C00000"/>
                    </a:solidFill>
                    <a:latin typeface="Arial" panose="020B0604020202020204" pitchFamily="34" charset="0"/>
                    <a:ea typeface="Arial" panose="020B0604020202020204" pitchFamily="34" charset="0"/>
                  </a:rPr>
                  <a:t>.</a:t>
                </a:r>
                <a:endParaRPr lang="es-PE" sz="2800" dirty="0">
                  <a:solidFill>
                    <a:srgbClr val="C00000"/>
                  </a:solidFill>
                  <a:latin typeface="Arial" panose="020B0604020202020204" pitchFamily="34" charset="0"/>
                  <a:ea typeface="Arial" panose="020B0604020202020204" pitchFamily="34" charset="0"/>
                </a:endParaRPr>
              </a:p>
            </p:txBody>
          </p:sp>
        </mc:Choice>
        <mc:Fallback xmlns="">
          <p:sp>
            <p:nvSpPr>
              <p:cNvPr id="6" name="Rectángulo 5">
                <a:extLst>
                  <a:ext uri="{FF2B5EF4-FFF2-40B4-BE49-F238E27FC236}">
                    <a16:creationId xmlns:a16="http://schemas.microsoft.com/office/drawing/2014/main" id="{E3DEE5C5-55F6-33F9-1D2D-CF4CEC554C83}"/>
                  </a:ext>
                </a:extLst>
              </p:cNvPr>
              <p:cNvSpPr>
                <a:spLocks noRot="1" noChangeAspect="1" noMove="1" noResize="1" noEditPoints="1" noAdjustHandles="1" noChangeArrowheads="1" noChangeShapeType="1" noTextEdit="1"/>
              </p:cNvSpPr>
              <p:nvPr/>
            </p:nvSpPr>
            <p:spPr>
              <a:xfrm>
                <a:off x="271524" y="2773863"/>
                <a:ext cx="5937871" cy="3023328"/>
              </a:xfrm>
              <a:prstGeom prst="rect">
                <a:avLst/>
              </a:prstGeom>
              <a:blipFill>
                <a:blip r:embed="rId3"/>
                <a:stretch>
                  <a:fillRect l="-2049" t="-1205" r="-3484" b="-4418"/>
                </a:stretch>
              </a:blipFill>
              <a:ln>
                <a:solidFill>
                  <a:srgbClr val="C00000"/>
                </a:solidFill>
              </a:ln>
            </p:spPr>
            <p:txBody>
              <a:bodyPr/>
              <a:lstStyle/>
              <a:p>
                <a:r>
                  <a:rPr lang="es-ES">
                    <a:noFill/>
                  </a:rPr>
                  <a:t> </a:t>
                </a:r>
              </a:p>
            </p:txBody>
          </p:sp>
        </mc:Fallback>
      </mc:AlternateContent>
      <p:grpSp>
        <p:nvGrpSpPr>
          <p:cNvPr id="7" name="Grupo 6">
            <a:extLst>
              <a:ext uri="{FF2B5EF4-FFF2-40B4-BE49-F238E27FC236}">
                <a16:creationId xmlns:a16="http://schemas.microsoft.com/office/drawing/2014/main" id="{56B10ACF-2F5C-B211-3FF3-790525F1F461}"/>
              </a:ext>
            </a:extLst>
          </p:cNvPr>
          <p:cNvGrpSpPr/>
          <p:nvPr/>
        </p:nvGrpSpPr>
        <p:grpSpPr>
          <a:xfrm>
            <a:off x="6544822" y="2052243"/>
            <a:ext cx="4881090" cy="3688443"/>
            <a:chOff x="6184344" y="2240520"/>
            <a:chExt cx="4881090" cy="3688443"/>
          </a:xfrm>
        </p:grpSpPr>
        <p:grpSp>
          <p:nvGrpSpPr>
            <p:cNvPr id="8" name="Group 3">
              <a:extLst>
                <a:ext uri="{FF2B5EF4-FFF2-40B4-BE49-F238E27FC236}">
                  <a16:creationId xmlns:a16="http://schemas.microsoft.com/office/drawing/2014/main" id="{AEDD3CC1-AE02-CABA-190A-09BE65CA0CCD}"/>
                </a:ext>
              </a:extLst>
            </p:cNvPr>
            <p:cNvGrpSpPr>
              <a:grpSpLocks/>
            </p:cNvGrpSpPr>
            <p:nvPr/>
          </p:nvGrpSpPr>
          <p:grpSpPr bwMode="auto">
            <a:xfrm>
              <a:off x="7783614" y="2804786"/>
              <a:ext cx="2285632" cy="2668487"/>
              <a:chOff x="2995" y="1071"/>
              <a:chExt cx="1357" cy="1655"/>
            </a:xfrm>
          </p:grpSpPr>
          <p:sp>
            <p:nvSpPr>
              <p:cNvPr id="24" name="Arc 4">
                <a:extLst>
                  <a:ext uri="{FF2B5EF4-FFF2-40B4-BE49-F238E27FC236}">
                    <a16:creationId xmlns:a16="http://schemas.microsoft.com/office/drawing/2014/main" id="{13BCF8C4-6BDD-93DE-3B29-F6FC308FEEE0}"/>
                  </a:ext>
                </a:extLst>
              </p:cNvPr>
              <p:cNvSpPr>
                <a:spLocks/>
              </p:cNvSpPr>
              <p:nvPr/>
            </p:nvSpPr>
            <p:spPr bwMode="auto">
              <a:xfrm>
                <a:off x="2995" y="1071"/>
                <a:ext cx="1356" cy="997"/>
              </a:xfrm>
              <a:custGeom>
                <a:avLst/>
                <a:gdLst>
                  <a:gd name="G0" fmla="+- 21265 0 0"/>
                  <a:gd name="G1" fmla="+- 21600 0 0"/>
                  <a:gd name="G2" fmla="+- 21600 0 0"/>
                  <a:gd name="T0" fmla="*/ 0 w 21265"/>
                  <a:gd name="T1" fmla="*/ 17810 h 21600"/>
                  <a:gd name="T2" fmla="*/ 21249 w 21265"/>
                  <a:gd name="T3" fmla="*/ 0 h 21600"/>
                  <a:gd name="T4" fmla="*/ 21265 w 21265"/>
                  <a:gd name="T5" fmla="*/ 21600 h 21600"/>
                </a:gdLst>
                <a:ahLst/>
                <a:cxnLst>
                  <a:cxn ang="0">
                    <a:pos x="T0" y="T1"/>
                  </a:cxn>
                  <a:cxn ang="0">
                    <a:pos x="T2" y="T3"/>
                  </a:cxn>
                  <a:cxn ang="0">
                    <a:pos x="T4" y="T5"/>
                  </a:cxn>
                </a:cxnLst>
                <a:rect l="0" t="0" r="r" b="b"/>
                <a:pathLst>
                  <a:path w="21265" h="21600" fill="none" extrusionOk="0">
                    <a:moveTo>
                      <a:pt x="0" y="17810"/>
                    </a:moveTo>
                    <a:cubicBezTo>
                      <a:pt x="1835" y="7511"/>
                      <a:pt x="10787" y="7"/>
                      <a:pt x="21249" y="0"/>
                    </a:cubicBezTo>
                  </a:path>
                  <a:path w="21265" h="21600" stroke="0" extrusionOk="0">
                    <a:moveTo>
                      <a:pt x="0" y="17810"/>
                    </a:moveTo>
                    <a:cubicBezTo>
                      <a:pt x="1835" y="7511"/>
                      <a:pt x="10787" y="7"/>
                      <a:pt x="21249" y="0"/>
                    </a:cubicBezTo>
                    <a:lnTo>
                      <a:pt x="21265"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solidFill>
                    <a:schemeClr val="accent6">
                      <a:lumMod val="50000"/>
                    </a:schemeClr>
                  </a:solidFill>
                </a:endParaRPr>
              </a:p>
            </p:txBody>
          </p:sp>
          <p:sp>
            <p:nvSpPr>
              <p:cNvPr id="25" name="Arc 5">
                <a:extLst>
                  <a:ext uri="{FF2B5EF4-FFF2-40B4-BE49-F238E27FC236}">
                    <a16:creationId xmlns:a16="http://schemas.microsoft.com/office/drawing/2014/main" id="{3459A739-FFC5-169D-7443-D21C5C04311F}"/>
                  </a:ext>
                </a:extLst>
              </p:cNvPr>
              <p:cNvSpPr>
                <a:spLocks/>
              </p:cNvSpPr>
              <p:nvPr/>
            </p:nvSpPr>
            <p:spPr bwMode="auto">
              <a:xfrm rot="10800000">
                <a:off x="2995" y="1731"/>
                <a:ext cx="1357" cy="995"/>
              </a:xfrm>
              <a:custGeom>
                <a:avLst/>
                <a:gdLst>
                  <a:gd name="G0" fmla="+- 16 0 0"/>
                  <a:gd name="G1" fmla="+- 21600 0 0"/>
                  <a:gd name="G2" fmla="+- 21600 0 0"/>
                  <a:gd name="T0" fmla="*/ 0 w 21283"/>
                  <a:gd name="T1" fmla="*/ 0 h 21600"/>
                  <a:gd name="T2" fmla="*/ 21283 w 21283"/>
                  <a:gd name="T3" fmla="*/ 17819 h 21600"/>
                  <a:gd name="T4" fmla="*/ 16 w 21283"/>
                  <a:gd name="T5" fmla="*/ 21600 h 21600"/>
                </a:gdLst>
                <a:ahLst/>
                <a:cxnLst>
                  <a:cxn ang="0">
                    <a:pos x="T0" y="T1"/>
                  </a:cxn>
                  <a:cxn ang="0">
                    <a:pos x="T2" y="T3"/>
                  </a:cxn>
                  <a:cxn ang="0">
                    <a:pos x="T4" y="T5"/>
                  </a:cxn>
                </a:cxnLst>
                <a:rect l="0" t="0" r="r" b="b"/>
                <a:pathLst>
                  <a:path w="21283" h="21600" fill="none" extrusionOk="0">
                    <a:moveTo>
                      <a:pt x="0" y="0"/>
                    </a:moveTo>
                    <a:cubicBezTo>
                      <a:pt x="5" y="0"/>
                      <a:pt x="10" y="0"/>
                      <a:pt x="16" y="0"/>
                    </a:cubicBezTo>
                    <a:cubicBezTo>
                      <a:pt x="10486" y="0"/>
                      <a:pt x="19449" y="7509"/>
                      <a:pt x="21282" y="17819"/>
                    </a:cubicBezTo>
                  </a:path>
                  <a:path w="21283" h="21600" stroke="0" extrusionOk="0">
                    <a:moveTo>
                      <a:pt x="0" y="0"/>
                    </a:moveTo>
                    <a:cubicBezTo>
                      <a:pt x="5" y="0"/>
                      <a:pt x="10" y="0"/>
                      <a:pt x="16" y="0"/>
                    </a:cubicBezTo>
                    <a:cubicBezTo>
                      <a:pt x="10486" y="0"/>
                      <a:pt x="19449" y="7509"/>
                      <a:pt x="21282" y="17819"/>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solidFill>
                    <a:schemeClr val="accent6">
                      <a:lumMod val="50000"/>
                    </a:schemeClr>
                  </a:solidFill>
                </a:endParaRPr>
              </a:p>
            </p:txBody>
          </p:sp>
        </p:grpSp>
        <p:sp>
          <p:nvSpPr>
            <p:cNvPr id="9" name="Line 6">
              <a:extLst>
                <a:ext uri="{FF2B5EF4-FFF2-40B4-BE49-F238E27FC236}">
                  <a16:creationId xmlns:a16="http://schemas.microsoft.com/office/drawing/2014/main" id="{A4D9F522-C39D-FEFD-E466-6173F639A12D}"/>
                </a:ext>
              </a:extLst>
            </p:cNvPr>
            <p:cNvSpPr>
              <a:spLocks noChangeShapeType="1"/>
            </p:cNvSpPr>
            <p:nvPr/>
          </p:nvSpPr>
          <p:spPr bwMode="auto">
            <a:xfrm flipV="1">
              <a:off x="6184344" y="4136633"/>
              <a:ext cx="4493936" cy="25798"/>
            </a:xfrm>
            <a:prstGeom prst="line">
              <a:avLst/>
            </a:prstGeom>
            <a:noFill/>
            <a:ln w="28575">
              <a:solidFill>
                <a:srgbClr val="7030A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solidFill>
                  <a:schemeClr val="accent6">
                    <a:lumMod val="50000"/>
                  </a:schemeClr>
                </a:solidFill>
              </a:endParaRPr>
            </a:p>
          </p:txBody>
        </p:sp>
        <mc:AlternateContent xmlns:mc="http://schemas.openxmlformats.org/markup-compatibility/2006" xmlns:a14="http://schemas.microsoft.com/office/drawing/2010/main">
          <mc:Choice Requires="a14">
            <p:sp>
              <p:nvSpPr>
                <p:cNvPr id="10" name="Rectangle 7">
                  <a:extLst>
                    <a:ext uri="{FF2B5EF4-FFF2-40B4-BE49-F238E27FC236}">
                      <a16:creationId xmlns:a16="http://schemas.microsoft.com/office/drawing/2014/main" id="{4AC812DB-7C13-90A4-EC31-A0152C152A75}"/>
                    </a:ext>
                  </a:extLst>
                </p:cNvPr>
                <p:cNvSpPr>
                  <a:spLocks noChangeArrowheads="1"/>
                </p:cNvSpPr>
                <p:nvPr/>
              </p:nvSpPr>
              <p:spPr bwMode="auto">
                <a:xfrm>
                  <a:off x="6264219" y="2266897"/>
                  <a:ext cx="510524"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chemeClr val="accent6">
                                <a:lumMod val="50000"/>
                              </a:schemeClr>
                            </a:solidFill>
                            <a:latin typeface="Cambria Math" panose="02040503050406030204" pitchFamily="18" charset="0"/>
                          </a:rPr>
                          <m:t>𝑌</m:t>
                        </m:r>
                      </m:oMath>
                    </m:oMathPara>
                  </a14:m>
                  <a:endParaRPr lang="es-ES_tradnl" altLang="es-PE" sz="2800" dirty="0">
                    <a:solidFill>
                      <a:schemeClr val="accent6">
                        <a:lumMod val="50000"/>
                      </a:schemeClr>
                    </a:solidFill>
                    <a:latin typeface="Arial" panose="020B0604020202020204" pitchFamily="34" charset="0"/>
                  </a:endParaRPr>
                </a:p>
              </p:txBody>
            </p:sp>
          </mc:Choice>
          <mc:Fallback xmlns="">
            <p:sp>
              <p:nvSpPr>
                <p:cNvPr id="10" name="Rectangle 7">
                  <a:extLst>
                    <a:ext uri="{FF2B5EF4-FFF2-40B4-BE49-F238E27FC236}">
                      <a16:creationId xmlns:a16="http://schemas.microsoft.com/office/drawing/2014/main" id="{4AC812DB-7C13-90A4-EC31-A0152C152A75}"/>
                    </a:ext>
                  </a:extLst>
                </p:cNvPr>
                <p:cNvSpPr>
                  <a:spLocks noRot="1" noChangeAspect="1" noMove="1" noResize="1" noEditPoints="1" noAdjustHandles="1" noChangeArrowheads="1" noChangeShapeType="1" noTextEdit="1"/>
                </p:cNvSpPr>
                <p:nvPr/>
              </p:nvSpPr>
              <p:spPr bwMode="auto">
                <a:xfrm>
                  <a:off x="6264219" y="2266897"/>
                  <a:ext cx="510524" cy="523862"/>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D29CC6D0-4CA2-9E02-B506-82B352520A67}"/>
                    </a:ext>
                  </a:extLst>
                </p:cNvPr>
                <p:cNvSpPr>
                  <a:spLocks noChangeArrowheads="1"/>
                </p:cNvSpPr>
                <p:nvPr/>
              </p:nvSpPr>
              <p:spPr bwMode="auto">
                <a:xfrm>
                  <a:off x="10399796" y="4109962"/>
                  <a:ext cx="524952"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chemeClr val="accent6">
                                <a:lumMod val="50000"/>
                              </a:schemeClr>
                            </a:solidFill>
                            <a:latin typeface="Cambria Math" panose="02040503050406030204" pitchFamily="18" charset="0"/>
                          </a:rPr>
                          <m:t>𝑋</m:t>
                        </m:r>
                      </m:oMath>
                    </m:oMathPara>
                  </a14:m>
                  <a:endParaRPr lang="es-ES_tradnl" altLang="es-PE" sz="2800" dirty="0">
                    <a:solidFill>
                      <a:schemeClr val="accent6">
                        <a:lumMod val="50000"/>
                      </a:schemeClr>
                    </a:solidFill>
                    <a:latin typeface="Arial" panose="020B0604020202020204" pitchFamily="34" charset="0"/>
                  </a:endParaRPr>
                </a:p>
              </p:txBody>
            </p:sp>
          </mc:Choice>
          <mc:Fallback xmlns="">
            <p:sp>
              <p:nvSpPr>
                <p:cNvPr id="11" name="Rectangle 8">
                  <a:extLst>
                    <a:ext uri="{FF2B5EF4-FFF2-40B4-BE49-F238E27FC236}">
                      <a16:creationId xmlns:a16="http://schemas.microsoft.com/office/drawing/2014/main" id="{D29CC6D0-4CA2-9E02-B506-82B352520A67}"/>
                    </a:ext>
                  </a:extLst>
                </p:cNvPr>
                <p:cNvSpPr>
                  <a:spLocks noRot="1" noChangeAspect="1" noMove="1" noResize="1" noEditPoints="1" noAdjustHandles="1" noChangeArrowheads="1" noChangeShapeType="1" noTextEdit="1"/>
                </p:cNvSpPr>
                <p:nvPr/>
              </p:nvSpPr>
              <p:spPr bwMode="auto">
                <a:xfrm>
                  <a:off x="10399796" y="4109962"/>
                  <a:ext cx="524952" cy="52386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2" name="Line 11">
              <a:extLst>
                <a:ext uri="{FF2B5EF4-FFF2-40B4-BE49-F238E27FC236}">
                  <a16:creationId xmlns:a16="http://schemas.microsoft.com/office/drawing/2014/main" id="{3EE401DA-FCD3-C150-BBDC-712C177E47A4}"/>
                </a:ext>
              </a:extLst>
            </p:cNvPr>
            <p:cNvSpPr>
              <a:spLocks noChangeShapeType="1"/>
            </p:cNvSpPr>
            <p:nvPr/>
          </p:nvSpPr>
          <p:spPr bwMode="auto">
            <a:xfrm flipV="1">
              <a:off x="6778354" y="2291320"/>
              <a:ext cx="7388" cy="3637643"/>
            </a:xfrm>
            <a:prstGeom prst="line">
              <a:avLst/>
            </a:prstGeom>
            <a:noFill/>
            <a:ln w="28575">
              <a:solidFill>
                <a:srgbClr val="7030A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solidFill>
                  <a:schemeClr val="accent6">
                    <a:lumMod val="50000"/>
                  </a:schemeClr>
                </a:solidFill>
              </a:endParaRPr>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8CA8628C-28FE-E66C-479F-05655A2CE428}"/>
                    </a:ext>
                  </a:extLst>
                </p:cNvPr>
                <p:cNvSpPr/>
                <p:nvPr/>
              </p:nvSpPr>
              <p:spPr>
                <a:xfrm>
                  <a:off x="7315253" y="4110615"/>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1" i="1" dirty="0" smtClean="0">
                            <a:solidFill>
                              <a:schemeClr val="accent6">
                                <a:lumMod val="50000"/>
                              </a:schemeClr>
                            </a:solidFill>
                            <a:latin typeface="Cambria Math" panose="02040503050406030204" pitchFamily="18" charset="0"/>
                          </a:rPr>
                          <m:t>𝑽</m:t>
                        </m:r>
                      </m:oMath>
                    </m:oMathPara>
                  </a14:m>
                  <a:endParaRPr lang="es-PE" sz="2800" dirty="0">
                    <a:solidFill>
                      <a:schemeClr val="accent6">
                        <a:lumMod val="50000"/>
                      </a:schemeClr>
                    </a:solidFill>
                  </a:endParaRPr>
                </a:p>
              </p:txBody>
            </p:sp>
          </mc:Choice>
          <mc:Fallback xmlns="">
            <p:sp>
              <p:nvSpPr>
                <p:cNvPr id="13" name="Rectángulo 12">
                  <a:extLst>
                    <a:ext uri="{FF2B5EF4-FFF2-40B4-BE49-F238E27FC236}">
                      <a16:creationId xmlns:a16="http://schemas.microsoft.com/office/drawing/2014/main" id="{8CA8628C-28FE-E66C-479F-05655A2CE428}"/>
                    </a:ext>
                  </a:extLst>
                </p:cNvPr>
                <p:cNvSpPr>
                  <a:spLocks noRot="1" noChangeAspect="1" noMove="1" noResize="1" noEditPoints="1" noAdjustHandles="1" noChangeArrowheads="1" noChangeShapeType="1" noTextEdit="1"/>
                </p:cNvSpPr>
                <p:nvPr/>
              </p:nvSpPr>
              <p:spPr>
                <a:xfrm>
                  <a:off x="7315253" y="4110615"/>
                  <a:ext cx="529311" cy="523220"/>
                </a:xfrm>
                <a:prstGeom prst="rect">
                  <a:avLst/>
                </a:prstGeom>
                <a:blipFill>
                  <a:blip r:embed="rId6"/>
                  <a:stretch>
                    <a:fillRect/>
                  </a:stretch>
                </a:blipFill>
              </p:spPr>
              <p:txBody>
                <a:bodyPr/>
                <a:lstStyle/>
                <a:p>
                  <a:r>
                    <a:rPr lang="es-PE">
                      <a:noFill/>
                    </a:rPr>
                    <a:t> </a:t>
                  </a:r>
                </a:p>
              </p:txBody>
            </p:sp>
          </mc:Fallback>
        </mc:AlternateContent>
        <p:sp>
          <p:nvSpPr>
            <p:cNvPr id="14" name="Elipse 13">
              <a:extLst>
                <a:ext uri="{FF2B5EF4-FFF2-40B4-BE49-F238E27FC236}">
                  <a16:creationId xmlns:a16="http://schemas.microsoft.com/office/drawing/2014/main" id="{B0281480-428F-9FD4-75FB-C1BE1B47933C}"/>
                </a:ext>
              </a:extLst>
            </p:cNvPr>
            <p:cNvSpPr/>
            <p:nvPr/>
          </p:nvSpPr>
          <p:spPr>
            <a:xfrm rot="21396875">
              <a:off x="7736224" y="4112910"/>
              <a:ext cx="95489" cy="9141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accent6">
                    <a:lumMod val="50000"/>
                  </a:schemeClr>
                </a:solidFill>
              </a:endParaRPr>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B489B3DF-4240-C1CC-72C4-9D0DBA8CC698}"/>
                    </a:ext>
                  </a:extLst>
                </p:cNvPr>
                <p:cNvSpPr/>
                <p:nvPr/>
              </p:nvSpPr>
              <p:spPr>
                <a:xfrm>
                  <a:off x="8134702" y="4109962"/>
                  <a:ext cx="593220" cy="5314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_tradnl" altLang="es-PE" sz="2800" b="1" i="1" smtClean="0">
                            <a:solidFill>
                              <a:schemeClr val="accent6">
                                <a:lumMod val="50000"/>
                              </a:schemeClr>
                            </a:solidFill>
                            <a:latin typeface="Cambria Math" panose="02040503050406030204" pitchFamily="18" charset="0"/>
                            <a:ea typeface="Cambria Math" panose="02040503050406030204" pitchFamily="18" charset="0"/>
                            <a:cs typeface="Calibri" panose="020F0502020204030204" pitchFamily="34" charset="0"/>
                          </a:rPr>
                          <m:t>𝓕</m:t>
                        </m:r>
                      </m:oMath>
                    </m:oMathPara>
                  </a14:m>
                  <a:endParaRPr lang="es-PE" sz="2800" dirty="0">
                    <a:solidFill>
                      <a:schemeClr val="accent6">
                        <a:lumMod val="50000"/>
                      </a:schemeClr>
                    </a:solidFill>
                  </a:endParaRPr>
                </a:p>
              </p:txBody>
            </p:sp>
          </mc:Choice>
          <mc:Fallback xmlns="">
            <p:sp>
              <p:nvSpPr>
                <p:cNvPr id="18" name="Rectángulo 17">
                  <a:extLst>
                    <a:ext uri="{FF2B5EF4-FFF2-40B4-BE49-F238E27FC236}">
                      <a16:creationId xmlns:a16="http://schemas.microsoft.com/office/drawing/2014/main" id="{E57FE7BF-796B-4195-9019-596EE582B8AA}"/>
                    </a:ext>
                  </a:extLst>
                </p:cNvPr>
                <p:cNvSpPr>
                  <a:spLocks noRot="1" noChangeAspect="1" noMove="1" noResize="1" noEditPoints="1" noAdjustHandles="1" noChangeArrowheads="1" noChangeShapeType="1" noTextEdit="1"/>
                </p:cNvSpPr>
                <p:nvPr/>
              </p:nvSpPr>
              <p:spPr>
                <a:xfrm>
                  <a:off x="8134702" y="4109962"/>
                  <a:ext cx="593220" cy="531419"/>
                </a:xfrm>
                <a:prstGeom prst="rect">
                  <a:avLst/>
                </a:prstGeom>
                <a:blipFill>
                  <a:blip r:embed="rId7"/>
                  <a:stretch>
                    <a:fillRect/>
                  </a:stretch>
                </a:blipFill>
              </p:spPr>
              <p:txBody>
                <a:bodyPr/>
                <a:lstStyle/>
                <a:p>
                  <a:r>
                    <a:rPr lang="es-PE">
                      <a:noFill/>
                    </a:rPr>
                    <a:t> </a:t>
                  </a:r>
                </a:p>
              </p:txBody>
            </p:sp>
          </mc:Fallback>
        </mc:AlternateContent>
        <p:sp>
          <p:nvSpPr>
            <p:cNvPr id="16" name="Elipse 15">
              <a:extLst>
                <a:ext uri="{FF2B5EF4-FFF2-40B4-BE49-F238E27FC236}">
                  <a16:creationId xmlns:a16="http://schemas.microsoft.com/office/drawing/2014/main" id="{5F0779E0-F7B7-5FBD-7071-67EDE8FF124C}"/>
                </a:ext>
              </a:extLst>
            </p:cNvPr>
            <p:cNvSpPr/>
            <p:nvPr/>
          </p:nvSpPr>
          <p:spPr>
            <a:xfrm rot="21396875">
              <a:off x="8338628" y="4105541"/>
              <a:ext cx="95489" cy="9141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accent6">
                    <a:lumMod val="50000"/>
                  </a:schemeClr>
                </a:solidFill>
              </a:endParaRPr>
            </a:p>
          </p:txBody>
        </p:sp>
        <p:cxnSp>
          <p:nvCxnSpPr>
            <p:cNvPr id="17" name="Conector recto 16">
              <a:extLst>
                <a:ext uri="{FF2B5EF4-FFF2-40B4-BE49-F238E27FC236}">
                  <a16:creationId xmlns:a16="http://schemas.microsoft.com/office/drawing/2014/main" id="{CB1E5468-1BE0-7F2D-BC06-EB2550B4DE8A}"/>
                </a:ext>
              </a:extLst>
            </p:cNvPr>
            <p:cNvCxnSpPr>
              <a:cxnSpLocks/>
            </p:cNvCxnSpPr>
            <p:nvPr/>
          </p:nvCxnSpPr>
          <p:spPr>
            <a:xfrm flipV="1">
              <a:off x="7574791" y="2240520"/>
              <a:ext cx="3490643" cy="120981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7E2770DD-B9EF-07F7-D4A4-932C18185F15}"/>
                </a:ext>
              </a:extLst>
            </p:cNvPr>
            <p:cNvCxnSpPr>
              <a:cxnSpLocks/>
              <a:stCxn id="16" idx="7"/>
              <a:endCxn id="20" idx="3"/>
            </p:cNvCxnSpPr>
            <p:nvPr/>
          </p:nvCxnSpPr>
          <p:spPr>
            <a:xfrm flipV="1">
              <a:off x="8418166" y="2996396"/>
              <a:ext cx="622897" cy="11205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Line 6">
              <a:extLst>
                <a:ext uri="{FF2B5EF4-FFF2-40B4-BE49-F238E27FC236}">
                  <a16:creationId xmlns:a16="http://schemas.microsoft.com/office/drawing/2014/main" id="{33A0CC7E-BA43-75AA-1FEA-54B9ABF991A5}"/>
                </a:ext>
              </a:extLst>
            </p:cNvPr>
            <p:cNvSpPr>
              <a:spLocks noChangeShapeType="1"/>
            </p:cNvSpPr>
            <p:nvPr/>
          </p:nvSpPr>
          <p:spPr bwMode="auto">
            <a:xfrm flipV="1">
              <a:off x="9084345" y="2929120"/>
              <a:ext cx="1881523" cy="33020"/>
            </a:xfrm>
            <a:prstGeom prst="line">
              <a:avLst/>
            </a:prstGeom>
            <a:noFill/>
            <a:ln w="28575">
              <a:solidFill>
                <a:srgbClr val="00B050"/>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solidFill>
                  <a:schemeClr val="accent6">
                    <a:lumMod val="50000"/>
                  </a:schemeClr>
                </a:solidFill>
              </a:endParaRPr>
            </a:p>
          </p:txBody>
        </p:sp>
        <p:sp>
          <p:nvSpPr>
            <p:cNvPr id="20" name="Elipse 19">
              <a:extLst>
                <a:ext uri="{FF2B5EF4-FFF2-40B4-BE49-F238E27FC236}">
                  <a16:creationId xmlns:a16="http://schemas.microsoft.com/office/drawing/2014/main" id="{897378B0-4721-400A-81A6-C63AFF4042CE}"/>
                </a:ext>
              </a:extLst>
            </p:cNvPr>
            <p:cNvSpPr/>
            <p:nvPr/>
          </p:nvSpPr>
          <p:spPr>
            <a:xfrm rot="21396875">
              <a:off x="9025112" y="2916435"/>
              <a:ext cx="95489" cy="9141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accent6">
                    <a:lumMod val="50000"/>
                  </a:schemeClr>
                </a:solidFill>
              </a:endParaRPr>
            </a:p>
          </p:txBody>
        </p:sp>
        <p:sp>
          <p:nvSpPr>
            <p:cNvPr id="21" name="Arco 20">
              <a:extLst>
                <a:ext uri="{FF2B5EF4-FFF2-40B4-BE49-F238E27FC236}">
                  <a16:creationId xmlns:a16="http://schemas.microsoft.com/office/drawing/2014/main" id="{D6A1BD74-BEFF-D579-6E42-EDE67E2C1EFB}"/>
                </a:ext>
              </a:extLst>
            </p:cNvPr>
            <p:cNvSpPr/>
            <p:nvPr/>
          </p:nvSpPr>
          <p:spPr>
            <a:xfrm rot="11648704">
              <a:off x="8705705" y="2682643"/>
              <a:ext cx="541662" cy="588222"/>
            </a:xfrm>
            <a:prstGeom prst="arc">
              <a:avLst>
                <a:gd name="adj1" fmla="val 16200000"/>
                <a:gd name="adj2" fmla="val 1988868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solidFill>
                  <a:schemeClr val="accent6">
                    <a:lumMod val="50000"/>
                  </a:schemeClr>
                </a:solidFill>
              </a:endParaRPr>
            </a:p>
          </p:txBody>
        </p:sp>
        <p:sp>
          <p:nvSpPr>
            <p:cNvPr id="22" name="Arco 21">
              <a:extLst>
                <a:ext uri="{FF2B5EF4-FFF2-40B4-BE49-F238E27FC236}">
                  <a16:creationId xmlns:a16="http://schemas.microsoft.com/office/drawing/2014/main" id="{1C50034F-7C92-F98B-F6D4-FD129510A72E}"/>
                </a:ext>
              </a:extLst>
            </p:cNvPr>
            <p:cNvSpPr/>
            <p:nvPr/>
          </p:nvSpPr>
          <p:spPr>
            <a:xfrm rot="2142408">
              <a:off x="9028525" y="2665024"/>
              <a:ext cx="541662" cy="588222"/>
            </a:xfrm>
            <a:prstGeom prst="arc">
              <a:avLst>
                <a:gd name="adj1" fmla="val 17040261"/>
                <a:gd name="adj2" fmla="val 1959416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solidFill>
                  <a:schemeClr val="accent6">
                    <a:lumMod val="50000"/>
                  </a:schemeClr>
                </a:solidFill>
              </a:endParaRPr>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74AA126-9783-F194-E6CC-DE4A1AA58BF3}"/>
                    </a:ext>
                  </a:extLst>
                </p:cNvPr>
                <p:cNvSpPr/>
                <p:nvPr/>
              </p:nvSpPr>
              <p:spPr>
                <a:xfrm>
                  <a:off x="8727922" y="2433412"/>
                  <a:ext cx="5437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800" b="1" i="1" dirty="0" smtClean="0">
                            <a:solidFill>
                              <a:schemeClr val="accent6">
                                <a:lumMod val="50000"/>
                              </a:schemeClr>
                            </a:solidFill>
                            <a:latin typeface="Cambria Math" panose="02040503050406030204" pitchFamily="18" charset="0"/>
                          </a:rPr>
                          <m:t>𝑷</m:t>
                        </m:r>
                      </m:oMath>
                    </m:oMathPara>
                  </a14:m>
                  <a:endParaRPr lang="es-PE" sz="2800" dirty="0">
                    <a:solidFill>
                      <a:schemeClr val="accent6">
                        <a:lumMod val="50000"/>
                      </a:schemeClr>
                    </a:solidFill>
                  </a:endParaRPr>
                </a:p>
              </p:txBody>
            </p:sp>
          </mc:Choice>
          <mc:Fallback xmlns="">
            <p:sp>
              <p:nvSpPr>
                <p:cNvPr id="23" name="Rectángulo 22">
                  <a:extLst>
                    <a:ext uri="{FF2B5EF4-FFF2-40B4-BE49-F238E27FC236}">
                      <a16:creationId xmlns:a16="http://schemas.microsoft.com/office/drawing/2014/main" id="{B74AA126-9783-F194-E6CC-DE4A1AA58BF3}"/>
                    </a:ext>
                  </a:extLst>
                </p:cNvPr>
                <p:cNvSpPr>
                  <a:spLocks noRot="1" noChangeAspect="1" noMove="1" noResize="1" noEditPoints="1" noAdjustHandles="1" noChangeArrowheads="1" noChangeShapeType="1" noTextEdit="1"/>
                </p:cNvSpPr>
                <p:nvPr/>
              </p:nvSpPr>
              <p:spPr>
                <a:xfrm>
                  <a:off x="8727922" y="2433412"/>
                  <a:ext cx="543739" cy="523220"/>
                </a:xfrm>
                <a:prstGeom prst="rect">
                  <a:avLst/>
                </a:prstGeom>
                <a:blipFill>
                  <a:blip r:embed="rId8"/>
                  <a:stretch>
                    <a:fillRect/>
                  </a:stretch>
                </a:blipFill>
              </p:spPr>
              <p:txBody>
                <a:bodyPr/>
                <a:lstStyle/>
                <a:p>
                  <a:r>
                    <a:rPr lang="es-PE">
                      <a:noFill/>
                    </a:rPr>
                    <a:t> </a:t>
                  </a:r>
                </a:p>
              </p:txBody>
            </p:sp>
          </mc:Fallback>
        </mc:AlternateContent>
      </p:grpSp>
    </p:spTree>
    <p:extLst>
      <p:ext uri="{BB962C8B-B14F-4D97-AF65-F5344CB8AC3E}">
        <p14:creationId xmlns:p14="http://schemas.microsoft.com/office/powerpoint/2010/main" val="3929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22</a:t>
            </a:fld>
            <a:endParaRPr lang="pt-BR"/>
          </a:p>
        </p:txBody>
      </p:sp>
      <p:sp>
        <p:nvSpPr>
          <p:cNvPr id="4" name="Rectángulo 3">
            <a:extLst>
              <a:ext uri="{FF2B5EF4-FFF2-40B4-BE49-F238E27FC236}">
                <a16:creationId xmlns:a16="http://schemas.microsoft.com/office/drawing/2014/main" id="{5BE8F91D-ECAE-7D25-48EE-70F2C47E3401}"/>
              </a:ext>
            </a:extLst>
          </p:cNvPr>
          <p:cNvSpPr/>
          <p:nvPr/>
        </p:nvSpPr>
        <p:spPr>
          <a:xfrm>
            <a:off x="681389" y="1172815"/>
            <a:ext cx="11018520" cy="1041247"/>
          </a:xfrm>
          <a:prstGeom prst="rect">
            <a:avLst/>
          </a:prstGeom>
          <a:ln>
            <a:solidFill>
              <a:srgbClr val="C00000"/>
            </a:solidFill>
          </a:ln>
        </p:spPr>
        <p:txBody>
          <a:bodyPr wrap="square">
            <a:spAutoFit/>
          </a:bodyPr>
          <a:lstStyle/>
          <a:p>
            <a:pPr marL="530225" indent="-530225">
              <a:lnSpc>
                <a:spcPct val="115000"/>
              </a:lnSpc>
              <a:spcAft>
                <a:spcPts val="0"/>
              </a:spcAft>
            </a:pPr>
            <a:r>
              <a:rPr lang="es-419" sz="2800" dirty="0">
                <a:latin typeface="Arial" panose="020B0604020202020204" pitchFamily="34" charset="0"/>
                <a:ea typeface="Arial" panose="020B0604020202020204" pitchFamily="34" charset="0"/>
              </a:rPr>
              <a:t>3)  El cable de soporte de un puente cargado uniformemente adopta la forma parabólica.</a:t>
            </a:r>
            <a:endParaRPr lang="es-PE" sz="2800" dirty="0">
              <a:latin typeface="Arial" panose="020B0604020202020204" pitchFamily="34" charset="0"/>
              <a:ea typeface="Arial" panose="020B0604020202020204" pitchFamily="34" charset="0"/>
            </a:endParaRPr>
          </a:p>
        </p:txBody>
      </p:sp>
      <p:sp>
        <p:nvSpPr>
          <p:cNvPr id="5" name="Rectángulo 4">
            <a:extLst>
              <a:ext uri="{FF2B5EF4-FFF2-40B4-BE49-F238E27FC236}">
                <a16:creationId xmlns:a16="http://schemas.microsoft.com/office/drawing/2014/main" id="{64A8EBD0-4854-954C-ECE5-0C4BB2526181}"/>
              </a:ext>
            </a:extLst>
          </p:cNvPr>
          <p:cNvSpPr/>
          <p:nvPr/>
        </p:nvSpPr>
        <p:spPr>
          <a:xfrm>
            <a:off x="681389" y="2340348"/>
            <a:ext cx="11018520" cy="954107"/>
          </a:xfrm>
          <a:prstGeom prst="rect">
            <a:avLst/>
          </a:prstGeom>
          <a:ln>
            <a:solidFill>
              <a:srgbClr val="C00000"/>
            </a:solidFill>
          </a:ln>
        </p:spPr>
        <p:txBody>
          <a:bodyPr wrap="square">
            <a:spAutoFit/>
          </a:bodyPr>
          <a:lstStyle/>
          <a:p>
            <a:pPr marL="530225" indent="-530225"/>
            <a:r>
              <a:rPr lang="es-419" sz="2800" dirty="0">
                <a:solidFill>
                  <a:schemeClr val="tx1">
                    <a:lumMod val="65000"/>
                    <a:lumOff val="35000"/>
                  </a:schemeClr>
                </a:solidFill>
                <a:latin typeface="Arial" panose="020B0604020202020204" pitchFamily="34" charset="0"/>
                <a:ea typeface="Arial" panose="020B0604020202020204" pitchFamily="34" charset="0"/>
              </a:rPr>
              <a:t>4)  Las trayectorias de algunos Cometas son parabólicas cuyo foco es el sol.</a:t>
            </a:r>
            <a:endParaRPr lang="es-PE" sz="2800" dirty="0">
              <a:solidFill>
                <a:schemeClr val="tx1">
                  <a:lumMod val="65000"/>
                  <a:lumOff val="35000"/>
                </a:schemeClr>
              </a:solidFill>
            </a:endParaRPr>
          </a:p>
        </p:txBody>
      </p:sp>
      <p:sp>
        <p:nvSpPr>
          <p:cNvPr id="6" name="Rectángulo 5">
            <a:extLst>
              <a:ext uri="{FF2B5EF4-FFF2-40B4-BE49-F238E27FC236}">
                <a16:creationId xmlns:a16="http://schemas.microsoft.com/office/drawing/2014/main" id="{3BF6A571-EFB4-8AAB-298E-EDC1BA7DBAA6}"/>
              </a:ext>
            </a:extLst>
          </p:cNvPr>
          <p:cNvSpPr/>
          <p:nvPr/>
        </p:nvSpPr>
        <p:spPr>
          <a:xfrm>
            <a:off x="681389" y="3420742"/>
            <a:ext cx="6832979" cy="545727"/>
          </a:xfrm>
          <a:prstGeom prst="rect">
            <a:avLst/>
          </a:prstGeom>
          <a:ln>
            <a:solidFill>
              <a:srgbClr val="C00000"/>
            </a:solidFill>
          </a:ln>
        </p:spPr>
        <p:txBody>
          <a:bodyPr wrap="square">
            <a:spAutoFit/>
          </a:bodyPr>
          <a:lstStyle/>
          <a:p>
            <a:pPr>
              <a:lnSpc>
                <a:spcPct val="115000"/>
              </a:lnSpc>
              <a:spcAft>
                <a:spcPts val="0"/>
              </a:spcAft>
            </a:pPr>
            <a:r>
              <a:rPr lang="es-419" sz="2800" dirty="0">
                <a:solidFill>
                  <a:schemeClr val="tx1">
                    <a:lumMod val="85000"/>
                    <a:lumOff val="15000"/>
                  </a:schemeClr>
                </a:solidFill>
                <a:latin typeface="Arial" panose="020B0604020202020204" pitchFamily="34" charset="0"/>
                <a:ea typeface="Arial" panose="020B0604020202020204" pitchFamily="34" charset="0"/>
              </a:rPr>
              <a:t>5) El arco simple es de forma parabólica. </a:t>
            </a:r>
            <a:endParaRPr lang="es-PE" sz="2800" dirty="0">
              <a:solidFill>
                <a:schemeClr val="tx1">
                  <a:lumMod val="85000"/>
                  <a:lumOff val="15000"/>
                </a:schemeClr>
              </a:solidFill>
              <a:latin typeface="Arial" panose="020B0604020202020204" pitchFamily="34" charset="0"/>
              <a:ea typeface="Arial" panose="020B0604020202020204" pitchFamily="34" charset="0"/>
            </a:endParaRPr>
          </a:p>
        </p:txBody>
      </p:sp>
      <p:pic>
        <p:nvPicPr>
          <p:cNvPr id="8" name="Imagen 7">
            <a:extLst>
              <a:ext uri="{FF2B5EF4-FFF2-40B4-BE49-F238E27FC236}">
                <a16:creationId xmlns:a16="http://schemas.microsoft.com/office/drawing/2014/main" id="{8CFA560C-9FE9-3EDF-0FDC-45016C30194A}"/>
              </a:ext>
            </a:extLst>
          </p:cNvPr>
          <p:cNvPicPr>
            <a:picLocks noChangeAspect="1"/>
          </p:cNvPicPr>
          <p:nvPr/>
        </p:nvPicPr>
        <p:blipFill>
          <a:blip r:embed="rId2"/>
          <a:stretch>
            <a:fillRect/>
          </a:stretch>
        </p:blipFill>
        <p:spPr>
          <a:xfrm>
            <a:off x="1852547" y="4197812"/>
            <a:ext cx="2093534" cy="2127854"/>
          </a:xfrm>
          <a:prstGeom prst="rect">
            <a:avLst/>
          </a:prstGeom>
          <a:ln w="22225">
            <a:solidFill>
              <a:srgbClr val="00B0F0"/>
            </a:solidFill>
          </a:ln>
        </p:spPr>
      </p:pic>
      <p:pic>
        <p:nvPicPr>
          <p:cNvPr id="10" name="Imagen 9">
            <a:extLst>
              <a:ext uri="{FF2B5EF4-FFF2-40B4-BE49-F238E27FC236}">
                <a16:creationId xmlns:a16="http://schemas.microsoft.com/office/drawing/2014/main" id="{4E8FA114-1E20-C372-28A2-BA3221692DCD}"/>
              </a:ext>
            </a:extLst>
          </p:cNvPr>
          <p:cNvPicPr>
            <a:picLocks noChangeAspect="1"/>
          </p:cNvPicPr>
          <p:nvPr/>
        </p:nvPicPr>
        <p:blipFill>
          <a:blip r:embed="rId3"/>
          <a:stretch>
            <a:fillRect/>
          </a:stretch>
        </p:blipFill>
        <p:spPr>
          <a:xfrm>
            <a:off x="5586325" y="4240270"/>
            <a:ext cx="3080003" cy="2217961"/>
          </a:xfrm>
          <a:prstGeom prst="rect">
            <a:avLst/>
          </a:prstGeom>
          <a:ln w="19050">
            <a:solidFill>
              <a:schemeClr val="accent5">
                <a:lumMod val="50000"/>
              </a:schemeClr>
            </a:solidFill>
          </a:ln>
        </p:spPr>
      </p:pic>
      <p:sp>
        <p:nvSpPr>
          <p:cNvPr id="9" name="Rectángulo 8">
            <a:extLst>
              <a:ext uri="{FF2B5EF4-FFF2-40B4-BE49-F238E27FC236}">
                <a16:creationId xmlns:a16="http://schemas.microsoft.com/office/drawing/2014/main" id="{F251A702-08EB-4127-8002-4A91DEFC2380}"/>
              </a:ext>
            </a:extLst>
          </p:cNvPr>
          <p:cNvSpPr/>
          <p:nvPr/>
        </p:nvSpPr>
        <p:spPr>
          <a:xfrm>
            <a:off x="681389" y="532334"/>
            <a:ext cx="8247458" cy="545727"/>
          </a:xfrm>
          <a:prstGeom prst="rect">
            <a:avLst/>
          </a:prstGeom>
          <a:ln>
            <a:solidFill>
              <a:srgbClr val="C00000"/>
            </a:solidFill>
          </a:ln>
        </p:spPr>
        <p:txBody>
          <a:bodyPr wrap="square">
            <a:spAutoFit/>
          </a:bodyPr>
          <a:lstStyle/>
          <a:p>
            <a:pPr marL="365125" indent="-365125">
              <a:lnSpc>
                <a:spcPct val="115000"/>
              </a:lnSpc>
              <a:spcAft>
                <a:spcPts val="0"/>
              </a:spcAft>
            </a:pPr>
            <a:r>
              <a:rPr lang="es-419" sz="2800" dirty="0">
                <a:solidFill>
                  <a:srgbClr val="C00000"/>
                </a:solidFill>
                <a:latin typeface="Arial" panose="020B0604020202020204" pitchFamily="34" charset="0"/>
                <a:ea typeface="Arial" panose="020B0604020202020204" pitchFamily="34" charset="0"/>
              </a:rPr>
              <a:t>2) El arco de los puentes es de forma parabólica.</a:t>
            </a:r>
            <a:endParaRPr lang="es-PE" sz="2800" dirty="0">
              <a:solidFill>
                <a:srgbClr val="C00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177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23</a:t>
            </a:fld>
            <a:endParaRPr lang="pt-BR"/>
          </a:p>
        </p:txBody>
      </p:sp>
      <p:sp>
        <p:nvSpPr>
          <p:cNvPr id="4" name="Rectángulo 3">
            <a:extLst>
              <a:ext uri="{FF2B5EF4-FFF2-40B4-BE49-F238E27FC236}">
                <a16:creationId xmlns:a16="http://schemas.microsoft.com/office/drawing/2014/main" id="{BD2E8098-27B6-F50F-26CF-34937F39C1DF}"/>
              </a:ext>
            </a:extLst>
          </p:cNvPr>
          <p:cNvSpPr/>
          <p:nvPr/>
        </p:nvSpPr>
        <p:spPr>
          <a:xfrm>
            <a:off x="471366" y="322694"/>
            <a:ext cx="1606530" cy="480901"/>
          </a:xfrm>
          <a:prstGeom prst="rect">
            <a:avLst/>
          </a:prstGeom>
          <a:solidFill>
            <a:schemeClr val="bg1"/>
          </a:solidFill>
          <a:ln>
            <a:solidFill>
              <a:srgbClr val="C00000"/>
            </a:solidFill>
          </a:ln>
        </p:spPr>
        <p:txBody>
          <a:bodyPr wrap="none">
            <a:spAutoFit/>
          </a:bodyPr>
          <a:lstStyle/>
          <a:p>
            <a:pPr>
              <a:lnSpc>
                <a:spcPct val="115000"/>
              </a:lnSpc>
              <a:spcAft>
                <a:spcPts val="0"/>
              </a:spcAft>
            </a:pPr>
            <a:r>
              <a:rPr lang="es-419" sz="2400" dirty="0">
                <a:solidFill>
                  <a:srgbClr val="C00000"/>
                </a:solidFill>
                <a:latin typeface="Arial" panose="020B0604020202020204" pitchFamily="34" charset="0"/>
                <a:ea typeface="Arial" panose="020B0604020202020204" pitchFamily="34" charset="0"/>
              </a:rPr>
              <a:t>Ejercicio 1</a:t>
            </a:r>
            <a:endParaRPr lang="es-PE" sz="2400" dirty="0">
              <a:solidFill>
                <a:srgbClr val="C00000"/>
              </a:solidFill>
              <a:latin typeface="Arial" panose="020B0604020202020204" pitchFamily="34" charset="0"/>
              <a:ea typeface="Arial" panose="020B0604020202020204" pitchFamily="34" charset="0"/>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D6782770-3932-D724-5287-450AFBC547B5}"/>
                  </a:ext>
                </a:extLst>
              </p:cNvPr>
              <p:cNvSpPr/>
              <p:nvPr/>
            </p:nvSpPr>
            <p:spPr>
              <a:xfrm>
                <a:off x="471366" y="1130458"/>
                <a:ext cx="11171993" cy="1041119"/>
              </a:xfrm>
              <a:prstGeom prst="rect">
                <a:avLst/>
              </a:prstGeom>
              <a:ln>
                <a:solidFill>
                  <a:srgbClr val="C00000"/>
                </a:solidFill>
              </a:ln>
            </p:spPr>
            <p:txBody>
              <a:bodyPr wrap="square">
                <a:spAutoFit/>
              </a:bodyPr>
              <a:lstStyle/>
              <a:p>
                <a:pPr>
                  <a:lnSpc>
                    <a:spcPct val="115000"/>
                  </a:lnSpc>
                </a:pPr>
                <a:r>
                  <a:rPr lang="es-419" sz="2800" dirty="0">
                    <a:solidFill>
                      <a:schemeClr val="tx1">
                        <a:lumMod val="85000"/>
                        <a:lumOff val="15000"/>
                      </a:schemeClr>
                    </a:solidFill>
                    <a:latin typeface="Arial" panose="020B0604020202020204" pitchFamily="34" charset="0"/>
                    <a:ea typeface="Arial" panose="020B0604020202020204" pitchFamily="34" charset="0"/>
                  </a:rPr>
                  <a:t>Calcule el valor de </a:t>
                </a:r>
                <a14:m>
                  <m:oMath xmlns:m="http://schemas.openxmlformats.org/officeDocument/2006/math">
                    <m:r>
                      <a:rPr lang="es-419" sz="2800" b="0" i="1" dirty="0" smtClean="0">
                        <a:solidFill>
                          <a:schemeClr val="tx1">
                            <a:lumMod val="85000"/>
                            <a:lumOff val="15000"/>
                          </a:schemeClr>
                        </a:solidFill>
                        <a:latin typeface="Cambria Math" panose="02040503050406030204" pitchFamily="18" charset="0"/>
                        <a:ea typeface="Arial" panose="020B0604020202020204" pitchFamily="34" charset="0"/>
                      </a:rPr>
                      <m:t>𝑡</m:t>
                    </m:r>
                    <m:r>
                      <a:rPr lang="es-419" sz="2800" b="0" i="1"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s-PE" sz="2800" b="0" i="1" dirty="0" smtClean="0">
                        <a:solidFill>
                          <a:schemeClr val="tx1">
                            <a:lumMod val="85000"/>
                            <a:lumOff val="15000"/>
                          </a:schemeClr>
                        </a:solidFill>
                        <a:latin typeface="Cambria Math" panose="02040503050406030204" pitchFamily="18" charset="0"/>
                        <a:ea typeface="Cambria Math" panose="02040503050406030204" pitchFamily="18" charset="0"/>
                      </a:rPr>
                      <m:t>0</m:t>
                    </m:r>
                  </m:oMath>
                </a14:m>
                <a:r>
                  <a:rPr lang="es-419" sz="2800" dirty="0">
                    <a:solidFill>
                      <a:schemeClr val="tx1">
                        <a:lumMod val="85000"/>
                        <a:lumOff val="15000"/>
                      </a:schemeClr>
                    </a:solidFill>
                    <a:latin typeface="Arial" panose="020B0604020202020204" pitchFamily="34" charset="0"/>
                    <a:ea typeface="Arial" panose="020B0604020202020204" pitchFamily="34" charset="0"/>
                  </a:rPr>
                  <a:t>  para que las coordenadas del vértice de la parábola </a:t>
                </a:r>
                <a14:m>
                  <m:oMath xmlns:m="http://schemas.openxmlformats.org/officeDocument/2006/math">
                    <m:sSup>
                      <m:sSupPr>
                        <m:ctrlPr>
                          <a:rPr lang="es-419" sz="2800" i="1">
                            <a:solidFill>
                              <a:schemeClr val="tx1">
                                <a:lumMod val="85000"/>
                                <a:lumOff val="15000"/>
                              </a:schemeClr>
                            </a:solidFill>
                            <a:latin typeface="Cambria Math" panose="02040503050406030204" pitchFamily="18" charset="0"/>
                          </a:rPr>
                        </m:ctrlPr>
                      </m:sSupPr>
                      <m:e>
                        <m:r>
                          <a:rPr lang="es-PE" sz="2800" b="0" i="1">
                            <a:solidFill>
                              <a:schemeClr val="tx1">
                                <a:lumMod val="85000"/>
                                <a:lumOff val="15000"/>
                              </a:schemeClr>
                            </a:solidFill>
                            <a:latin typeface="Cambria Math" panose="02040503050406030204" pitchFamily="18" charset="0"/>
                          </a:rPr>
                          <m:t>𝑥</m:t>
                        </m:r>
                      </m:e>
                      <m:sup>
                        <m:r>
                          <a:rPr lang="es-PE" sz="2800" b="0" i="1">
                            <a:solidFill>
                              <a:schemeClr val="tx1">
                                <a:lumMod val="85000"/>
                                <a:lumOff val="15000"/>
                              </a:schemeClr>
                            </a:solidFill>
                            <a:latin typeface="Cambria Math" panose="02040503050406030204" pitchFamily="18" charset="0"/>
                          </a:rPr>
                          <m:t>2</m:t>
                        </m:r>
                      </m:sup>
                    </m:sSup>
                    <m:r>
                      <a:rPr lang="es-PE" sz="2800" b="0" i="1">
                        <a:solidFill>
                          <a:schemeClr val="tx1">
                            <a:lumMod val="85000"/>
                            <a:lumOff val="15000"/>
                          </a:schemeClr>
                        </a:solidFill>
                        <a:latin typeface="Cambria Math" panose="02040503050406030204" pitchFamily="18" charset="0"/>
                      </a:rPr>
                      <m:t>+</m:t>
                    </m:r>
                    <m:r>
                      <a:rPr lang="es-PE" sz="2800" b="0" i="1" smtClean="0">
                        <a:solidFill>
                          <a:schemeClr val="tx1">
                            <a:lumMod val="85000"/>
                            <a:lumOff val="15000"/>
                          </a:schemeClr>
                        </a:solidFill>
                        <a:latin typeface="Cambria Math" panose="02040503050406030204" pitchFamily="18" charset="0"/>
                      </a:rPr>
                      <m:t>4</m:t>
                    </m:r>
                    <m:r>
                      <a:rPr lang="es-PE" sz="2800" b="0" i="1">
                        <a:solidFill>
                          <a:schemeClr val="tx1">
                            <a:lumMod val="85000"/>
                            <a:lumOff val="15000"/>
                          </a:schemeClr>
                        </a:solidFill>
                        <a:latin typeface="Cambria Math" panose="02040503050406030204" pitchFamily="18" charset="0"/>
                      </a:rPr>
                      <m:t>𝑥</m:t>
                    </m:r>
                    <m:r>
                      <a:rPr lang="es-PE" sz="2800" b="0" i="1" smtClean="0">
                        <a:solidFill>
                          <a:schemeClr val="tx1">
                            <a:lumMod val="85000"/>
                            <a:lumOff val="15000"/>
                          </a:schemeClr>
                        </a:solidFill>
                        <a:latin typeface="Cambria Math" panose="02040503050406030204" pitchFamily="18" charset="0"/>
                      </a:rPr>
                      <m:t>−4</m:t>
                    </m:r>
                    <m:r>
                      <a:rPr lang="es-PE" sz="2800" b="0" i="1" smtClean="0">
                        <a:solidFill>
                          <a:schemeClr val="tx1">
                            <a:lumMod val="85000"/>
                            <a:lumOff val="15000"/>
                          </a:schemeClr>
                        </a:solidFill>
                        <a:latin typeface="Cambria Math" panose="02040503050406030204" pitchFamily="18" charset="0"/>
                      </a:rPr>
                      <m:t>𝑡𝑦</m:t>
                    </m:r>
                    <m:r>
                      <a:rPr lang="es-PE" sz="2800" b="0" i="1" smtClean="0">
                        <a:solidFill>
                          <a:schemeClr val="tx1">
                            <a:lumMod val="85000"/>
                            <a:lumOff val="15000"/>
                          </a:schemeClr>
                        </a:solidFill>
                        <a:latin typeface="Cambria Math" panose="02040503050406030204" pitchFamily="18" charset="0"/>
                      </a:rPr>
                      <m:t>−8=0</m:t>
                    </m:r>
                  </m:oMath>
                </a14:m>
                <a:r>
                  <a:rPr lang="es-419" sz="2800" dirty="0">
                    <a:solidFill>
                      <a:schemeClr val="tx1">
                        <a:lumMod val="85000"/>
                        <a:lumOff val="15000"/>
                      </a:schemeClr>
                    </a:solidFill>
                    <a:latin typeface="Arial" panose="020B0604020202020204" pitchFamily="34" charset="0"/>
                    <a:ea typeface="Arial" panose="020B0604020202020204" pitchFamily="34" charset="0"/>
                  </a:rPr>
                  <a:t>  sumen </a:t>
                </a:r>
                <a14:m>
                  <m:oMath xmlns:m="http://schemas.openxmlformats.org/officeDocument/2006/math">
                    <m:r>
                      <a:rPr lang="es-419" sz="2800" b="0" i="1" dirty="0" smtClean="0">
                        <a:solidFill>
                          <a:schemeClr val="tx1">
                            <a:lumMod val="85000"/>
                            <a:lumOff val="15000"/>
                          </a:schemeClr>
                        </a:solidFill>
                        <a:latin typeface="Cambria Math" panose="02040503050406030204" pitchFamily="18" charset="0"/>
                        <a:ea typeface="Arial" panose="020B0604020202020204" pitchFamily="34" charset="0"/>
                      </a:rPr>
                      <m:t>−8</m:t>
                    </m:r>
                  </m:oMath>
                </a14:m>
                <a:r>
                  <a:rPr lang="es-PE" sz="2800" dirty="0">
                    <a:solidFill>
                      <a:schemeClr val="tx1">
                        <a:lumMod val="85000"/>
                        <a:lumOff val="15000"/>
                      </a:schemeClr>
                    </a:solidFill>
                    <a:latin typeface="Arial" panose="020B0604020202020204" pitchFamily="34" charset="0"/>
                    <a:ea typeface="Arial" panose="020B0604020202020204" pitchFamily="34" charset="0"/>
                  </a:rPr>
                  <a:t>.</a:t>
                </a:r>
              </a:p>
            </p:txBody>
          </p:sp>
        </mc:Choice>
        <mc:Fallback xmlns="">
          <p:sp>
            <p:nvSpPr>
              <p:cNvPr id="5" name="Rectángulo 4">
                <a:extLst>
                  <a:ext uri="{FF2B5EF4-FFF2-40B4-BE49-F238E27FC236}">
                    <a16:creationId xmlns:a16="http://schemas.microsoft.com/office/drawing/2014/main" id="{D6782770-3932-D724-5287-450AFBC547B5}"/>
                  </a:ext>
                </a:extLst>
              </p:cNvPr>
              <p:cNvSpPr>
                <a:spLocks noRot="1" noChangeAspect="1" noMove="1" noResize="1" noEditPoints="1" noAdjustHandles="1" noChangeArrowheads="1" noChangeShapeType="1" noTextEdit="1"/>
              </p:cNvSpPr>
              <p:nvPr/>
            </p:nvSpPr>
            <p:spPr>
              <a:xfrm>
                <a:off x="471366" y="1130458"/>
                <a:ext cx="11171993" cy="1041119"/>
              </a:xfrm>
              <a:prstGeom prst="rect">
                <a:avLst/>
              </a:prstGeom>
              <a:blipFill>
                <a:blip r:embed="rId2"/>
                <a:stretch>
                  <a:fillRect l="-1035" t="-3468" b="-14451"/>
                </a:stretch>
              </a:blipFill>
              <a:ln>
                <a:solidFill>
                  <a:srgbClr val="C00000"/>
                </a:solidFill>
              </a:ln>
            </p:spPr>
            <p:txBody>
              <a:bodyPr/>
              <a:lstStyle/>
              <a:p>
                <a:r>
                  <a:rPr lang="es-ES">
                    <a:noFill/>
                  </a:rPr>
                  <a:t> </a:t>
                </a:r>
              </a:p>
            </p:txBody>
          </p:sp>
        </mc:Fallback>
      </mc:AlternateContent>
      <p:sp>
        <p:nvSpPr>
          <p:cNvPr id="6" name="Rectángulo 5">
            <a:extLst>
              <a:ext uri="{FF2B5EF4-FFF2-40B4-BE49-F238E27FC236}">
                <a16:creationId xmlns:a16="http://schemas.microsoft.com/office/drawing/2014/main" id="{A03C087D-DDD3-A7FA-2AFC-75024CC1F6C7}"/>
              </a:ext>
            </a:extLst>
          </p:cNvPr>
          <p:cNvSpPr/>
          <p:nvPr/>
        </p:nvSpPr>
        <p:spPr>
          <a:xfrm>
            <a:off x="471367" y="2459797"/>
            <a:ext cx="1367682" cy="461665"/>
          </a:xfrm>
          <a:prstGeom prst="rect">
            <a:avLst/>
          </a:prstGeom>
          <a:solidFill>
            <a:schemeClr val="bg1"/>
          </a:solidFill>
          <a:ln>
            <a:solidFill>
              <a:srgbClr val="C00000"/>
            </a:solidFill>
          </a:ln>
        </p:spPr>
        <p:txBody>
          <a:bodyPr wrap="none">
            <a:spAutoFit/>
          </a:bodyPr>
          <a:lstStyle/>
          <a:p>
            <a:r>
              <a:rPr lang="es-419" sz="2400" dirty="0">
                <a:solidFill>
                  <a:srgbClr val="C00000"/>
                </a:solidFill>
                <a:latin typeface="Arial" panose="020B0604020202020204" pitchFamily="34" charset="0"/>
                <a:ea typeface="Arial" panose="020B0604020202020204" pitchFamily="34" charset="0"/>
              </a:rPr>
              <a:t>Solución</a:t>
            </a:r>
            <a:endParaRPr lang="es-PE" sz="2400" dirty="0">
              <a:solidFill>
                <a:srgbClr val="C00000"/>
              </a:solidFill>
            </a:endParaRPr>
          </a:p>
        </p:txBody>
      </p:sp>
      <p:sp>
        <p:nvSpPr>
          <p:cNvPr id="7" name="Rectángulo 6">
            <a:extLst>
              <a:ext uri="{FF2B5EF4-FFF2-40B4-BE49-F238E27FC236}">
                <a16:creationId xmlns:a16="http://schemas.microsoft.com/office/drawing/2014/main" id="{57E280A1-11D6-B1B4-9111-E35A48CE0C1F}"/>
              </a:ext>
            </a:extLst>
          </p:cNvPr>
          <p:cNvSpPr/>
          <p:nvPr/>
        </p:nvSpPr>
        <p:spPr>
          <a:xfrm>
            <a:off x="498939" y="3049356"/>
            <a:ext cx="7427033" cy="523220"/>
          </a:xfrm>
          <a:prstGeom prst="rect">
            <a:avLst/>
          </a:prstGeom>
          <a:ln>
            <a:noFill/>
          </a:ln>
        </p:spPr>
        <p:txBody>
          <a:bodyPr wrap="none">
            <a:spAutoFit/>
          </a:bodyPr>
          <a:lstStyle/>
          <a:p>
            <a:r>
              <a:rPr lang="es-419" sz="2800" dirty="0">
                <a:latin typeface="Arial" panose="020B0604020202020204" pitchFamily="34" charset="0"/>
                <a:ea typeface="Arial" panose="020B0604020202020204" pitchFamily="34" charset="0"/>
              </a:rPr>
              <a:t>Reduciendo a la forma ordinaria, la ecuación:</a:t>
            </a:r>
            <a:endParaRPr lang="es-PE" sz="2800" dirty="0"/>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7E0FAB20-226B-9092-7B36-F472441E9EDF}"/>
                  </a:ext>
                </a:extLst>
              </p:cNvPr>
              <p:cNvSpPr/>
              <p:nvPr/>
            </p:nvSpPr>
            <p:spPr>
              <a:xfrm>
                <a:off x="4495661" y="3700470"/>
                <a:ext cx="373134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800" b="0" i="1" dirty="0" smtClean="0">
                          <a:solidFill>
                            <a:srgbClr val="C00000"/>
                          </a:solidFill>
                          <a:latin typeface="Cambria Math" panose="02040503050406030204" pitchFamily="18" charset="0"/>
                        </a:rPr>
                        <m:t>(</m:t>
                      </m:r>
                      <m:r>
                        <a:rPr lang="es-PE" altLang="es-PE" sz="2800" b="0" i="1" dirty="0">
                          <a:solidFill>
                            <a:srgbClr val="C00000"/>
                          </a:solidFill>
                          <a:latin typeface="Cambria Math" panose="02040503050406030204" pitchFamily="18" charset="0"/>
                        </a:rPr>
                        <m:t>𝑥</m:t>
                      </m:r>
                      <m:r>
                        <a:rPr lang="es-PE" altLang="es-PE" sz="2800" b="0" i="1" dirty="0" smtClean="0">
                          <a:solidFill>
                            <a:srgbClr val="C00000"/>
                          </a:solidFill>
                          <a:latin typeface="Cambria Math" panose="02040503050406030204" pitchFamily="18" charset="0"/>
                        </a:rPr>
                        <m:t>+2</m:t>
                      </m:r>
                      <m:r>
                        <a:rPr lang="es-ES_tradnl" altLang="es-PE" sz="2800" b="0" i="1" dirty="0">
                          <a:solidFill>
                            <a:srgbClr val="C00000"/>
                          </a:solidFill>
                          <a:latin typeface="Cambria Math" panose="02040503050406030204" pitchFamily="18" charset="0"/>
                        </a:rPr>
                        <m:t>)</m:t>
                      </m:r>
                      <m:r>
                        <a:rPr lang="es-ES_tradnl" altLang="es-PE" sz="2800" b="0" i="1" baseline="30000" dirty="0">
                          <a:solidFill>
                            <a:srgbClr val="C00000"/>
                          </a:solidFill>
                          <a:latin typeface="Cambria Math" panose="02040503050406030204" pitchFamily="18" charset="0"/>
                        </a:rPr>
                        <m:t>2</m:t>
                      </m:r>
                      <m:r>
                        <a:rPr lang="es-ES_tradnl" altLang="es-PE" sz="2800" b="0" i="1" dirty="0">
                          <a:solidFill>
                            <a:srgbClr val="C00000"/>
                          </a:solidFill>
                          <a:latin typeface="Cambria Math" panose="02040503050406030204" pitchFamily="18" charset="0"/>
                        </a:rPr>
                        <m:t> = 4</m:t>
                      </m:r>
                      <m:r>
                        <a:rPr lang="es-PE" altLang="es-PE" sz="2800" b="0" i="1" dirty="0" smtClean="0">
                          <a:solidFill>
                            <a:srgbClr val="C00000"/>
                          </a:solidFill>
                          <a:latin typeface="Cambria Math" panose="02040503050406030204" pitchFamily="18" charset="0"/>
                        </a:rPr>
                        <m:t>𝑡</m:t>
                      </m:r>
                      <m:r>
                        <a:rPr lang="es-ES_tradnl" altLang="es-PE" sz="2800" b="0" i="1" dirty="0">
                          <a:solidFill>
                            <a:srgbClr val="C00000"/>
                          </a:solidFill>
                          <a:latin typeface="Cambria Math" panose="02040503050406030204" pitchFamily="18" charset="0"/>
                        </a:rPr>
                        <m:t>(</m:t>
                      </m:r>
                      <m:r>
                        <a:rPr lang="es-PE" altLang="es-PE" sz="2800" b="0" i="1" dirty="0">
                          <a:solidFill>
                            <a:srgbClr val="C00000"/>
                          </a:solidFill>
                          <a:latin typeface="Cambria Math" panose="02040503050406030204" pitchFamily="18" charset="0"/>
                        </a:rPr>
                        <m:t>𝑦</m:t>
                      </m:r>
                      <m:r>
                        <a:rPr lang="es-PE" altLang="es-PE" sz="2800" b="0" i="1" dirty="0" smtClean="0">
                          <a:solidFill>
                            <a:srgbClr val="C00000"/>
                          </a:solidFill>
                          <a:latin typeface="Cambria Math" panose="02040503050406030204" pitchFamily="18" charset="0"/>
                        </a:rPr>
                        <m:t>+</m:t>
                      </m:r>
                      <m:f>
                        <m:fPr>
                          <m:ctrlPr>
                            <a:rPr lang="es-PE" altLang="es-PE" sz="2800" i="1" dirty="0" smtClean="0">
                              <a:solidFill>
                                <a:srgbClr val="C00000"/>
                              </a:solidFill>
                              <a:latin typeface="Cambria Math" panose="02040503050406030204" pitchFamily="18" charset="0"/>
                            </a:rPr>
                          </m:ctrlPr>
                        </m:fPr>
                        <m:num>
                          <m:r>
                            <a:rPr lang="es-PE" altLang="es-PE" sz="2800" b="0" i="1" dirty="0" smtClean="0">
                              <a:solidFill>
                                <a:srgbClr val="C00000"/>
                              </a:solidFill>
                              <a:latin typeface="Cambria Math" panose="02040503050406030204" pitchFamily="18" charset="0"/>
                            </a:rPr>
                            <m:t>3</m:t>
                          </m:r>
                        </m:num>
                        <m:den>
                          <m:r>
                            <a:rPr lang="es-PE" altLang="es-PE" sz="2800" b="0" i="1" dirty="0" smtClean="0">
                              <a:solidFill>
                                <a:srgbClr val="C00000"/>
                              </a:solidFill>
                              <a:latin typeface="Cambria Math" panose="02040503050406030204" pitchFamily="18" charset="0"/>
                            </a:rPr>
                            <m:t>𝑡</m:t>
                          </m:r>
                        </m:den>
                      </m:f>
                      <m:r>
                        <a:rPr lang="es-ES_tradnl" altLang="es-PE" sz="2800" b="0" i="1" dirty="0">
                          <a:solidFill>
                            <a:srgbClr val="C00000"/>
                          </a:solidFill>
                          <a:latin typeface="Cambria Math" panose="02040503050406030204" pitchFamily="18" charset="0"/>
                        </a:rPr>
                        <m:t>)</m:t>
                      </m:r>
                    </m:oMath>
                  </m:oMathPara>
                </a14:m>
                <a:endParaRPr lang="es-PE" sz="2800" dirty="0">
                  <a:solidFill>
                    <a:srgbClr val="C00000"/>
                  </a:solidFill>
                </a:endParaRPr>
              </a:p>
            </p:txBody>
          </p:sp>
        </mc:Choice>
        <mc:Fallback xmlns="">
          <p:sp>
            <p:nvSpPr>
              <p:cNvPr id="8" name="Rectángulo 7">
                <a:extLst>
                  <a:ext uri="{FF2B5EF4-FFF2-40B4-BE49-F238E27FC236}">
                    <a16:creationId xmlns:a16="http://schemas.microsoft.com/office/drawing/2014/main" id="{7E0FAB20-226B-9092-7B36-F472441E9EDF}"/>
                  </a:ext>
                </a:extLst>
              </p:cNvPr>
              <p:cNvSpPr>
                <a:spLocks noRot="1" noChangeAspect="1" noMove="1" noResize="1" noEditPoints="1" noAdjustHandles="1" noChangeArrowheads="1" noChangeShapeType="1" noTextEdit="1"/>
              </p:cNvSpPr>
              <p:nvPr/>
            </p:nvSpPr>
            <p:spPr>
              <a:xfrm>
                <a:off x="4495661" y="3700470"/>
                <a:ext cx="3731341" cy="901785"/>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5BBFA354-0279-A7F0-D415-8D543A712C6D}"/>
                  </a:ext>
                </a:extLst>
              </p:cNvPr>
              <p:cNvSpPr/>
              <p:nvPr/>
            </p:nvSpPr>
            <p:spPr>
              <a:xfrm>
                <a:off x="745609" y="4569165"/>
                <a:ext cx="3466846" cy="737189"/>
              </a:xfrm>
              <a:prstGeom prst="rect">
                <a:avLst/>
              </a:prstGeom>
            </p:spPr>
            <p:txBody>
              <a:bodyPr wrap="none">
                <a:spAutoFit/>
              </a:bodyPr>
              <a:lstStyle/>
              <a:p>
                <a:r>
                  <a:rPr lang="es-419" sz="2800" dirty="0">
                    <a:solidFill>
                      <a:srgbClr val="002060"/>
                    </a:solidFill>
                    <a:latin typeface="Arial" panose="020B0604020202020204" pitchFamily="34" charset="0"/>
                    <a:ea typeface="Arial" panose="020B0604020202020204" pitchFamily="34" charset="0"/>
                  </a:rPr>
                  <a:t>Luego, </a:t>
                </a:r>
                <a14:m>
                  <m:oMath xmlns:m="http://schemas.openxmlformats.org/officeDocument/2006/math">
                    <m:r>
                      <a:rPr lang="es-PE" sz="2800" b="0" i="1" smtClean="0">
                        <a:solidFill>
                          <a:srgbClr val="002060"/>
                        </a:solidFill>
                        <a:latin typeface="Cambria Math" panose="02040503050406030204" pitchFamily="18" charset="0"/>
                        <a:ea typeface="Arial" panose="020B0604020202020204" pitchFamily="34" charset="0"/>
                      </a:rPr>
                      <m:t>𝑉</m:t>
                    </m:r>
                    <m:r>
                      <a:rPr lang="es-PE" sz="2800" b="0" i="1" smtClean="0">
                        <a:solidFill>
                          <a:srgbClr val="002060"/>
                        </a:solidFill>
                        <a:latin typeface="Cambria Math" panose="02040503050406030204" pitchFamily="18" charset="0"/>
                        <a:ea typeface="Arial" panose="020B0604020202020204" pitchFamily="34" charset="0"/>
                      </a:rPr>
                      <m:t>=</m:t>
                    </m:r>
                    <m:d>
                      <m:dPr>
                        <m:ctrlPr>
                          <a:rPr lang="es-PE" sz="2800" b="0" i="1" smtClean="0">
                            <a:solidFill>
                              <a:srgbClr val="002060"/>
                            </a:solidFill>
                            <a:latin typeface="Cambria Math" panose="02040503050406030204" pitchFamily="18" charset="0"/>
                          </a:rPr>
                        </m:ctrlPr>
                      </m:dPr>
                      <m:e>
                        <m:r>
                          <a:rPr lang="es-PE" sz="2800" i="1">
                            <a:solidFill>
                              <a:srgbClr val="002060"/>
                            </a:solidFill>
                            <a:latin typeface="Cambria Math" panose="02040503050406030204" pitchFamily="18" charset="0"/>
                            <a:ea typeface="Arial" panose="020B0604020202020204" pitchFamily="34" charset="0"/>
                          </a:rPr>
                          <m:t>−2 ,</m:t>
                        </m:r>
                        <m:f>
                          <m:fPr>
                            <m:ctrlPr>
                              <a:rPr lang="es-PE" altLang="es-PE" sz="2800" b="1" i="1" dirty="0">
                                <a:solidFill>
                                  <a:srgbClr val="002060"/>
                                </a:solidFill>
                                <a:latin typeface="Cambria Math" panose="02040503050406030204" pitchFamily="18" charset="0"/>
                              </a:rPr>
                            </m:ctrlPr>
                          </m:fPr>
                          <m:num>
                            <m:r>
                              <a:rPr lang="es-PE" altLang="es-PE" sz="2800" b="1" i="1" dirty="0">
                                <a:solidFill>
                                  <a:srgbClr val="002060"/>
                                </a:solidFill>
                                <a:latin typeface="Cambria Math" panose="02040503050406030204" pitchFamily="18" charset="0"/>
                              </a:rPr>
                              <m:t>−</m:t>
                            </m:r>
                            <m:r>
                              <a:rPr lang="es-PE" altLang="es-PE" sz="2800" b="1" i="1" dirty="0">
                                <a:solidFill>
                                  <a:srgbClr val="002060"/>
                                </a:solidFill>
                                <a:latin typeface="Cambria Math" panose="02040503050406030204" pitchFamily="18" charset="0"/>
                              </a:rPr>
                              <m:t>𝟑</m:t>
                            </m:r>
                          </m:num>
                          <m:den>
                            <m:r>
                              <a:rPr lang="es-PE" altLang="es-PE" sz="2800" b="1" i="1" dirty="0">
                                <a:solidFill>
                                  <a:srgbClr val="002060"/>
                                </a:solidFill>
                                <a:latin typeface="Cambria Math" panose="02040503050406030204" pitchFamily="18" charset="0"/>
                              </a:rPr>
                              <m:t>𝒕</m:t>
                            </m:r>
                          </m:den>
                        </m:f>
                      </m:e>
                    </m:d>
                  </m:oMath>
                </a14:m>
                <a:endParaRPr lang="es-PE" sz="2800" dirty="0">
                  <a:solidFill>
                    <a:srgbClr val="002060"/>
                  </a:solidFill>
                </a:endParaRPr>
              </a:p>
            </p:txBody>
          </p:sp>
        </mc:Choice>
        <mc:Fallback xmlns="">
          <p:sp>
            <p:nvSpPr>
              <p:cNvPr id="9" name="Rectángulo 8">
                <a:extLst>
                  <a:ext uri="{FF2B5EF4-FFF2-40B4-BE49-F238E27FC236}">
                    <a16:creationId xmlns:a16="http://schemas.microsoft.com/office/drawing/2014/main" id="{5BBFA354-0279-A7F0-D415-8D543A712C6D}"/>
                  </a:ext>
                </a:extLst>
              </p:cNvPr>
              <p:cNvSpPr>
                <a:spLocks noRot="1" noChangeAspect="1" noMove="1" noResize="1" noEditPoints="1" noAdjustHandles="1" noChangeArrowheads="1" noChangeShapeType="1" noTextEdit="1"/>
              </p:cNvSpPr>
              <p:nvPr/>
            </p:nvSpPr>
            <p:spPr>
              <a:xfrm>
                <a:off x="745609" y="4569165"/>
                <a:ext cx="3466846" cy="737189"/>
              </a:xfrm>
              <a:prstGeom prst="rect">
                <a:avLst/>
              </a:prstGeom>
              <a:blipFill>
                <a:blip r:embed="rId4"/>
                <a:stretch>
                  <a:fillRect l="-3515" b="-75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C8A3D7A6-9E89-30B3-3DB4-87B6B31C85A5}"/>
                  </a:ext>
                </a:extLst>
              </p:cNvPr>
              <p:cNvSpPr/>
              <p:nvPr/>
            </p:nvSpPr>
            <p:spPr>
              <a:xfrm>
                <a:off x="745609" y="5370200"/>
                <a:ext cx="6102889" cy="714683"/>
              </a:xfrm>
              <a:prstGeom prst="rect">
                <a:avLst/>
              </a:prstGeom>
            </p:spPr>
            <p:txBody>
              <a:bodyPr wrap="none">
                <a:spAutoFit/>
              </a:bodyPr>
              <a:lstStyle/>
              <a:p>
                <a:r>
                  <a:rPr lang="es-419" sz="2800" dirty="0">
                    <a:solidFill>
                      <a:srgbClr val="002060"/>
                    </a:solidFill>
                    <a:latin typeface="Arial" panose="020B0604020202020204" pitchFamily="34" charset="0"/>
                    <a:ea typeface="Arial" panose="020B0604020202020204" pitchFamily="34" charset="0"/>
                  </a:rPr>
                  <a:t>Por dato: </a:t>
                </a:r>
                <a14:m>
                  <m:oMath xmlns:m="http://schemas.openxmlformats.org/officeDocument/2006/math">
                    <m:r>
                      <a:rPr lang="es-PE" sz="2800" i="1">
                        <a:solidFill>
                          <a:srgbClr val="002060"/>
                        </a:solidFill>
                        <a:latin typeface="Cambria Math" panose="02040503050406030204" pitchFamily="18" charset="0"/>
                        <a:ea typeface="Arial" panose="020B0604020202020204" pitchFamily="34" charset="0"/>
                      </a:rPr>
                      <m:t>−2</m:t>
                    </m:r>
                    <m:r>
                      <a:rPr lang="es-ES" sz="2800" b="1" i="1" smtClean="0">
                        <a:solidFill>
                          <a:srgbClr val="002060"/>
                        </a:solidFill>
                        <a:latin typeface="Cambria Math" panose="02040503050406030204" pitchFamily="18" charset="0"/>
                        <a:ea typeface="Arial" panose="020B0604020202020204" pitchFamily="34" charset="0"/>
                      </a:rPr>
                      <m:t>+</m:t>
                    </m:r>
                    <m:f>
                      <m:fPr>
                        <m:ctrlPr>
                          <a:rPr lang="es-PE" altLang="es-PE" sz="2800" b="1" i="1" dirty="0">
                            <a:solidFill>
                              <a:srgbClr val="002060"/>
                            </a:solidFill>
                            <a:latin typeface="Cambria Math" panose="02040503050406030204" pitchFamily="18" charset="0"/>
                          </a:rPr>
                        </m:ctrlPr>
                      </m:fPr>
                      <m:num>
                        <m:r>
                          <a:rPr lang="es-PE" altLang="es-PE" sz="2800" b="1" i="1" dirty="0">
                            <a:solidFill>
                              <a:srgbClr val="002060"/>
                            </a:solidFill>
                            <a:latin typeface="Cambria Math" panose="02040503050406030204" pitchFamily="18" charset="0"/>
                          </a:rPr>
                          <m:t>−</m:t>
                        </m:r>
                        <m:r>
                          <a:rPr lang="es-PE" altLang="es-PE" sz="2800" b="1" i="1" dirty="0">
                            <a:solidFill>
                              <a:srgbClr val="002060"/>
                            </a:solidFill>
                            <a:latin typeface="Cambria Math" panose="02040503050406030204" pitchFamily="18" charset="0"/>
                          </a:rPr>
                          <m:t>𝟑</m:t>
                        </m:r>
                      </m:num>
                      <m:den>
                        <m:r>
                          <a:rPr lang="es-PE" altLang="es-PE" sz="2800" b="1" i="1" dirty="0">
                            <a:solidFill>
                              <a:srgbClr val="002060"/>
                            </a:solidFill>
                            <a:latin typeface="Cambria Math" panose="02040503050406030204" pitchFamily="18" charset="0"/>
                          </a:rPr>
                          <m:t>𝒕</m:t>
                        </m:r>
                      </m:den>
                    </m:f>
                    <m:r>
                      <a:rPr lang="es-PE" altLang="es-PE" sz="2800" b="1" i="1" dirty="0" smtClean="0">
                        <a:solidFill>
                          <a:srgbClr val="002060"/>
                        </a:solidFill>
                        <a:latin typeface="Cambria Math" panose="02040503050406030204" pitchFamily="18" charset="0"/>
                      </a:rPr>
                      <m:t>=−</m:t>
                    </m:r>
                    <m:r>
                      <a:rPr lang="es-PE" altLang="es-PE" sz="2800" b="1" i="1" dirty="0" smtClean="0">
                        <a:solidFill>
                          <a:srgbClr val="002060"/>
                        </a:solidFill>
                        <a:latin typeface="Cambria Math" panose="02040503050406030204" pitchFamily="18" charset="0"/>
                      </a:rPr>
                      <m:t>𝟖</m:t>
                    </m:r>
                  </m:oMath>
                </a14:m>
                <a:r>
                  <a:rPr lang="es-419" sz="2800" dirty="0">
                    <a:solidFill>
                      <a:srgbClr val="002060"/>
                    </a:solidFill>
                    <a:latin typeface="Arial" panose="020B0604020202020204" pitchFamily="34" charset="0"/>
                    <a:ea typeface="Arial" panose="020B0604020202020204" pitchFamily="34" charset="0"/>
                  </a:rPr>
                  <a:t>   donde </a:t>
                </a:r>
                <a14:m>
                  <m:oMath xmlns:m="http://schemas.openxmlformats.org/officeDocument/2006/math">
                    <m:r>
                      <a:rPr lang="es-PE" sz="2800" b="0" i="1" smtClean="0">
                        <a:solidFill>
                          <a:srgbClr val="002060"/>
                        </a:solidFill>
                        <a:latin typeface="Cambria Math" panose="02040503050406030204" pitchFamily="18" charset="0"/>
                        <a:ea typeface="Arial" panose="020B0604020202020204" pitchFamily="34" charset="0"/>
                      </a:rPr>
                      <m:t>𝑡</m:t>
                    </m:r>
                    <m:r>
                      <a:rPr lang="es-PE" sz="2800" b="0" i="1" smtClean="0">
                        <a:solidFill>
                          <a:srgbClr val="002060"/>
                        </a:solidFill>
                        <a:latin typeface="Cambria Math" panose="02040503050406030204" pitchFamily="18" charset="0"/>
                        <a:ea typeface="Arial" panose="020B0604020202020204" pitchFamily="34" charset="0"/>
                      </a:rPr>
                      <m:t>=</m:t>
                    </m:r>
                    <m:f>
                      <m:fPr>
                        <m:ctrlPr>
                          <a:rPr lang="es-PE" sz="2800" b="0" i="1" smtClean="0">
                            <a:solidFill>
                              <a:srgbClr val="002060"/>
                            </a:solidFill>
                            <a:latin typeface="Cambria Math" panose="02040503050406030204" pitchFamily="18" charset="0"/>
                          </a:rPr>
                        </m:ctrlPr>
                      </m:fPr>
                      <m:num>
                        <m:r>
                          <a:rPr lang="es-PE" sz="2800" b="0" i="1" smtClean="0">
                            <a:solidFill>
                              <a:srgbClr val="002060"/>
                            </a:solidFill>
                            <a:latin typeface="Cambria Math" panose="02040503050406030204" pitchFamily="18" charset="0"/>
                          </a:rPr>
                          <m:t>1</m:t>
                        </m:r>
                      </m:num>
                      <m:den>
                        <m:r>
                          <a:rPr lang="es-PE" sz="2800" b="0" i="1" smtClean="0">
                            <a:solidFill>
                              <a:srgbClr val="002060"/>
                            </a:solidFill>
                            <a:latin typeface="Cambria Math" panose="02040503050406030204" pitchFamily="18" charset="0"/>
                          </a:rPr>
                          <m:t>2</m:t>
                        </m:r>
                      </m:den>
                    </m:f>
                  </m:oMath>
                </a14:m>
                <a:endParaRPr lang="es-PE" sz="2800" dirty="0">
                  <a:solidFill>
                    <a:srgbClr val="002060"/>
                  </a:solidFill>
                </a:endParaRPr>
              </a:p>
            </p:txBody>
          </p:sp>
        </mc:Choice>
        <mc:Fallback xmlns="">
          <p:sp>
            <p:nvSpPr>
              <p:cNvPr id="10" name="Rectángulo 9">
                <a:extLst>
                  <a:ext uri="{FF2B5EF4-FFF2-40B4-BE49-F238E27FC236}">
                    <a16:creationId xmlns:a16="http://schemas.microsoft.com/office/drawing/2014/main" id="{C8A3D7A6-9E89-30B3-3DB4-87B6B31C85A5}"/>
                  </a:ext>
                </a:extLst>
              </p:cNvPr>
              <p:cNvSpPr>
                <a:spLocks noRot="1" noChangeAspect="1" noMove="1" noResize="1" noEditPoints="1" noAdjustHandles="1" noChangeArrowheads="1" noChangeShapeType="1" noTextEdit="1"/>
              </p:cNvSpPr>
              <p:nvPr/>
            </p:nvSpPr>
            <p:spPr>
              <a:xfrm>
                <a:off x="745609" y="5370200"/>
                <a:ext cx="6102889" cy="714683"/>
              </a:xfrm>
              <a:prstGeom prst="rect">
                <a:avLst/>
              </a:prstGeom>
              <a:blipFill>
                <a:blip r:embed="rId5"/>
                <a:stretch>
                  <a:fillRect l="-1998" b="-8547"/>
                </a:stretch>
              </a:blipFill>
            </p:spPr>
            <p:txBody>
              <a:bodyPr/>
              <a:lstStyle/>
              <a:p>
                <a:r>
                  <a:rPr lang="es-ES">
                    <a:noFill/>
                  </a:rPr>
                  <a:t> </a:t>
                </a:r>
              </a:p>
            </p:txBody>
          </p:sp>
        </mc:Fallback>
      </mc:AlternateContent>
    </p:spTree>
    <p:extLst>
      <p:ext uri="{BB962C8B-B14F-4D97-AF65-F5344CB8AC3E}">
        <p14:creationId xmlns:p14="http://schemas.microsoft.com/office/powerpoint/2010/main" val="354284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24</a:t>
            </a:fld>
            <a:endParaRPr lang="pt-B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90EA7FC3-DF0C-F104-1580-311F1A48ACE4}"/>
                  </a:ext>
                </a:extLst>
              </p:cNvPr>
              <p:cNvSpPr/>
              <p:nvPr/>
            </p:nvSpPr>
            <p:spPr>
              <a:xfrm>
                <a:off x="259080" y="894465"/>
                <a:ext cx="10897738" cy="1200329"/>
              </a:xfrm>
              <a:prstGeom prst="rect">
                <a:avLst/>
              </a:prstGeom>
              <a:ln>
                <a:solidFill>
                  <a:srgbClr val="C00000"/>
                </a:solidFill>
              </a:ln>
            </p:spPr>
            <p:txBody>
              <a:bodyPr wrap="square">
                <a:spAutoFit/>
              </a:bodyPr>
              <a:lstStyle/>
              <a:p>
                <a:pPr algn="just"/>
                <a:r>
                  <a:rPr lang="es-419" sz="2400" dirty="0">
                    <a:solidFill>
                      <a:schemeClr val="tx1"/>
                    </a:solidFill>
                    <a:latin typeface="Arial" panose="020B0604020202020204" pitchFamily="34" charset="0"/>
                    <a:ea typeface="Arial" panose="020B0604020202020204" pitchFamily="34" charset="0"/>
                  </a:rPr>
                  <a:t>Un arco forma una parábola con eje vertical(Y).  Su punto más alto es </a:t>
                </a:r>
                <a14:m>
                  <m:oMath xmlns:m="http://schemas.openxmlformats.org/officeDocument/2006/math">
                    <m:r>
                      <a:rPr lang="es-419" sz="2400" b="0" i="1" dirty="0" smtClean="0">
                        <a:solidFill>
                          <a:schemeClr val="tx1"/>
                        </a:solidFill>
                        <a:latin typeface="Cambria Math" panose="02040503050406030204" pitchFamily="18" charset="0"/>
                        <a:ea typeface="Arial" panose="020B0604020202020204" pitchFamily="34" charset="0"/>
                      </a:rPr>
                      <m:t>18</m:t>
                    </m:r>
                    <m:r>
                      <a:rPr lang="es-419" sz="2400" b="0" i="1" dirty="0" smtClean="0">
                        <a:solidFill>
                          <a:schemeClr val="tx1"/>
                        </a:solidFill>
                        <a:latin typeface="Cambria Math" panose="02040503050406030204" pitchFamily="18" charset="0"/>
                        <a:ea typeface="Arial" panose="020B0604020202020204" pitchFamily="34" charset="0"/>
                      </a:rPr>
                      <m:t>𝑚</m:t>
                    </m:r>
                  </m:oMath>
                </a14:m>
                <a:r>
                  <a:rPr lang="es-419" sz="2400" dirty="0">
                    <a:solidFill>
                      <a:schemeClr val="tx1"/>
                    </a:solidFill>
                    <a:latin typeface="Arial" panose="020B0604020202020204" pitchFamily="34" charset="0"/>
                    <a:ea typeface="Arial" panose="020B0604020202020204" pitchFamily="34" charset="0"/>
                  </a:rPr>
                  <a:t> sobre la base cuya longitud es </a:t>
                </a:r>
                <a14:m>
                  <m:oMath xmlns:m="http://schemas.openxmlformats.org/officeDocument/2006/math">
                    <m:r>
                      <a:rPr lang="es-419" sz="2400" b="0" i="1" dirty="0" smtClean="0">
                        <a:solidFill>
                          <a:schemeClr val="tx1"/>
                        </a:solidFill>
                        <a:latin typeface="Cambria Math" panose="02040503050406030204" pitchFamily="18" charset="0"/>
                        <a:ea typeface="Arial" panose="020B0604020202020204" pitchFamily="34" charset="0"/>
                      </a:rPr>
                      <m:t>36</m:t>
                    </m:r>
                    <m:r>
                      <a:rPr lang="es-419" sz="2400" b="0" i="1" dirty="0" smtClean="0">
                        <a:solidFill>
                          <a:schemeClr val="tx1"/>
                        </a:solidFill>
                        <a:latin typeface="Cambria Math" panose="02040503050406030204" pitchFamily="18" charset="0"/>
                        <a:ea typeface="Arial" panose="020B0604020202020204" pitchFamily="34" charset="0"/>
                      </a:rPr>
                      <m:t>𝑚</m:t>
                    </m:r>
                  </m:oMath>
                </a14:m>
                <a:r>
                  <a:rPr lang="es-419" sz="2400" dirty="0">
                    <a:solidFill>
                      <a:schemeClr val="tx1"/>
                    </a:solidFill>
                    <a:latin typeface="Arial" panose="020B0604020202020204" pitchFamily="34" charset="0"/>
                    <a:ea typeface="Arial" panose="020B0604020202020204" pitchFamily="34" charset="0"/>
                  </a:rPr>
                  <a:t>. Calcule la longitud de </a:t>
                </a:r>
                <a:r>
                  <a:rPr lang="es-419" sz="2400" dirty="0">
                    <a:latin typeface="Arial" panose="020B0604020202020204" pitchFamily="34" charset="0"/>
                    <a:ea typeface="Arial" panose="020B0604020202020204" pitchFamily="34" charset="0"/>
                  </a:rPr>
                  <a:t>la </a:t>
                </a:r>
                <a:r>
                  <a:rPr lang="es-419" sz="2400" dirty="0">
                    <a:solidFill>
                      <a:schemeClr val="tx1"/>
                    </a:solidFill>
                    <a:latin typeface="Arial" panose="020B0604020202020204" pitchFamily="34" charset="0"/>
                    <a:ea typeface="Arial" panose="020B0604020202020204" pitchFamily="34" charset="0"/>
                  </a:rPr>
                  <a:t>cuerda horizontal que pasa a través del arco a </a:t>
                </a:r>
                <a14:m>
                  <m:oMath xmlns:m="http://schemas.openxmlformats.org/officeDocument/2006/math">
                    <m:r>
                      <a:rPr lang="es-419" sz="2400" b="0" i="1" dirty="0" smtClean="0">
                        <a:solidFill>
                          <a:schemeClr val="tx1"/>
                        </a:solidFill>
                        <a:latin typeface="Cambria Math" panose="02040503050406030204" pitchFamily="18" charset="0"/>
                        <a:ea typeface="Arial" panose="020B0604020202020204" pitchFamily="34" charset="0"/>
                      </a:rPr>
                      <m:t>10</m:t>
                    </m:r>
                    <m:r>
                      <a:rPr lang="es-419" sz="2400" b="0" i="1" dirty="0" smtClean="0">
                        <a:solidFill>
                          <a:schemeClr val="tx1"/>
                        </a:solidFill>
                        <a:latin typeface="Cambria Math" panose="02040503050406030204" pitchFamily="18" charset="0"/>
                        <a:ea typeface="Arial" panose="020B0604020202020204" pitchFamily="34" charset="0"/>
                      </a:rPr>
                      <m:t>𝑚</m:t>
                    </m:r>
                  </m:oMath>
                </a14:m>
                <a:r>
                  <a:rPr lang="es-419" sz="2400" dirty="0">
                    <a:solidFill>
                      <a:schemeClr val="tx1"/>
                    </a:solidFill>
                    <a:latin typeface="Arial" panose="020B0604020202020204" pitchFamily="34" charset="0"/>
                    <a:ea typeface="Arial" panose="020B0604020202020204" pitchFamily="34" charset="0"/>
                  </a:rPr>
                  <a:t> sobre la base.</a:t>
                </a:r>
                <a:endParaRPr lang="es-PE" sz="2400" dirty="0">
                  <a:solidFill>
                    <a:schemeClr val="tx1"/>
                  </a:solidFill>
                </a:endParaRPr>
              </a:p>
            </p:txBody>
          </p:sp>
        </mc:Choice>
        <mc:Fallback xmlns="">
          <p:sp>
            <p:nvSpPr>
              <p:cNvPr id="4" name="Rectángulo 3">
                <a:extLst>
                  <a:ext uri="{FF2B5EF4-FFF2-40B4-BE49-F238E27FC236}">
                    <a16:creationId xmlns:a16="http://schemas.microsoft.com/office/drawing/2014/main" id="{90EA7FC3-DF0C-F104-1580-311F1A48ACE4}"/>
                  </a:ext>
                </a:extLst>
              </p:cNvPr>
              <p:cNvSpPr>
                <a:spLocks noRot="1" noChangeAspect="1" noMove="1" noResize="1" noEditPoints="1" noAdjustHandles="1" noChangeArrowheads="1" noChangeShapeType="1" noTextEdit="1"/>
              </p:cNvSpPr>
              <p:nvPr/>
            </p:nvSpPr>
            <p:spPr>
              <a:xfrm>
                <a:off x="259080" y="894465"/>
                <a:ext cx="10897738" cy="1200329"/>
              </a:xfrm>
              <a:prstGeom prst="rect">
                <a:avLst/>
              </a:prstGeom>
              <a:blipFill>
                <a:blip r:embed="rId2"/>
                <a:stretch>
                  <a:fillRect l="-838" t="-3015" r="-838" b="-10553"/>
                </a:stretch>
              </a:blipFill>
              <a:ln>
                <a:solidFill>
                  <a:srgbClr val="C00000"/>
                </a:solidFill>
              </a:ln>
            </p:spPr>
            <p:txBody>
              <a:bodyPr/>
              <a:lstStyle/>
              <a:p>
                <a:r>
                  <a:rPr lang="es-ES">
                    <a:noFill/>
                  </a:rPr>
                  <a:t> </a:t>
                </a:r>
              </a:p>
            </p:txBody>
          </p:sp>
        </mc:Fallback>
      </mc:AlternateContent>
      <p:sp>
        <p:nvSpPr>
          <p:cNvPr id="5" name="Rectángulo 4">
            <a:extLst>
              <a:ext uri="{FF2B5EF4-FFF2-40B4-BE49-F238E27FC236}">
                <a16:creationId xmlns:a16="http://schemas.microsoft.com/office/drawing/2014/main" id="{B44C112F-2C10-6187-4E13-7C861099414A}"/>
              </a:ext>
            </a:extLst>
          </p:cNvPr>
          <p:cNvSpPr/>
          <p:nvPr/>
        </p:nvSpPr>
        <p:spPr>
          <a:xfrm>
            <a:off x="259080" y="2190131"/>
            <a:ext cx="1564852" cy="523220"/>
          </a:xfrm>
          <a:prstGeom prst="rect">
            <a:avLst/>
          </a:prstGeom>
          <a:solidFill>
            <a:schemeClr val="bg1"/>
          </a:solidFill>
          <a:ln>
            <a:solidFill>
              <a:srgbClr val="C00000"/>
            </a:solidFill>
          </a:ln>
        </p:spPr>
        <p:txBody>
          <a:bodyPr wrap="none">
            <a:spAutoFit/>
          </a:bodyPr>
          <a:lstStyle/>
          <a:p>
            <a:r>
              <a:rPr lang="es-419" sz="2800" dirty="0">
                <a:solidFill>
                  <a:srgbClr val="C00000"/>
                </a:solidFill>
                <a:latin typeface="Arial" panose="020B0604020202020204" pitchFamily="34" charset="0"/>
                <a:ea typeface="Arial" panose="020B0604020202020204" pitchFamily="34" charset="0"/>
              </a:rPr>
              <a:t>Solución</a:t>
            </a:r>
            <a:endParaRPr lang="es-PE" sz="2800" dirty="0">
              <a:solidFill>
                <a:srgbClr val="C00000"/>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EA737281-8556-7744-2D6E-13539B499F6C}"/>
                  </a:ext>
                </a:extLst>
              </p:cNvPr>
              <p:cNvSpPr/>
              <p:nvPr/>
            </p:nvSpPr>
            <p:spPr>
              <a:xfrm>
                <a:off x="199222" y="2808133"/>
                <a:ext cx="5990166" cy="461665"/>
              </a:xfrm>
              <a:prstGeom prst="rect">
                <a:avLst/>
              </a:prstGeom>
            </p:spPr>
            <p:txBody>
              <a:bodyPr wrap="none">
                <a:spAutoFit/>
              </a:bodyPr>
              <a:lstStyle/>
              <a:p>
                <a:r>
                  <a:rPr lang="es-419" sz="2400" dirty="0">
                    <a:latin typeface="Arial" panose="020B0604020202020204" pitchFamily="34" charset="0"/>
                    <a:ea typeface="Arial" panose="020B0604020202020204" pitchFamily="34" charset="0"/>
                  </a:rPr>
                  <a:t>La ecuación del arco es: </a:t>
                </a:r>
                <a14:m>
                  <m:oMath xmlns:m="http://schemas.openxmlformats.org/officeDocument/2006/math">
                    <m:r>
                      <a:rPr lang="es-PE" altLang="es-PE" sz="2400" b="0" i="1" dirty="0">
                        <a:latin typeface="Cambria Math" panose="02040503050406030204" pitchFamily="18" charset="0"/>
                      </a:rPr>
                      <m:t>𝑥</m:t>
                    </m:r>
                    <m:r>
                      <a:rPr lang="es-ES_tradnl" altLang="es-PE" sz="2400" b="0" i="1" baseline="30000" dirty="0">
                        <a:latin typeface="Cambria Math" panose="02040503050406030204" pitchFamily="18" charset="0"/>
                      </a:rPr>
                      <m:t>2</m:t>
                    </m:r>
                    <m:r>
                      <a:rPr lang="es-ES_tradnl" altLang="es-PE" sz="2400" b="0" i="1" dirty="0">
                        <a:latin typeface="Cambria Math" panose="02040503050406030204" pitchFamily="18" charset="0"/>
                      </a:rPr>
                      <m:t> = 4</m:t>
                    </m:r>
                    <m:r>
                      <a:rPr lang="es-ES_tradnl" altLang="es-PE" sz="2400" b="0" i="1" dirty="0">
                        <a:latin typeface="Cambria Math" panose="02040503050406030204" pitchFamily="18" charset="0"/>
                      </a:rPr>
                      <m:t>𝑝</m:t>
                    </m:r>
                    <m:r>
                      <a:rPr lang="es-PE" altLang="es-PE" sz="2400" b="0" i="1" dirty="0" smtClean="0">
                        <a:latin typeface="Cambria Math" panose="02040503050406030204" pitchFamily="18" charset="0"/>
                      </a:rPr>
                      <m:t>(</m:t>
                    </m:r>
                    <m:r>
                      <a:rPr lang="es-ES_tradnl" altLang="es-PE" sz="2400" b="0" i="1" dirty="0">
                        <a:latin typeface="Cambria Math" panose="02040503050406030204" pitchFamily="18" charset="0"/>
                      </a:rPr>
                      <m:t>𝑦</m:t>
                    </m:r>
                    <m:r>
                      <a:rPr lang="es-PE" altLang="es-PE" sz="2400" b="0" i="1" dirty="0" smtClean="0">
                        <a:latin typeface="Cambria Math" panose="02040503050406030204" pitchFamily="18" charset="0"/>
                      </a:rPr>
                      <m:t>−18)</m:t>
                    </m:r>
                  </m:oMath>
                </a14:m>
                <a:r>
                  <a:rPr lang="es-419" sz="2400" dirty="0">
                    <a:latin typeface="Arial" panose="020B0604020202020204" pitchFamily="34" charset="0"/>
                    <a:ea typeface="Arial" panose="020B0604020202020204" pitchFamily="34" charset="0"/>
                  </a:rPr>
                  <a:t> </a:t>
                </a:r>
                <a:endParaRPr lang="es-PE" sz="2400" dirty="0"/>
              </a:p>
            </p:txBody>
          </p:sp>
        </mc:Choice>
        <mc:Fallback xmlns="">
          <p:sp>
            <p:nvSpPr>
              <p:cNvPr id="6" name="Rectángulo 5">
                <a:extLst>
                  <a:ext uri="{FF2B5EF4-FFF2-40B4-BE49-F238E27FC236}">
                    <a16:creationId xmlns:a16="http://schemas.microsoft.com/office/drawing/2014/main" id="{EA737281-8556-7744-2D6E-13539B499F6C}"/>
                  </a:ext>
                </a:extLst>
              </p:cNvPr>
              <p:cNvSpPr>
                <a:spLocks noRot="1" noChangeAspect="1" noMove="1" noResize="1" noEditPoints="1" noAdjustHandles="1" noChangeArrowheads="1" noChangeShapeType="1" noTextEdit="1"/>
              </p:cNvSpPr>
              <p:nvPr/>
            </p:nvSpPr>
            <p:spPr>
              <a:xfrm>
                <a:off x="199222" y="2808133"/>
                <a:ext cx="5990166" cy="461665"/>
              </a:xfrm>
              <a:prstGeom prst="rect">
                <a:avLst/>
              </a:prstGeom>
              <a:blipFill>
                <a:blip r:embed="rId3"/>
                <a:stretch>
                  <a:fillRect l="-1629" t="-9333" b="-32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C78C4AE4-0E42-9C6A-C0FF-0D8CFC3EDBE5}"/>
                  </a:ext>
                </a:extLst>
              </p:cNvPr>
              <p:cNvSpPr/>
              <p:nvPr/>
            </p:nvSpPr>
            <p:spPr>
              <a:xfrm>
                <a:off x="503242" y="3324023"/>
                <a:ext cx="47366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sz="2400" b="0" i="1" smtClean="0">
                          <a:latin typeface="Cambria Math" panose="02040503050406030204" pitchFamily="18" charset="0"/>
                        </a:rPr>
                        <m:t>𝐴</m:t>
                      </m:r>
                      <m:r>
                        <a:rPr lang="es-PE" sz="2400" b="0" i="1" smtClean="0">
                          <a:latin typeface="Cambria Math" panose="02040503050406030204" pitchFamily="18" charset="0"/>
                        </a:rPr>
                        <m:t>=</m:t>
                      </m:r>
                      <m:d>
                        <m:dPr>
                          <m:ctrlPr>
                            <a:rPr lang="es-PE" sz="2400" b="0" i="1" smtClean="0">
                              <a:latin typeface="Cambria Math" panose="02040503050406030204" pitchFamily="18" charset="0"/>
                            </a:rPr>
                          </m:ctrlPr>
                        </m:dPr>
                        <m:e>
                          <m:r>
                            <a:rPr lang="es-PE" sz="2400" b="0" i="1" smtClean="0">
                              <a:latin typeface="Cambria Math" panose="02040503050406030204" pitchFamily="18" charset="0"/>
                            </a:rPr>
                            <m:t>18 , 0</m:t>
                          </m:r>
                        </m:e>
                      </m:d>
                      <m:r>
                        <a:rPr lang="es-PE" sz="2400" b="0" i="1" smtClean="0">
                          <a:latin typeface="Cambria Math" panose="02040503050406030204" pitchFamily="18" charset="0"/>
                          <a:ea typeface="Cambria Math" panose="02040503050406030204" pitchFamily="18" charset="0"/>
                        </a:rPr>
                        <m:t>∈</m:t>
                      </m:r>
                      <m:r>
                        <a:rPr lang="es-PE" sz="2400" b="0" i="1" smtClean="0">
                          <a:latin typeface="Cambria Math" panose="02040503050406030204" pitchFamily="18" charset="0"/>
                          <a:ea typeface="Cambria Math" panose="02040503050406030204" pitchFamily="18" charset="0"/>
                        </a:rPr>
                        <m:t>𝓅</m:t>
                      </m:r>
                      <m:r>
                        <a:rPr lang="es-PE" sz="2400" b="0" i="1" smtClean="0">
                          <a:latin typeface="Cambria Math" panose="02040503050406030204" pitchFamily="18" charset="0"/>
                          <a:ea typeface="Cambria Math" panose="02040503050406030204" pitchFamily="18" charset="0"/>
                        </a:rPr>
                        <m:t>:  </m:t>
                      </m:r>
                      <m:sSup>
                        <m:sSupPr>
                          <m:ctrlPr>
                            <a:rPr lang="es-PE" sz="2400" b="0" i="1" smtClean="0">
                              <a:latin typeface="Cambria Math" panose="02040503050406030204" pitchFamily="18" charset="0"/>
                              <a:ea typeface="Cambria Math" panose="02040503050406030204" pitchFamily="18" charset="0"/>
                            </a:rPr>
                          </m:ctrlPr>
                        </m:sSupPr>
                        <m:e>
                          <m:r>
                            <a:rPr lang="es-PE" sz="2400" b="0" i="1" smtClean="0">
                              <a:latin typeface="Cambria Math" panose="02040503050406030204" pitchFamily="18" charset="0"/>
                              <a:ea typeface="Cambria Math" panose="02040503050406030204" pitchFamily="18" charset="0"/>
                            </a:rPr>
                            <m:t>18</m:t>
                          </m:r>
                        </m:e>
                        <m:sup>
                          <m:r>
                            <a:rPr lang="es-PE" sz="2400" b="0" i="1" smtClean="0">
                              <a:latin typeface="Cambria Math" panose="02040503050406030204" pitchFamily="18" charset="0"/>
                              <a:ea typeface="Cambria Math" panose="02040503050406030204" pitchFamily="18" charset="0"/>
                            </a:rPr>
                            <m:t>2</m:t>
                          </m:r>
                        </m:sup>
                      </m:sSup>
                      <m:r>
                        <a:rPr lang="es-PE" sz="2400" b="0" i="1" smtClean="0">
                          <a:latin typeface="Cambria Math" panose="02040503050406030204" pitchFamily="18" charset="0"/>
                          <a:ea typeface="Cambria Math" panose="02040503050406030204" pitchFamily="18" charset="0"/>
                        </a:rPr>
                        <m:t>=4</m:t>
                      </m:r>
                      <m:r>
                        <a:rPr lang="es-PE" sz="2400" b="0" i="1" smtClean="0">
                          <a:latin typeface="Cambria Math" panose="02040503050406030204" pitchFamily="18" charset="0"/>
                          <a:ea typeface="Cambria Math" panose="02040503050406030204" pitchFamily="18" charset="0"/>
                        </a:rPr>
                        <m:t>𝑝</m:t>
                      </m:r>
                      <m:r>
                        <a:rPr lang="es-PE" sz="2400" b="0" i="1" smtClean="0">
                          <a:latin typeface="Cambria Math" panose="02040503050406030204" pitchFamily="18" charset="0"/>
                          <a:ea typeface="Cambria Math" panose="02040503050406030204" pitchFamily="18" charset="0"/>
                        </a:rPr>
                        <m:t>(−18)</m:t>
                      </m:r>
                    </m:oMath>
                  </m:oMathPara>
                </a14:m>
                <a:endParaRPr lang="es-PE" sz="2400" dirty="0"/>
              </a:p>
            </p:txBody>
          </p:sp>
        </mc:Choice>
        <mc:Fallback xmlns="">
          <p:sp>
            <p:nvSpPr>
              <p:cNvPr id="7" name="Rectángulo 6">
                <a:extLst>
                  <a:ext uri="{FF2B5EF4-FFF2-40B4-BE49-F238E27FC236}">
                    <a16:creationId xmlns:a16="http://schemas.microsoft.com/office/drawing/2014/main" id="{C78C4AE4-0E42-9C6A-C0FF-0D8CFC3EDBE5}"/>
                  </a:ext>
                </a:extLst>
              </p:cNvPr>
              <p:cNvSpPr>
                <a:spLocks noRot="1" noChangeAspect="1" noMove="1" noResize="1" noEditPoints="1" noAdjustHandles="1" noChangeArrowheads="1" noChangeShapeType="1" noTextEdit="1"/>
              </p:cNvSpPr>
              <p:nvPr/>
            </p:nvSpPr>
            <p:spPr>
              <a:xfrm>
                <a:off x="503242" y="3324023"/>
                <a:ext cx="4736681" cy="461665"/>
              </a:xfrm>
              <a:prstGeom prst="rect">
                <a:avLst/>
              </a:prstGeom>
              <a:blipFill>
                <a:blip r:embed="rId4"/>
                <a:stretch>
                  <a:fillRect b="-19737"/>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0664ECA0-864B-B116-B5BC-58D397A34CCE}"/>
                  </a:ext>
                </a:extLst>
              </p:cNvPr>
              <p:cNvSpPr/>
              <p:nvPr/>
            </p:nvSpPr>
            <p:spPr>
              <a:xfrm>
                <a:off x="3730416" y="3768201"/>
                <a:ext cx="1306768"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sz="2400" i="1" smtClean="0">
                          <a:latin typeface="Cambria Math" panose="02040503050406030204" pitchFamily="18" charset="0"/>
                          <a:ea typeface="Cambria Math" panose="02040503050406030204" pitchFamily="18" charset="0"/>
                        </a:rPr>
                        <m:t>𝑝</m:t>
                      </m:r>
                      <m:r>
                        <a:rPr lang="es-PE" sz="2400" b="0" i="1" smtClean="0">
                          <a:latin typeface="Cambria Math" panose="02040503050406030204" pitchFamily="18" charset="0"/>
                          <a:ea typeface="Cambria Math" panose="02040503050406030204" pitchFamily="18" charset="0"/>
                        </a:rPr>
                        <m:t>=−</m:t>
                      </m:r>
                      <m:f>
                        <m:fPr>
                          <m:ctrlPr>
                            <a:rPr lang="es-PE" sz="2400" i="1">
                              <a:latin typeface="Cambria Math" panose="02040503050406030204" pitchFamily="18" charset="0"/>
                            </a:rPr>
                          </m:ctrlPr>
                        </m:fPr>
                        <m:num>
                          <m:r>
                            <a:rPr lang="es-PE" sz="2400" b="0" i="1" smtClean="0">
                              <a:latin typeface="Cambria Math" panose="02040503050406030204" pitchFamily="18" charset="0"/>
                            </a:rPr>
                            <m:t>9</m:t>
                          </m:r>
                        </m:num>
                        <m:den>
                          <m:r>
                            <a:rPr lang="es-PE" sz="2400" i="1">
                              <a:latin typeface="Cambria Math" panose="02040503050406030204" pitchFamily="18" charset="0"/>
                            </a:rPr>
                            <m:t>2</m:t>
                          </m:r>
                        </m:den>
                      </m:f>
                    </m:oMath>
                  </m:oMathPara>
                </a14:m>
                <a:endParaRPr lang="es-PE" sz="2400" dirty="0"/>
              </a:p>
            </p:txBody>
          </p:sp>
        </mc:Choice>
        <mc:Fallback xmlns="">
          <p:sp>
            <p:nvSpPr>
              <p:cNvPr id="8" name="Rectángulo 7">
                <a:extLst>
                  <a:ext uri="{FF2B5EF4-FFF2-40B4-BE49-F238E27FC236}">
                    <a16:creationId xmlns:a16="http://schemas.microsoft.com/office/drawing/2014/main" id="{0664ECA0-864B-B116-B5BC-58D397A34CCE}"/>
                  </a:ext>
                </a:extLst>
              </p:cNvPr>
              <p:cNvSpPr>
                <a:spLocks noRot="1" noChangeAspect="1" noMove="1" noResize="1" noEditPoints="1" noAdjustHandles="1" noChangeArrowheads="1" noChangeShapeType="1" noTextEdit="1"/>
              </p:cNvSpPr>
              <p:nvPr/>
            </p:nvSpPr>
            <p:spPr>
              <a:xfrm>
                <a:off x="3730416" y="3768201"/>
                <a:ext cx="1306768" cy="783804"/>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13250F6C-6F8F-A20C-725F-A447D0C71DDF}"/>
                  </a:ext>
                </a:extLst>
              </p:cNvPr>
              <p:cNvSpPr/>
              <p:nvPr/>
            </p:nvSpPr>
            <p:spPr>
              <a:xfrm>
                <a:off x="579039" y="4570140"/>
                <a:ext cx="3665234" cy="461665"/>
              </a:xfrm>
              <a:prstGeom prst="rect">
                <a:avLst/>
              </a:prstGeom>
            </p:spPr>
            <p:txBody>
              <a:bodyPr wrap="none">
                <a:spAutoFit/>
              </a:bodyPr>
              <a:lstStyle/>
              <a:p>
                <a:r>
                  <a:rPr lang="es-419" sz="2400" dirty="0">
                    <a:latin typeface="Arial" panose="020B0604020202020204" pitchFamily="34" charset="0"/>
                    <a:ea typeface="Arial" panose="020B0604020202020204" pitchFamily="34" charset="0"/>
                  </a:rPr>
                  <a:t>Luego; </a:t>
                </a:r>
                <a14:m>
                  <m:oMath xmlns:m="http://schemas.openxmlformats.org/officeDocument/2006/math">
                    <m:r>
                      <a:rPr lang="es-PE" altLang="es-PE" sz="2400" b="0" i="1" dirty="0">
                        <a:latin typeface="Cambria Math" panose="02040503050406030204" pitchFamily="18" charset="0"/>
                      </a:rPr>
                      <m:t>𝑥</m:t>
                    </m:r>
                    <m:r>
                      <a:rPr lang="es-ES_tradnl" altLang="es-PE" sz="2400" b="0" i="1" baseline="30000" dirty="0">
                        <a:latin typeface="Cambria Math" panose="02040503050406030204" pitchFamily="18" charset="0"/>
                      </a:rPr>
                      <m:t>2</m:t>
                    </m:r>
                    <m:r>
                      <a:rPr lang="es-ES_tradnl" altLang="es-PE" sz="2400" b="0" i="1" dirty="0">
                        <a:latin typeface="Cambria Math" panose="02040503050406030204" pitchFamily="18" charset="0"/>
                      </a:rPr>
                      <m:t> =</m:t>
                    </m:r>
                    <m:r>
                      <a:rPr lang="es-PE" altLang="es-PE" sz="2400" b="0" i="1" dirty="0" smtClean="0">
                        <a:latin typeface="Cambria Math" panose="02040503050406030204" pitchFamily="18" charset="0"/>
                      </a:rPr>
                      <m:t>−18</m:t>
                    </m:r>
                    <m:r>
                      <a:rPr lang="es-PE" altLang="es-PE" sz="2400" b="0" i="1" dirty="0">
                        <a:latin typeface="Cambria Math" panose="02040503050406030204" pitchFamily="18" charset="0"/>
                      </a:rPr>
                      <m:t>(</m:t>
                    </m:r>
                    <m:r>
                      <a:rPr lang="es-ES_tradnl" altLang="es-PE" sz="2400" b="0" i="1" dirty="0">
                        <a:latin typeface="Cambria Math" panose="02040503050406030204" pitchFamily="18" charset="0"/>
                      </a:rPr>
                      <m:t>𝑦</m:t>
                    </m:r>
                    <m:r>
                      <a:rPr lang="es-PE" altLang="es-PE" sz="2400" b="0" i="1" dirty="0">
                        <a:latin typeface="Cambria Math" panose="02040503050406030204" pitchFamily="18" charset="0"/>
                      </a:rPr>
                      <m:t>−18)</m:t>
                    </m:r>
                  </m:oMath>
                </a14:m>
                <a:endParaRPr lang="es-PE" sz="2400" dirty="0"/>
              </a:p>
            </p:txBody>
          </p:sp>
        </mc:Choice>
        <mc:Fallback xmlns="">
          <p:sp>
            <p:nvSpPr>
              <p:cNvPr id="9" name="Rectángulo 8">
                <a:extLst>
                  <a:ext uri="{FF2B5EF4-FFF2-40B4-BE49-F238E27FC236}">
                    <a16:creationId xmlns:a16="http://schemas.microsoft.com/office/drawing/2014/main" id="{13250F6C-6F8F-A20C-725F-A447D0C71DDF}"/>
                  </a:ext>
                </a:extLst>
              </p:cNvPr>
              <p:cNvSpPr>
                <a:spLocks noRot="1" noChangeAspect="1" noMove="1" noResize="1" noEditPoints="1" noAdjustHandles="1" noChangeArrowheads="1" noChangeShapeType="1" noTextEdit="1"/>
              </p:cNvSpPr>
              <p:nvPr/>
            </p:nvSpPr>
            <p:spPr>
              <a:xfrm>
                <a:off x="579039" y="4570140"/>
                <a:ext cx="3665234" cy="461665"/>
              </a:xfrm>
              <a:prstGeom prst="rect">
                <a:avLst/>
              </a:prstGeom>
              <a:blipFill>
                <a:blip r:embed="rId6"/>
                <a:stretch>
                  <a:fillRect l="-2662" t="-9333" r="-499" b="-32000"/>
                </a:stretch>
              </a:blipFill>
            </p:spPr>
            <p:txBody>
              <a:bodyPr/>
              <a:lstStyle/>
              <a:p>
                <a:r>
                  <a:rPr lang="es-PE">
                    <a:noFill/>
                  </a:rPr>
                  <a:t> </a:t>
                </a:r>
              </a:p>
            </p:txBody>
          </p:sp>
        </mc:Fallback>
      </mc:AlternateContent>
      <p:grpSp>
        <p:nvGrpSpPr>
          <p:cNvPr id="10" name="Grupo 9">
            <a:extLst>
              <a:ext uri="{FF2B5EF4-FFF2-40B4-BE49-F238E27FC236}">
                <a16:creationId xmlns:a16="http://schemas.microsoft.com/office/drawing/2014/main" id="{C6D5C373-4F72-D7DA-C502-6A2B252D3B31}"/>
              </a:ext>
            </a:extLst>
          </p:cNvPr>
          <p:cNvGrpSpPr/>
          <p:nvPr/>
        </p:nvGrpSpPr>
        <p:grpSpPr>
          <a:xfrm>
            <a:off x="6803022" y="2556064"/>
            <a:ext cx="4433745" cy="3258334"/>
            <a:chOff x="7265298" y="2119686"/>
            <a:chExt cx="4433745" cy="3258334"/>
          </a:xfrm>
        </p:grpSpPr>
        <p:grpSp>
          <p:nvGrpSpPr>
            <p:cNvPr id="11" name="Group 15">
              <a:extLst>
                <a:ext uri="{FF2B5EF4-FFF2-40B4-BE49-F238E27FC236}">
                  <a16:creationId xmlns:a16="http://schemas.microsoft.com/office/drawing/2014/main" id="{B7E117C5-F269-09F7-2B67-8EA61095861A}"/>
                </a:ext>
              </a:extLst>
            </p:cNvPr>
            <p:cNvGrpSpPr>
              <a:grpSpLocks/>
            </p:cNvGrpSpPr>
            <p:nvPr/>
          </p:nvGrpSpPr>
          <p:grpSpPr bwMode="auto">
            <a:xfrm rot="16200000">
              <a:off x="8154998" y="2778995"/>
              <a:ext cx="2062432" cy="2270837"/>
              <a:chOff x="1756" y="1199"/>
              <a:chExt cx="1375" cy="1655"/>
            </a:xfrm>
          </p:grpSpPr>
          <p:sp>
            <p:nvSpPr>
              <p:cNvPr id="27" name="Arc 16">
                <a:extLst>
                  <a:ext uri="{FF2B5EF4-FFF2-40B4-BE49-F238E27FC236}">
                    <a16:creationId xmlns:a16="http://schemas.microsoft.com/office/drawing/2014/main" id="{6216FE5C-5B92-5D5E-5786-4C261E9418F0}"/>
                  </a:ext>
                </a:extLst>
              </p:cNvPr>
              <p:cNvSpPr>
                <a:spLocks/>
              </p:cNvSpPr>
              <p:nvPr/>
            </p:nvSpPr>
            <p:spPr bwMode="auto">
              <a:xfrm>
                <a:off x="1756" y="1199"/>
                <a:ext cx="1357" cy="997"/>
              </a:xfrm>
              <a:custGeom>
                <a:avLst/>
                <a:gdLst>
                  <a:gd name="G0" fmla="+- 16 0 0"/>
                  <a:gd name="G1" fmla="+- 21600 0 0"/>
                  <a:gd name="G2" fmla="+- 21600 0 0"/>
                  <a:gd name="T0" fmla="*/ 0 w 21280"/>
                  <a:gd name="T1" fmla="*/ 0 h 21600"/>
                  <a:gd name="T2" fmla="*/ 21280 w 21280"/>
                  <a:gd name="T3" fmla="*/ 17807 h 21600"/>
                  <a:gd name="T4" fmla="*/ 16 w 21280"/>
                  <a:gd name="T5" fmla="*/ 21600 h 21600"/>
                </a:gdLst>
                <a:ahLst/>
                <a:cxnLst>
                  <a:cxn ang="0">
                    <a:pos x="T0" y="T1"/>
                  </a:cxn>
                  <a:cxn ang="0">
                    <a:pos x="T2" y="T3"/>
                  </a:cxn>
                  <a:cxn ang="0">
                    <a:pos x="T4" y="T5"/>
                  </a:cxn>
                </a:cxnLst>
                <a:rect l="0" t="0" r="r" b="b"/>
                <a:pathLst>
                  <a:path w="21280" h="21600" fill="none" extrusionOk="0">
                    <a:moveTo>
                      <a:pt x="0" y="0"/>
                    </a:moveTo>
                    <a:cubicBezTo>
                      <a:pt x="5" y="0"/>
                      <a:pt x="10" y="0"/>
                      <a:pt x="16" y="0"/>
                    </a:cubicBezTo>
                    <a:cubicBezTo>
                      <a:pt x="10482" y="0"/>
                      <a:pt x="19442" y="7503"/>
                      <a:pt x="21280" y="17806"/>
                    </a:cubicBezTo>
                  </a:path>
                  <a:path w="21280" h="21600" stroke="0" extrusionOk="0">
                    <a:moveTo>
                      <a:pt x="0" y="0"/>
                    </a:moveTo>
                    <a:cubicBezTo>
                      <a:pt x="5" y="0"/>
                      <a:pt x="10" y="0"/>
                      <a:pt x="16" y="0"/>
                    </a:cubicBezTo>
                    <a:cubicBezTo>
                      <a:pt x="10482" y="0"/>
                      <a:pt x="19442" y="7503"/>
                      <a:pt x="21280" y="17806"/>
                    </a:cubicBezTo>
                    <a:lnTo>
                      <a:pt x="16"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8" name="Arc 17">
                <a:extLst>
                  <a:ext uri="{FF2B5EF4-FFF2-40B4-BE49-F238E27FC236}">
                    <a16:creationId xmlns:a16="http://schemas.microsoft.com/office/drawing/2014/main" id="{45FEB511-CB6B-6D38-490E-61F4401BB5A2}"/>
                  </a:ext>
                </a:extLst>
              </p:cNvPr>
              <p:cNvSpPr>
                <a:spLocks/>
              </p:cNvSpPr>
              <p:nvPr/>
            </p:nvSpPr>
            <p:spPr bwMode="auto">
              <a:xfrm rot="10800000">
                <a:off x="1775" y="1859"/>
                <a:ext cx="1356" cy="995"/>
              </a:xfrm>
              <a:custGeom>
                <a:avLst/>
                <a:gdLst>
                  <a:gd name="G0" fmla="+- 21268 0 0"/>
                  <a:gd name="G1" fmla="+- 21600 0 0"/>
                  <a:gd name="G2" fmla="+- 21600 0 0"/>
                  <a:gd name="T0" fmla="*/ 0 w 21268"/>
                  <a:gd name="T1" fmla="*/ 17825 h 21600"/>
                  <a:gd name="T2" fmla="*/ 21252 w 21268"/>
                  <a:gd name="T3" fmla="*/ 0 h 21600"/>
                  <a:gd name="T4" fmla="*/ 21268 w 21268"/>
                  <a:gd name="T5" fmla="*/ 21600 h 21600"/>
                </a:gdLst>
                <a:ahLst/>
                <a:cxnLst>
                  <a:cxn ang="0">
                    <a:pos x="T0" y="T1"/>
                  </a:cxn>
                  <a:cxn ang="0">
                    <a:pos x="T2" y="T3"/>
                  </a:cxn>
                  <a:cxn ang="0">
                    <a:pos x="T4" y="T5"/>
                  </a:cxn>
                </a:cxnLst>
                <a:rect l="0" t="0" r="r" b="b"/>
                <a:pathLst>
                  <a:path w="21268" h="21600" fill="none" extrusionOk="0">
                    <a:moveTo>
                      <a:pt x="0" y="17825"/>
                    </a:moveTo>
                    <a:cubicBezTo>
                      <a:pt x="1829" y="7519"/>
                      <a:pt x="10784" y="7"/>
                      <a:pt x="21252" y="0"/>
                    </a:cubicBezTo>
                  </a:path>
                  <a:path w="21268" h="21600" stroke="0" extrusionOk="0">
                    <a:moveTo>
                      <a:pt x="0" y="17825"/>
                    </a:moveTo>
                    <a:cubicBezTo>
                      <a:pt x="1829" y="7519"/>
                      <a:pt x="10784" y="7"/>
                      <a:pt x="21252" y="0"/>
                    </a:cubicBezTo>
                    <a:lnTo>
                      <a:pt x="21268"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12" name="Line 6">
              <a:extLst>
                <a:ext uri="{FF2B5EF4-FFF2-40B4-BE49-F238E27FC236}">
                  <a16:creationId xmlns:a16="http://schemas.microsoft.com/office/drawing/2014/main" id="{20929388-5437-772D-7753-180FDF2E614E}"/>
                </a:ext>
              </a:extLst>
            </p:cNvPr>
            <p:cNvSpPr>
              <a:spLocks noChangeShapeType="1"/>
            </p:cNvSpPr>
            <p:nvPr/>
          </p:nvSpPr>
          <p:spPr bwMode="auto">
            <a:xfrm flipV="1">
              <a:off x="7265298" y="4906130"/>
              <a:ext cx="4002000" cy="21954"/>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3" name="Rectangle 7">
                  <a:extLst>
                    <a:ext uri="{FF2B5EF4-FFF2-40B4-BE49-F238E27FC236}">
                      <a16:creationId xmlns:a16="http://schemas.microsoft.com/office/drawing/2014/main" id="{92A55342-F541-A7D1-68E1-236399CE7F00}"/>
                    </a:ext>
                  </a:extLst>
                </p:cNvPr>
                <p:cNvSpPr>
                  <a:spLocks noChangeArrowheads="1"/>
                </p:cNvSpPr>
                <p:nvPr/>
              </p:nvSpPr>
              <p:spPr bwMode="auto">
                <a:xfrm>
                  <a:off x="8698947" y="2119686"/>
                  <a:ext cx="482369" cy="4527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𝑌</m:t>
                        </m:r>
                      </m:oMath>
                    </m:oMathPara>
                  </a14:m>
                  <a:endParaRPr lang="es-ES_tradnl" altLang="es-PE" sz="2800" dirty="0">
                    <a:solidFill>
                      <a:srgbClr val="000000"/>
                    </a:solidFill>
                    <a:latin typeface="Arial" panose="020B0604020202020204" pitchFamily="34" charset="0"/>
                  </a:endParaRPr>
                </a:p>
              </p:txBody>
            </p:sp>
          </mc:Choice>
          <mc:Fallback xmlns="">
            <p:sp>
              <p:nvSpPr>
                <p:cNvPr id="16" name="Rectangle 7">
                  <a:extLst>
                    <a:ext uri="{FF2B5EF4-FFF2-40B4-BE49-F238E27FC236}">
                      <a16:creationId xmlns:a16="http://schemas.microsoft.com/office/drawing/2014/main" id="{6E9133FD-248E-4BFF-8F0F-DA3B90BD8ED9}"/>
                    </a:ext>
                  </a:extLst>
                </p:cNvPr>
                <p:cNvSpPr>
                  <a:spLocks noRot="1" noChangeAspect="1" noMove="1" noResize="1" noEditPoints="1" noAdjustHandles="1" noChangeArrowheads="1" noChangeShapeType="1" noTextEdit="1"/>
                </p:cNvSpPr>
                <p:nvPr/>
              </p:nvSpPr>
              <p:spPr bwMode="auto">
                <a:xfrm>
                  <a:off x="8698947" y="2119686"/>
                  <a:ext cx="482369" cy="452784"/>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4" name="Rectangle 8">
                  <a:extLst>
                    <a:ext uri="{FF2B5EF4-FFF2-40B4-BE49-F238E27FC236}">
                      <a16:creationId xmlns:a16="http://schemas.microsoft.com/office/drawing/2014/main" id="{EC1113E5-E49C-9BDC-6D89-95D9AE3C93C1}"/>
                    </a:ext>
                  </a:extLst>
                </p:cNvPr>
                <p:cNvSpPr>
                  <a:spLocks noChangeArrowheads="1"/>
                </p:cNvSpPr>
                <p:nvPr/>
              </p:nvSpPr>
              <p:spPr bwMode="auto">
                <a:xfrm>
                  <a:off x="11203042" y="4641511"/>
                  <a:ext cx="496001" cy="4527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ES_tradnl" altLang="es-PE" sz="2800" i="1" dirty="0" smtClean="0">
                            <a:solidFill>
                              <a:srgbClr val="000000"/>
                            </a:solidFill>
                            <a:latin typeface="Cambria Math" panose="02040503050406030204" pitchFamily="18" charset="0"/>
                          </a:rPr>
                          <m:t>𝑋</m:t>
                        </m:r>
                      </m:oMath>
                    </m:oMathPara>
                  </a14:m>
                  <a:endParaRPr lang="es-ES_tradnl" altLang="es-PE" sz="2800" dirty="0">
                    <a:solidFill>
                      <a:srgbClr val="000000"/>
                    </a:solidFill>
                    <a:latin typeface="Arial" panose="020B0604020202020204" pitchFamily="34" charset="0"/>
                  </a:endParaRPr>
                </a:p>
              </p:txBody>
            </p:sp>
          </mc:Choice>
          <mc:Fallback xmlns="">
            <p:sp>
              <p:nvSpPr>
                <p:cNvPr id="17" name="Rectangle 8">
                  <a:extLst>
                    <a:ext uri="{FF2B5EF4-FFF2-40B4-BE49-F238E27FC236}">
                      <a16:creationId xmlns:a16="http://schemas.microsoft.com/office/drawing/2014/main" id="{B379AC14-D217-4F05-8B71-97872FED18CC}"/>
                    </a:ext>
                  </a:extLst>
                </p:cNvPr>
                <p:cNvSpPr>
                  <a:spLocks noRot="1" noChangeAspect="1" noMove="1" noResize="1" noEditPoints="1" noAdjustHandles="1" noChangeArrowheads="1" noChangeShapeType="1" noTextEdit="1"/>
                </p:cNvSpPr>
                <p:nvPr/>
              </p:nvSpPr>
              <p:spPr bwMode="auto">
                <a:xfrm>
                  <a:off x="11203042" y="4641511"/>
                  <a:ext cx="496001" cy="452784"/>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5" name="Line 11">
              <a:extLst>
                <a:ext uri="{FF2B5EF4-FFF2-40B4-BE49-F238E27FC236}">
                  <a16:creationId xmlns:a16="http://schemas.microsoft.com/office/drawing/2014/main" id="{5BB9B6CD-C789-5D1F-2275-C0734C7A0193}"/>
                </a:ext>
              </a:extLst>
            </p:cNvPr>
            <p:cNvSpPr>
              <a:spLocks noChangeShapeType="1"/>
            </p:cNvSpPr>
            <p:nvPr/>
          </p:nvSpPr>
          <p:spPr bwMode="auto">
            <a:xfrm flipV="1">
              <a:off x="9181316" y="2282447"/>
              <a:ext cx="6579" cy="3095573"/>
            </a:xfrm>
            <a:prstGeom prst="line">
              <a:avLst/>
            </a:prstGeom>
            <a:noFill/>
            <a:ln w="28575">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5A723848-604D-CBB9-0F65-CB624C1078F9}"/>
                    </a:ext>
                  </a:extLst>
                </p:cNvPr>
                <p:cNvSpPr/>
                <p:nvPr/>
              </p:nvSpPr>
              <p:spPr>
                <a:xfrm>
                  <a:off x="9130375" y="2518366"/>
                  <a:ext cx="117160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altLang="es-PE" sz="2000" b="1" i="1" dirty="0" smtClean="0">
                            <a:solidFill>
                              <a:schemeClr val="tx1"/>
                            </a:solidFill>
                            <a:latin typeface="Cambria Math" panose="02040503050406030204" pitchFamily="18" charset="0"/>
                          </a:rPr>
                          <m:t>𝑽</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𝟎</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𝟏𝟖</m:t>
                        </m:r>
                        <m:r>
                          <a:rPr lang="es-PE" altLang="es-PE" sz="2000" b="1" i="1" dirty="0" smtClean="0">
                            <a:solidFill>
                              <a:schemeClr val="tx1"/>
                            </a:solidFill>
                            <a:latin typeface="Cambria Math" panose="02040503050406030204" pitchFamily="18" charset="0"/>
                          </a:rPr>
                          <m:t>)</m:t>
                        </m:r>
                      </m:oMath>
                    </m:oMathPara>
                  </a14:m>
                  <a:endParaRPr lang="es-PE" sz="2000" dirty="0">
                    <a:solidFill>
                      <a:schemeClr val="tx1"/>
                    </a:solidFill>
                  </a:endParaRPr>
                </a:p>
              </p:txBody>
            </p:sp>
          </mc:Choice>
          <mc:Fallback xmlns="">
            <p:sp>
              <p:nvSpPr>
                <p:cNvPr id="20" name="Rectángulo 19">
                  <a:extLst>
                    <a:ext uri="{FF2B5EF4-FFF2-40B4-BE49-F238E27FC236}">
                      <a16:creationId xmlns:a16="http://schemas.microsoft.com/office/drawing/2014/main" id="{F384BA1A-4840-4DC6-9849-6C73F172C448}"/>
                    </a:ext>
                  </a:extLst>
                </p:cNvPr>
                <p:cNvSpPr>
                  <a:spLocks noRot="1" noChangeAspect="1" noMove="1" noResize="1" noEditPoints="1" noAdjustHandles="1" noChangeArrowheads="1" noChangeShapeType="1" noTextEdit="1"/>
                </p:cNvSpPr>
                <p:nvPr/>
              </p:nvSpPr>
              <p:spPr>
                <a:xfrm>
                  <a:off x="9130375" y="2518366"/>
                  <a:ext cx="1171603" cy="400110"/>
                </a:xfrm>
                <a:prstGeom prst="rect">
                  <a:avLst/>
                </a:prstGeom>
                <a:blipFill>
                  <a:blip r:embed="rId9"/>
                  <a:stretch>
                    <a:fillRect b="-15152"/>
                  </a:stretch>
                </a:blipFill>
              </p:spPr>
              <p:txBody>
                <a:bodyPr/>
                <a:lstStyle/>
                <a:p>
                  <a:r>
                    <a:rPr lang="es-PE">
                      <a:noFill/>
                    </a:rPr>
                    <a:t> </a:t>
                  </a:r>
                </a:p>
              </p:txBody>
            </p:sp>
          </mc:Fallback>
        </mc:AlternateContent>
        <p:sp>
          <p:nvSpPr>
            <p:cNvPr id="17" name="Elipse 16">
              <a:extLst>
                <a:ext uri="{FF2B5EF4-FFF2-40B4-BE49-F238E27FC236}">
                  <a16:creationId xmlns:a16="http://schemas.microsoft.com/office/drawing/2014/main" id="{EAC17DEF-980D-F3FE-76E0-B44DD1AB7CF3}"/>
                </a:ext>
              </a:extLst>
            </p:cNvPr>
            <p:cNvSpPr/>
            <p:nvPr/>
          </p:nvSpPr>
          <p:spPr>
            <a:xfrm rot="21396875">
              <a:off x="9147429" y="2861059"/>
              <a:ext cx="95204" cy="81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FA501A64-136D-752C-6A0C-630606927DF6}"/>
                    </a:ext>
                  </a:extLst>
                </p:cNvPr>
                <p:cNvSpPr/>
                <p:nvPr/>
              </p:nvSpPr>
              <p:spPr>
                <a:xfrm>
                  <a:off x="9907762" y="3302055"/>
                  <a:ext cx="11699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000" b="1" i="1" dirty="0" smtClean="0">
                            <a:solidFill>
                              <a:schemeClr val="tx1"/>
                            </a:solidFill>
                            <a:latin typeface="Cambria Math" panose="02040503050406030204" pitchFamily="18" charset="0"/>
                          </a:rPr>
                          <m:t>𝑪</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𝒂</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𝟏𝟎</m:t>
                        </m:r>
                        <m:r>
                          <a:rPr lang="es-PE" altLang="es-PE" sz="2000" b="1" i="1" dirty="0" smtClean="0">
                            <a:solidFill>
                              <a:schemeClr val="tx1"/>
                            </a:solidFill>
                            <a:latin typeface="Cambria Math" panose="02040503050406030204" pitchFamily="18" charset="0"/>
                          </a:rPr>
                          <m:t>)</m:t>
                        </m:r>
                      </m:oMath>
                    </m:oMathPara>
                  </a14:m>
                  <a:endParaRPr lang="es-PE" sz="2000" dirty="0">
                    <a:solidFill>
                      <a:schemeClr val="tx1"/>
                    </a:solidFill>
                  </a:endParaRPr>
                </a:p>
              </p:txBody>
            </p:sp>
          </mc:Choice>
          <mc:Fallback xmlns="">
            <p:sp>
              <p:nvSpPr>
                <p:cNvPr id="27" name="Rectángulo 26">
                  <a:extLst>
                    <a:ext uri="{FF2B5EF4-FFF2-40B4-BE49-F238E27FC236}">
                      <a16:creationId xmlns:a16="http://schemas.microsoft.com/office/drawing/2014/main" id="{CB67D6CC-AE3F-4E09-8C1C-71AF3E03A859}"/>
                    </a:ext>
                  </a:extLst>
                </p:cNvPr>
                <p:cNvSpPr>
                  <a:spLocks noRot="1" noChangeAspect="1" noMove="1" noResize="1" noEditPoints="1" noAdjustHandles="1" noChangeArrowheads="1" noChangeShapeType="1" noTextEdit="1"/>
                </p:cNvSpPr>
                <p:nvPr/>
              </p:nvSpPr>
              <p:spPr>
                <a:xfrm>
                  <a:off x="9907762" y="3302055"/>
                  <a:ext cx="1169999" cy="400110"/>
                </a:xfrm>
                <a:prstGeom prst="rect">
                  <a:avLst/>
                </a:prstGeom>
                <a:blipFill>
                  <a:blip r:embed="rId10"/>
                  <a:stretch>
                    <a:fillRect b="-1538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F220A2DF-1FE9-794A-A38D-F013C6E19F18}"/>
                    </a:ext>
                  </a:extLst>
                </p:cNvPr>
                <p:cNvSpPr/>
                <p:nvPr/>
              </p:nvSpPr>
              <p:spPr>
                <a:xfrm>
                  <a:off x="9902952" y="4939086"/>
                  <a:ext cx="11748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000" b="1" i="1" dirty="0" smtClean="0">
                            <a:solidFill>
                              <a:schemeClr val="tx1"/>
                            </a:solidFill>
                            <a:latin typeface="Cambria Math" panose="02040503050406030204" pitchFamily="18" charset="0"/>
                          </a:rPr>
                          <m:t>𝑨</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𝟏𝟖</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𝟎</m:t>
                        </m:r>
                        <m:r>
                          <a:rPr lang="es-PE" altLang="es-PE" sz="2000" b="1" i="1" dirty="0" smtClean="0">
                            <a:solidFill>
                              <a:schemeClr val="tx1"/>
                            </a:solidFill>
                            <a:latin typeface="Cambria Math" panose="02040503050406030204" pitchFamily="18" charset="0"/>
                          </a:rPr>
                          <m:t>)</m:t>
                        </m:r>
                      </m:oMath>
                    </m:oMathPara>
                  </a14:m>
                  <a:endParaRPr lang="es-PE" sz="2000" dirty="0">
                    <a:solidFill>
                      <a:schemeClr val="tx1"/>
                    </a:solidFill>
                  </a:endParaRPr>
                </a:p>
              </p:txBody>
            </p:sp>
          </mc:Choice>
          <mc:Fallback xmlns="">
            <p:sp>
              <p:nvSpPr>
                <p:cNvPr id="28" name="Rectángulo 27">
                  <a:extLst>
                    <a:ext uri="{FF2B5EF4-FFF2-40B4-BE49-F238E27FC236}">
                      <a16:creationId xmlns:a16="http://schemas.microsoft.com/office/drawing/2014/main" id="{70F45AE8-1260-4EFB-870F-69F458CCD64E}"/>
                    </a:ext>
                  </a:extLst>
                </p:cNvPr>
                <p:cNvSpPr>
                  <a:spLocks noRot="1" noChangeAspect="1" noMove="1" noResize="1" noEditPoints="1" noAdjustHandles="1" noChangeArrowheads="1" noChangeShapeType="1" noTextEdit="1"/>
                </p:cNvSpPr>
                <p:nvPr/>
              </p:nvSpPr>
              <p:spPr>
                <a:xfrm>
                  <a:off x="9902952" y="4939086"/>
                  <a:ext cx="1174809" cy="400110"/>
                </a:xfrm>
                <a:prstGeom prst="rect">
                  <a:avLst/>
                </a:prstGeom>
                <a:blipFill>
                  <a:blip r:embed="rId11"/>
                  <a:stretch>
                    <a:fillRect b="-15152"/>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8ABD909D-A2E4-6404-4AF8-764DB7A527AE}"/>
                    </a:ext>
                  </a:extLst>
                </p:cNvPr>
                <p:cNvSpPr/>
                <p:nvPr/>
              </p:nvSpPr>
              <p:spPr>
                <a:xfrm>
                  <a:off x="7315904" y="4945630"/>
                  <a:ext cx="13831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000" b="1" i="1" dirty="0" smtClean="0">
                            <a:solidFill>
                              <a:schemeClr val="tx1"/>
                            </a:solidFill>
                            <a:latin typeface="Cambria Math" panose="02040503050406030204" pitchFamily="18" charset="0"/>
                          </a:rPr>
                          <m:t>𝑩</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𝟏𝟖</m:t>
                        </m:r>
                        <m:r>
                          <a:rPr lang="es-PE" altLang="es-PE" sz="2000" b="1" i="1" dirty="0" smtClean="0">
                            <a:solidFill>
                              <a:schemeClr val="tx1"/>
                            </a:solidFill>
                            <a:latin typeface="Cambria Math" panose="02040503050406030204" pitchFamily="18" charset="0"/>
                          </a:rPr>
                          <m:t>,</m:t>
                        </m:r>
                        <m:r>
                          <a:rPr lang="es-PE" altLang="es-PE" sz="2000" b="1" i="1" dirty="0" smtClean="0">
                            <a:solidFill>
                              <a:schemeClr val="tx1"/>
                            </a:solidFill>
                            <a:latin typeface="Cambria Math" panose="02040503050406030204" pitchFamily="18" charset="0"/>
                          </a:rPr>
                          <m:t>𝟎</m:t>
                        </m:r>
                        <m:r>
                          <a:rPr lang="es-PE" altLang="es-PE" sz="2000" b="1" i="1" dirty="0" smtClean="0">
                            <a:solidFill>
                              <a:schemeClr val="tx1"/>
                            </a:solidFill>
                            <a:latin typeface="Cambria Math" panose="02040503050406030204" pitchFamily="18" charset="0"/>
                          </a:rPr>
                          <m:t>)</m:t>
                        </m:r>
                      </m:oMath>
                    </m:oMathPara>
                  </a14:m>
                  <a:endParaRPr lang="es-PE" sz="2000" dirty="0">
                    <a:solidFill>
                      <a:schemeClr val="tx1"/>
                    </a:solidFill>
                  </a:endParaRPr>
                </a:p>
              </p:txBody>
            </p:sp>
          </mc:Choice>
          <mc:Fallback xmlns="">
            <p:sp>
              <p:nvSpPr>
                <p:cNvPr id="29" name="Rectángulo 28">
                  <a:extLst>
                    <a:ext uri="{FF2B5EF4-FFF2-40B4-BE49-F238E27FC236}">
                      <a16:creationId xmlns:a16="http://schemas.microsoft.com/office/drawing/2014/main" id="{4A81B090-9F78-4168-ABCE-C69FD179C587}"/>
                    </a:ext>
                  </a:extLst>
                </p:cNvPr>
                <p:cNvSpPr>
                  <a:spLocks noRot="1" noChangeAspect="1" noMove="1" noResize="1" noEditPoints="1" noAdjustHandles="1" noChangeArrowheads="1" noChangeShapeType="1" noTextEdit="1"/>
                </p:cNvSpPr>
                <p:nvPr/>
              </p:nvSpPr>
              <p:spPr>
                <a:xfrm>
                  <a:off x="7315904" y="4945630"/>
                  <a:ext cx="1383199" cy="400110"/>
                </a:xfrm>
                <a:prstGeom prst="rect">
                  <a:avLst/>
                </a:prstGeom>
                <a:blipFill>
                  <a:blip r:embed="rId12"/>
                  <a:stretch>
                    <a:fillRect b="-15152"/>
                  </a:stretch>
                </a:blipFill>
              </p:spPr>
              <p:txBody>
                <a:bodyPr/>
                <a:lstStyle/>
                <a:p>
                  <a:r>
                    <a:rPr lang="es-PE">
                      <a:noFill/>
                    </a:rPr>
                    <a:t> </a:t>
                  </a:r>
                </a:p>
              </p:txBody>
            </p:sp>
          </mc:Fallback>
        </mc:AlternateContent>
        <p:sp>
          <p:nvSpPr>
            <p:cNvPr id="21" name="Elipse 20">
              <a:extLst>
                <a:ext uri="{FF2B5EF4-FFF2-40B4-BE49-F238E27FC236}">
                  <a16:creationId xmlns:a16="http://schemas.microsoft.com/office/drawing/2014/main" id="{F3276ABE-D4C1-D583-F4F2-E5881C750505}"/>
                </a:ext>
              </a:extLst>
            </p:cNvPr>
            <p:cNvSpPr/>
            <p:nvPr/>
          </p:nvSpPr>
          <p:spPr>
            <a:xfrm rot="21396875">
              <a:off x="10270814" y="4887474"/>
              <a:ext cx="95204" cy="81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Elipse 21">
              <a:extLst>
                <a:ext uri="{FF2B5EF4-FFF2-40B4-BE49-F238E27FC236}">
                  <a16:creationId xmlns:a16="http://schemas.microsoft.com/office/drawing/2014/main" id="{0E32CCC1-CA6E-E14E-9D9D-64879BDC4B38}"/>
                </a:ext>
              </a:extLst>
            </p:cNvPr>
            <p:cNvSpPr/>
            <p:nvPr/>
          </p:nvSpPr>
          <p:spPr>
            <a:xfrm rot="21396875">
              <a:off x="8009820" y="4870644"/>
              <a:ext cx="95204" cy="81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Elipse 22">
              <a:extLst>
                <a:ext uri="{FF2B5EF4-FFF2-40B4-BE49-F238E27FC236}">
                  <a16:creationId xmlns:a16="http://schemas.microsoft.com/office/drawing/2014/main" id="{73DD8FF7-C526-D227-6723-20627EB8A462}"/>
                </a:ext>
              </a:extLst>
            </p:cNvPr>
            <p:cNvSpPr/>
            <p:nvPr/>
          </p:nvSpPr>
          <p:spPr>
            <a:xfrm rot="21396875">
              <a:off x="9968580" y="3607381"/>
              <a:ext cx="95204" cy="81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Elipse 23">
              <a:extLst>
                <a:ext uri="{FF2B5EF4-FFF2-40B4-BE49-F238E27FC236}">
                  <a16:creationId xmlns:a16="http://schemas.microsoft.com/office/drawing/2014/main" id="{54ECE831-67AA-0CB8-1890-AB5099AE1396}"/>
                </a:ext>
              </a:extLst>
            </p:cNvPr>
            <p:cNvSpPr/>
            <p:nvPr/>
          </p:nvSpPr>
          <p:spPr>
            <a:xfrm rot="21396875">
              <a:off x="8312608" y="3618109"/>
              <a:ext cx="95204" cy="81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5" name="Conector recto 24">
              <a:extLst>
                <a:ext uri="{FF2B5EF4-FFF2-40B4-BE49-F238E27FC236}">
                  <a16:creationId xmlns:a16="http://schemas.microsoft.com/office/drawing/2014/main" id="{7F662A87-AD5B-8B95-BAC8-8F6C77B279D6}"/>
                </a:ext>
              </a:extLst>
            </p:cNvPr>
            <p:cNvCxnSpPr>
              <a:cxnSpLocks/>
            </p:cNvCxnSpPr>
            <p:nvPr/>
          </p:nvCxnSpPr>
          <p:spPr>
            <a:xfrm flipV="1">
              <a:off x="8333064" y="3646631"/>
              <a:ext cx="1699253" cy="206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276F9C1F-671E-9882-E45E-BD41517C0696}"/>
                    </a:ext>
                  </a:extLst>
                </p:cNvPr>
                <p:cNvSpPr/>
                <p:nvPr/>
              </p:nvSpPr>
              <p:spPr>
                <a:xfrm>
                  <a:off x="7963231" y="3396081"/>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000" b="1" i="1" dirty="0" smtClean="0">
                            <a:solidFill>
                              <a:schemeClr val="tx1"/>
                            </a:solidFill>
                            <a:latin typeface="Cambria Math" panose="02040503050406030204" pitchFamily="18" charset="0"/>
                          </a:rPr>
                          <m:t>𝑫</m:t>
                        </m:r>
                      </m:oMath>
                    </m:oMathPara>
                  </a14:m>
                  <a:endParaRPr lang="es-PE" sz="2000" dirty="0">
                    <a:solidFill>
                      <a:schemeClr val="tx1"/>
                    </a:solidFill>
                  </a:endParaRPr>
                </a:p>
              </p:txBody>
            </p:sp>
          </mc:Choice>
          <mc:Fallback xmlns="">
            <p:sp>
              <p:nvSpPr>
                <p:cNvPr id="38" name="Rectángulo 37">
                  <a:extLst>
                    <a:ext uri="{FF2B5EF4-FFF2-40B4-BE49-F238E27FC236}">
                      <a16:creationId xmlns:a16="http://schemas.microsoft.com/office/drawing/2014/main" id="{C64B2454-8FB0-4F75-AA0E-3362DD100A59}"/>
                    </a:ext>
                  </a:extLst>
                </p:cNvPr>
                <p:cNvSpPr>
                  <a:spLocks noRot="1" noChangeAspect="1" noMove="1" noResize="1" noEditPoints="1" noAdjustHandles="1" noChangeArrowheads="1" noChangeShapeType="1" noTextEdit="1"/>
                </p:cNvSpPr>
                <p:nvPr/>
              </p:nvSpPr>
              <p:spPr>
                <a:xfrm>
                  <a:off x="7963231" y="3396081"/>
                  <a:ext cx="428322" cy="400110"/>
                </a:xfrm>
                <a:prstGeom prst="rect">
                  <a:avLst/>
                </a:prstGeom>
                <a:blipFill>
                  <a:blip r:embed="rId13"/>
                  <a:stretch>
                    <a:fillRect/>
                  </a:stretch>
                </a:blipFill>
              </p:spPr>
              <p:txBody>
                <a:bodyPr/>
                <a:lstStyle/>
                <a:p>
                  <a:r>
                    <a:rPr lang="es-PE">
                      <a:noFill/>
                    </a:rPr>
                    <a:t> </a:t>
                  </a:r>
                </a:p>
              </p:txBody>
            </p:sp>
          </mc:Fallback>
        </mc:AlternateContent>
      </p:grpSp>
      <mc:AlternateContent xmlns:mc="http://schemas.openxmlformats.org/markup-compatibility/2006" xmlns:a14="http://schemas.microsoft.com/office/drawing/2010/main">
        <mc:Choice Requires="a14">
          <p:sp>
            <p:nvSpPr>
              <p:cNvPr id="29" name="Rectángulo 28">
                <a:extLst>
                  <a:ext uri="{FF2B5EF4-FFF2-40B4-BE49-F238E27FC236}">
                    <a16:creationId xmlns:a16="http://schemas.microsoft.com/office/drawing/2014/main" id="{F444722C-4D7F-9AE2-18AA-0D73AEC5E29E}"/>
                  </a:ext>
                </a:extLst>
              </p:cNvPr>
              <p:cNvSpPr/>
              <p:nvPr/>
            </p:nvSpPr>
            <p:spPr>
              <a:xfrm>
                <a:off x="579039" y="5140254"/>
                <a:ext cx="5153334" cy="461665"/>
              </a:xfrm>
              <a:prstGeom prst="rect">
                <a:avLst/>
              </a:prstGeom>
            </p:spPr>
            <p:txBody>
              <a:bodyPr wrap="none">
                <a:spAutoFit/>
              </a:bodyPr>
              <a:lstStyle/>
              <a:p>
                <a14:m>
                  <m:oMath xmlns:m="http://schemas.openxmlformats.org/officeDocument/2006/math">
                    <m:r>
                      <a:rPr lang="es-PE" altLang="es-PE" sz="2400" b="0" i="1" dirty="0" smtClean="0">
                        <a:solidFill>
                          <a:schemeClr val="tx1"/>
                        </a:solidFill>
                        <a:latin typeface="Cambria Math" panose="02040503050406030204" pitchFamily="18" charset="0"/>
                      </a:rPr>
                      <m:t>𝐶</m:t>
                    </m:r>
                    <m:r>
                      <a:rPr lang="es-PE" altLang="es-PE" sz="2400" b="0" i="1" dirty="0" smtClean="0">
                        <a:solidFill>
                          <a:schemeClr val="tx1"/>
                        </a:solidFill>
                        <a:latin typeface="Cambria Math" panose="02040503050406030204" pitchFamily="18" charset="0"/>
                      </a:rPr>
                      <m:t>=(</m:t>
                    </m:r>
                    <m:r>
                      <a:rPr lang="es-PE" altLang="es-PE" sz="2400" b="0" i="1" dirty="0" smtClean="0">
                        <a:solidFill>
                          <a:schemeClr val="tx1"/>
                        </a:solidFill>
                        <a:latin typeface="Cambria Math" panose="02040503050406030204" pitchFamily="18" charset="0"/>
                      </a:rPr>
                      <m:t>𝑎</m:t>
                    </m:r>
                    <m:r>
                      <a:rPr lang="es-PE" altLang="es-PE" sz="2400" b="0" i="1" dirty="0" smtClean="0">
                        <a:solidFill>
                          <a:schemeClr val="tx1"/>
                        </a:solidFill>
                        <a:latin typeface="Cambria Math" panose="02040503050406030204" pitchFamily="18" charset="0"/>
                      </a:rPr>
                      <m:t>,10)∈</m:t>
                    </m:r>
                    <m:r>
                      <a:rPr lang="es-PE" sz="2400" b="0" i="1">
                        <a:latin typeface="Cambria Math" panose="02040503050406030204" pitchFamily="18" charset="0"/>
                        <a:ea typeface="Cambria Math" panose="02040503050406030204" pitchFamily="18" charset="0"/>
                      </a:rPr>
                      <m:t>𝓅</m:t>
                    </m:r>
                  </m:oMath>
                </a14:m>
                <a:r>
                  <a:rPr lang="es-PE" sz="2400" dirty="0">
                    <a:solidFill>
                      <a:schemeClr val="tx1"/>
                    </a:solidFill>
                  </a:rPr>
                  <a:t>:  </a:t>
                </a:r>
                <a14:m>
                  <m:oMath xmlns:m="http://schemas.openxmlformats.org/officeDocument/2006/math">
                    <m:r>
                      <a:rPr lang="es-PE" altLang="es-PE" sz="2400" b="0" i="1" dirty="0" smtClean="0">
                        <a:latin typeface="Cambria Math" panose="02040503050406030204" pitchFamily="18" charset="0"/>
                      </a:rPr>
                      <m:t>𝑎</m:t>
                    </m:r>
                    <m:r>
                      <a:rPr lang="es-ES_tradnl" altLang="es-PE" sz="2400" b="0" i="1" baseline="30000" dirty="0">
                        <a:latin typeface="Cambria Math" panose="02040503050406030204" pitchFamily="18" charset="0"/>
                      </a:rPr>
                      <m:t>2</m:t>
                    </m:r>
                    <m:r>
                      <a:rPr lang="es-ES_tradnl" altLang="es-PE" sz="2400" b="0" i="1" dirty="0">
                        <a:latin typeface="Cambria Math" panose="02040503050406030204" pitchFamily="18" charset="0"/>
                      </a:rPr>
                      <m:t> =</m:t>
                    </m:r>
                    <m:r>
                      <a:rPr lang="es-PE" altLang="es-PE" sz="2400" b="0" i="1" dirty="0">
                        <a:latin typeface="Cambria Math" panose="02040503050406030204" pitchFamily="18" charset="0"/>
                      </a:rPr>
                      <m:t>−18(</m:t>
                    </m:r>
                    <m:r>
                      <a:rPr lang="es-PE" altLang="es-PE" sz="2400" b="0" i="1" dirty="0" smtClean="0">
                        <a:latin typeface="Cambria Math" panose="02040503050406030204" pitchFamily="18" charset="0"/>
                      </a:rPr>
                      <m:t>10</m:t>
                    </m:r>
                    <m:r>
                      <a:rPr lang="es-PE" altLang="es-PE" sz="2400" b="0" i="1" dirty="0">
                        <a:latin typeface="Cambria Math" panose="02040503050406030204" pitchFamily="18" charset="0"/>
                      </a:rPr>
                      <m:t>−18)</m:t>
                    </m:r>
                  </m:oMath>
                </a14:m>
                <a:endParaRPr lang="es-PE" sz="2400" dirty="0">
                  <a:solidFill>
                    <a:schemeClr val="tx1"/>
                  </a:solidFill>
                </a:endParaRPr>
              </a:p>
            </p:txBody>
          </p:sp>
        </mc:Choice>
        <mc:Fallback xmlns="">
          <p:sp>
            <p:nvSpPr>
              <p:cNvPr id="29" name="Rectángulo 28">
                <a:extLst>
                  <a:ext uri="{FF2B5EF4-FFF2-40B4-BE49-F238E27FC236}">
                    <a16:creationId xmlns:a16="http://schemas.microsoft.com/office/drawing/2014/main" id="{F444722C-4D7F-9AE2-18AA-0D73AEC5E29E}"/>
                  </a:ext>
                </a:extLst>
              </p:cNvPr>
              <p:cNvSpPr>
                <a:spLocks noRot="1" noChangeAspect="1" noMove="1" noResize="1" noEditPoints="1" noAdjustHandles="1" noChangeArrowheads="1" noChangeShapeType="1" noTextEdit="1"/>
              </p:cNvSpPr>
              <p:nvPr/>
            </p:nvSpPr>
            <p:spPr>
              <a:xfrm>
                <a:off x="579039" y="5140254"/>
                <a:ext cx="5153334" cy="461665"/>
              </a:xfrm>
              <a:prstGeom prst="rect">
                <a:avLst/>
              </a:prstGeom>
              <a:blipFill>
                <a:blip r:embed="rId14"/>
                <a:stretch>
                  <a:fillRect l="-355" t="-10526" r="-592" b="-28947"/>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30" name="Rectángulo 29">
                <a:extLst>
                  <a:ext uri="{FF2B5EF4-FFF2-40B4-BE49-F238E27FC236}">
                    <a16:creationId xmlns:a16="http://schemas.microsoft.com/office/drawing/2014/main" id="{46B9604D-F7D7-553F-7E11-636C8A813932}"/>
                  </a:ext>
                </a:extLst>
              </p:cNvPr>
              <p:cNvSpPr/>
              <p:nvPr/>
            </p:nvSpPr>
            <p:spPr>
              <a:xfrm>
                <a:off x="3266061" y="5536912"/>
                <a:ext cx="11998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altLang="es-PE" sz="2400" b="0" i="1" dirty="0" smtClean="0">
                          <a:latin typeface="Cambria Math" panose="02040503050406030204" pitchFamily="18" charset="0"/>
                        </a:rPr>
                        <m:t>𝑎</m:t>
                      </m:r>
                      <m:r>
                        <a:rPr lang="es-ES_tradnl" altLang="es-PE" sz="2400" i="1" dirty="0">
                          <a:latin typeface="Cambria Math" panose="02040503050406030204" pitchFamily="18" charset="0"/>
                        </a:rPr>
                        <m:t>=</m:t>
                      </m:r>
                      <m:r>
                        <a:rPr lang="es-PE" altLang="es-PE" sz="2400" i="1" dirty="0">
                          <a:latin typeface="Cambria Math" panose="02040503050406030204" pitchFamily="18" charset="0"/>
                        </a:rPr>
                        <m:t>1</m:t>
                      </m:r>
                      <m:r>
                        <a:rPr lang="es-PE" altLang="es-PE" sz="2400" b="0" i="1" dirty="0" smtClean="0">
                          <a:latin typeface="Cambria Math" panose="02040503050406030204" pitchFamily="18" charset="0"/>
                        </a:rPr>
                        <m:t>2</m:t>
                      </m:r>
                    </m:oMath>
                  </m:oMathPara>
                </a14:m>
                <a:endParaRPr lang="es-PE" sz="2400" dirty="0"/>
              </a:p>
            </p:txBody>
          </p:sp>
        </mc:Choice>
        <mc:Fallback xmlns="">
          <p:sp>
            <p:nvSpPr>
              <p:cNvPr id="30" name="Rectángulo 29">
                <a:extLst>
                  <a:ext uri="{FF2B5EF4-FFF2-40B4-BE49-F238E27FC236}">
                    <a16:creationId xmlns:a16="http://schemas.microsoft.com/office/drawing/2014/main" id="{46B9604D-F7D7-553F-7E11-636C8A813932}"/>
                  </a:ext>
                </a:extLst>
              </p:cNvPr>
              <p:cNvSpPr>
                <a:spLocks noRot="1" noChangeAspect="1" noMove="1" noResize="1" noEditPoints="1" noAdjustHandles="1" noChangeArrowheads="1" noChangeShapeType="1" noTextEdit="1"/>
              </p:cNvSpPr>
              <p:nvPr/>
            </p:nvSpPr>
            <p:spPr>
              <a:xfrm>
                <a:off x="3266061" y="5536912"/>
                <a:ext cx="1199879" cy="461665"/>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Rectángulo 30">
                <a:extLst>
                  <a:ext uri="{FF2B5EF4-FFF2-40B4-BE49-F238E27FC236}">
                    <a16:creationId xmlns:a16="http://schemas.microsoft.com/office/drawing/2014/main" id="{8FF9C4E0-42A5-6B3C-75D2-2A9C0EB732CB}"/>
                  </a:ext>
                </a:extLst>
              </p:cNvPr>
              <p:cNvSpPr/>
              <p:nvPr/>
            </p:nvSpPr>
            <p:spPr>
              <a:xfrm>
                <a:off x="594560" y="5989359"/>
                <a:ext cx="2671501" cy="462434"/>
              </a:xfrm>
              <a:prstGeom prst="rect">
                <a:avLst/>
              </a:prstGeom>
            </p:spPr>
            <p:txBody>
              <a:bodyPr wrap="none">
                <a:spAutoFit/>
              </a:bodyPr>
              <a:lstStyle/>
              <a:p>
                <a:r>
                  <a:rPr lang="es-419" sz="2400" dirty="0">
                    <a:latin typeface="Arial" panose="020B0604020202020204" pitchFamily="34" charset="0"/>
                    <a:ea typeface="Arial" panose="020B0604020202020204" pitchFamily="34" charset="0"/>
                  </a:rPr>
                  <a:t>Luego </a:t>
                </a:r>
                <a14:m>
                  <m:oMath xmlns:m="http://schemas.openxmlformats.org/officeDocument/2006/math">
                    <m:r>
                      <a:rPr lang="es-ES_tradnl" altLang="es-PE" sz="2400" b="0" i="1" dirty="0">
                        <a:latin typeface="Cambria Math" panose="02040503050406030204" pitchFamily="18" charset="0"/>
                      </a:rPr>
                      <m:t> </m:t>
                    </m:r>
                    <m:acc>
                      <m:accPr>
                        <m:chr m:val="̅"/>
                        <m:ctrlPr>
                          <a:rPr lang="es-ES_tradnl" altLang="es-PE" sz="2400" b="0" i="1" dirty="0" smtClean="0">
                            <a:latin typeface="Cambria Math" panose="02040503050406030204" pitchFamily="18" charset="0"/>
                          </a:rPr>
                        </m:ctrlPr>
                      </m:accPr>
                      <m:e>
                        <m:r>
                          <a:rPr lang="es-PE" altLang="es-PE" sz="2400" b="0" i="1" dirty="0" smtClean="0">
                            <a:latin typeface="Cambria Math" panose="02040503050406030204" pitchFamily="18" charset="0"/>
                          </a:rPr>
                          <m:t>𝐷𝐶</m:t>
                        </m:r>
                      </m:e>
                    </m:acc>
                    <m:r>
                      <a:rPr lang="es-ES_tradnl" altLang="es-PE" sz="2400" b="0" i="1" dirty="0">
                        <a:latin typeface="Cambria Math" panose="02040503050406030204" pitchFamily="18" charset="0"/>
                      </a:rPr>
                      <m:t>=</m:t>
                    </m:r>
                    <m:r>
                      <a:rPr lang="es-PE" altLang="es-PE" sz="2400" b="0" i="1" dirty="0" smtClean="0">
                        <a:latin typeface="Cambria Math" panose="02040503050406030204" pitchFamily="18" charset="0"/>
                      </a:rPr>
                      <m:t>24</m:t>
                    </m:r>
                    <m:r>
                      <a:rPr lang="es-PE" altLang="es-PE" sz="2400" b="0" i="1" dirty="0" smtClean="0">
                        <a:latin typeface="Cambria Math" panose="02040503050406030204" pitchFamily="18" charset="0"/>
                      </a:rPr>
                      <m:t>𝑚</m:t>
                    </m:r>
                    <m:r>
                      <a:rPr lang="es-PE" altLang="es-PE" sz="2400" b="0" i="1" dirty="0" smtClean="0">
                        <a:latin typeface="Cambria Math" panose="02040503050406030204" pitchFamily="18" charset="0"/>
                      </a:rPr>
                      <m:t>.</m:t>
                    </m:r>
                  </m:oMath>
                </a14:m>
                <a:endParaRPr lang="es-PE" sz="2400" dirty="0"/>
              </a:p>
            </p:txBody>
          </p:sp>
        </mc:Choice>
        <mc:Fallback xmlns="">
          <p:sp>
            <p:nvSpPr>
              <p:cNvPr id="31" name="Rectángulo 30">
                <a:extLst>
                  <a:ext uri="{FF2B5EF4-FFF2-40B4-BE49-F238E27FC236}">
                    <a16:creationId xmlns:a16="http://schemas.microsoft.com/office/drawing/2014/main" id="{8FF9C4E0-42A5-6B3C-75D2-2A9C0EB732CB}"/>
                  </a:ext>
                </a:extLst>
              </p:cNvPr>
              <p:cNvSpPr>
                <a:spLocks noRot="1" noChangeAspect="1" noMove="1" noResize="1" noEditPoints="1" noAdjustHandles="1" noChangeArrowheads="1" noChangeShapeType="1" noTextEdit="1"/>
              </p:cNvSpPr>
              <p:nvPr/>
            </p:nvSpPr>
            <p:spPr>
              <a:xfrm>
                <a:off x="594560" y="5989359"/>
                <a:ext cx="2671501" cy="462434"/>
              </a:xfrm>
              <a:prstGeom prst="rect">
                <a:avLst/>
              </a:prstGeom>
              <a:blipFill>
                <a:blip r:embed="rId16"/>
                <a:stretch>
                  <a:fillRect l="-3653" t="-9333" b="-32000"/>
                </a:stretch>
              </a:blipFill>
            </p:spPr>
            <p:txBody>
              <a:bodyPr/>
              <a:lstStyle/>
              <a:p>
                <a:r>
                  <a:rPr lang="es-ES">
                    <a:noFill/>
                  </a:rPr>
                  <a:t> </a:t>
                </a:r>
              </a:p>
            </p:txBody>
          </p:sp>
        </mc:Fallback>
      </mc:AlternateContent>
      <p:sp>
        <p:nvSpPr>
          <p:cNvPr id="32" name="Rectángulo 31">
            <a:extLst>
              <a:ext uri="{FF2B5EF4-FFF2-40B4-BE49-F238E27FC236}">
                <a16:creationId xmlns:a16="http://schemas.microsoft.com/office/drawing/2014/main" id="{60688444-3D2B-E5F2-967E-8C1BB0E8B5D3}"/>
              </a:ext>
            </a:extLst>
          </p:cNvPr>
          <p:cNvSpPr/>
          <p:nvPr/>
        </p:nvSpPr>
        <p:spPr>
          <a:xfrm>
            <a:off x="259080" y="210158"/>
            <a:ext cx="1606530" cy="480901"/>
          </a:xfrm>
          <a:prstGeom prst="rect">
            <a:avLst/>
          </a:prstGeom>
          <a:solidFill>
            <a:schemeClr val="bg1"/>
          </a:solidFill>
          <a:ln>
            <a:solidFill>
              <a:srgbClr val="C00000"/>
            </a:solidFill>
          </a:ln>
        </p:spPr>
        <p:txBody>
          <a:bodyPr wrap="none">
            <a:spAutoFit/>
          </a:bodyPr>
          <a:lstStyle/>
          <a:p>
            <a:pPr>
              <a:lnSpc>
                <a:spcPct val="115000"/>
              </a:lnSpc>
              <a:spcAft>
                <a:spcPts val="0"/>
              </a:spcAft>
            </a:pPr>
            <a:r>
              <a:rPr lang="es-419" sz="2400" dirty="0">
                <a:solidFill>
                  <a:srgbClr val="C00000"/>
                </a:solidFill>
                <a:latin typeface="Arial" panose="020B0604020202020204" pitchFamily="34" charset="0"/>
                <a:ea typeface="Arial" panose="020B0604020202020204" pitchFamily="34" charset="0"/>
              </a:rPr>
              <a:t>Ejercicio 2</a:t>
            </a:r>
            <a:endParaRPr lang="es-PE" sz="2400" dirty="0">
              <a:solidFill>
                <a:srgbClr val="C00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4860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29" grpId="0"/>
      <p:bldP spid="30" grpId="0"/>
      <p:bldP spid="31"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25</a:t>
            </a:fld>
            <a:endParaRPr lang="pt-BR"/>
          </a:p>
        </p:txBody>
      </p:sp>
      <p:sp>
        <p:nvSpPr>
          <p:cNvPr id="4" name="Rectángulo 3">
            <a:extLst>
              <a:ext uri="{FF2B5EF4-FFF2-40B4-BE49-F238E27FC236}">
                <a16:creationId xmlns:a16="http://schemas.microsoft.com/office/drawing/2014/main" id="{90EA7FC3-DF0C-F104-1580-311F1A48ACE4}"/>
              </a:ext>
            </a:extLst>
          </p:cNvPr>
          <p:cNvSpPr/>
          <p:nvPr/>
        </p:nvSpPr>
        <p:spPr>
          <a:xfrm>
            <a:off x="259080" y="704925"/>
            <a:ext cx="11369040" cy="1015663"/>
          </a:xfrm>
          <a:prstGeom prst="rect">
            <a:avLst/>
          </a:prstGeom>
          <a:solidFill>
            <a:schemeClr val="accent5">
              <a:lumMod val="20000"/>
              <a:lumOff val="80000"/>
            </a:schemeClr>
          </a:solidFill>
          <a:ln>
            <a:solidFill>
              <a:schemeClr val="accent5">
                <a:lumMod val="50000"/>
              </a:schemeClr>
            </a:solidFill>
          </a:ln>
        </p:spPr>
        <p:txBody>
          <a:bodyPr wrap="square">
            <a:spAutoFit/>
          </a:bodyPr>
          <a:lstStyle/>
          <a:p>
            <a:r>
              <a:rPr lang="es-ES" sz="2000" dirty="0"/>
              <a:t>Una viga de 16 metros de largo con soportes simples sostiene una carga concentrada en su centro (tal como se indica). La deformación de la viga en su centro es de 3 𝑐𝑚. Supongamos que la viga deformada es parabólica.</a:t>
            </a:r>
            <a:endParaRPr lang="es-PE" sz="2000" dirty="0"/>
          </a:p>
        </p:txBody>
      </p:sp>
      <p:sp>
        <p:nvSpPr>
          <p:cNvPr id="5" name="Rectángulo 4">
            <a:extLst>
              <a:ext uri="{FF2B5EF4-FFF2-40B4-BE49-F238E27FC236}">
                <a16:creationId xmlns:a16="http://schemas.microsoft.com/office/drawing/2014/main" id="{B44C112F-2C10-6187-4E13-7C861099414A}"/>
              </a:ext>
            </a:extLst>
          </p:cNvPr>
          <p:cNvSpPr/>
          <p:nvPr/>
        </p:nvSpPr>
        <p:spPr>
          <a:xfrm>
            <a:off x="259080" y="3613577"/>
            <a:ext cx="1170513" cy="400110"/>
          </a:xfrm>
          <a:prstGeom prst="rect">
            <a:avLst/>
          </a:prstGeom>
          <a:solidFill>
            <a:schemeClr val="bg1"/>
          </a:solidFill>
          <a:ln>
            <a:solidFill>
              <a:srgbClr val="C00000"/>
            </a:solidFill>
          </a:ln>
        </p:spPr>
        <p:txBody>
          <a:bodyPr wrap="none">
            <a:spAutoFit/>
          </a:bodyPr>
          <a:lstStyle/>
          <a:p>
            <a:r>
              <a:rPr lang="es-419" sz="2000" dirty="0">
                <a:solidFill>
                  <a:srgbClr val="C00000"/>
                </a:solidFill>
                <a:latin typeface="Arial" panose="020B0604020202020204" pitchFamily="34" charset="0"/>
                <a:ea typeface="Arial" panose="020B0604020202020204" pitchFamily="34" charset="0"/>
              </a:rPr>
              <a:t>Solución</a:t>
            </a:r>
            <a:endParaRPr lang="es-PE" sz="2000" dirty="0">
              <a:solidFill>
                <a:srgbClr val="C00000"/>
              </a:solidFill>
            </a:endParaRPr>
          </a:p>
        </p:txBody>
      </p:sp>
      <p:sp>
        <p:nvSpPr>
          <p:cNvPr id="32" name="Rectángulo 31">
            <a:extLst>
              <a:ext uri="{FF2B5EF4-FFF2-40B4-BE49-F238E27FC236}">
                <a16:creationId xmlns:a16="http://schemas.microsoft.com/office/drawing/2014/main" id="{60688444-3D2B-E5F2-967E-8C1BB0E8B5D3}"/>
              </a:ext>
            </a:extLst>
          </p:cNvPr>
          <p:cNvSpPr/>
          <p:nvPr/>
        </p:nvSpPr>
        <p:spPr>
          <a:xfrm>
            <a:off x="259080" y="210158"/>
            <a:ext cx="1369286" cy="416204"/>
          </a:xfrm>
          <a:prstGeom prst="rect">
            <a:avLst/>
          </a:prstGeom>
          <a:solidFill>
            <a:schemeClr val="bg1"/>
          </a:solidFill>
          <a:ln>
            <a:solidFill>
              <a:srgbClr val="C00000"/>
            </a:solidFill>
          </a:ln>
        </p:spPr>
        <p:txBody>
          <a:bodyPr wrap="none">
            <a:spAutoFit/>
          </a:bodyPr>
          <a:lstStyle/>
          <a:p>
            <a:pPr>
              <a:lnSpc>
                <a:spcPct val="115000"/>
              </a:lnSpc>
              <a:spcAft>
                <a:spcPts val="0"/>
              </a:spcAft>
            </a:pPr>
            <a:r>
              <a:rPr lang="es-419" sz="2000" dirty="0">
                <a:solidFill>
                  <a:srgbClr val="C00000"/>
                </a:solidFill>
                <a:latin typeface="Arial" panose="020B0604020202020204" pitchFamily="34" charset="0"/>
                <a:ea typeface="Arial" panose="020B0604020202020204" pitchFamily="34" charset="0"/>
              </a:rPr>
              <a:t>Ejercicio 3</a:t>
            </a:r>
            <a:endParaRPr lang="es-PE" sz="2000" dirty="0">
              <a:solidFill>
                <a:srgbClr val="C00000"/>
              </a:solidFill>
              <a:latin typeface="Arial" panose="020B0604020202020204" pitchFamily="34" charset="0"/>
              <a:ea typeface="Arial" panose="020B0604020202020204" pitchFamily="34" charset="0"/>
            </a:endParaRPr>
          </a:p>
        </p:txBody>
      </p:sp>
      <p:pic>
        <p:nvPicPr>
          <p:cNvPr id="34" name="Imagen 33">
            <a:extLst>
              <a:ext uri="{FF2B5EF4-FFF2-40B4-BE49-F238E27FC236}">
                <a16:creationId xmlns:a16="http://schemas.microsoft.com/office/drawing/2014/main" id="{BF14BA24-0E19-7D35-36C8-B3026DE542BC}"/>
              </a:ext>
            </a:extLst>
          </p:cNvPr>
          <p:cNvPicPr>
            <a:picLocks noChangeAspect="1"/>
          </p:cNvPicPr>
          <p:nvPr/>
        </p:nvPicPr>
        <p:blipFill>
          <a:blip r:embed="rId2"/>
          <a:stretch>
            <a:fillRect/>
          </a:stretch>
        </p:blipFill>
        <p:spPr>
          <a:xfrm>
            <a:off x="5532119" y="1807729"/>
            <a:ext cx="6096001" cy="1477327"/>
          </a:xfrm>
          <a:prstGeom prst="rect">
            <a:avLst/>
          </a:prstGeom>
          <a:ln w="19050">
            <a:solidFill>
              <a:srgbClr val="C00000"/>
            </a:solidFill>
          </a:ln>
        </p:spPr>
      </p:pic>
      <p:sp>
        <p:nvSpPr>
          <p:cNvPr id="36" name="CuadroTexto 35">
            <a:extLst>
              <a:ext uri="{FF2B5EF4-FFF2-40B4-BE49-F238E27FC236}">
                <a16:creationId xmlns:a16="http://schemas.microsoft.com/office/drawing/2014/main" id="{F8EED585-7C1B-B7C7-47E3-2CFF90448D7B}"/>
              </a:ext>
            </a:extLst>
          </p:cNvPr>
          <p:cNvSpPr txBox="1"/>
          <p:nvPr/>
        </p:nvSpPr>
        <p:spPr>
          <a:xfrm>
            <a:off x="259080" y="1807728"/>
            <a:ext cx="4998720" cy="1477328"/>
          </a:xfrm>
          <a:prstGeom prst="rect">
            <a:avLst/>
          </a:prstGeom>
          <a:solidFill>
            <a:schemeClr val="accent5">
              <a:lumMod val="20000"/>
              <a:lumOff val="80000"/>
            </a:schemeClr>
          </a:solidFill>
          <a:ln>
            <a:solidFill>
              <a:srgbClr val="002060"/>
            </a:solidFill>
          </a:ln>
        </p:spPr>
        <p:txBody>
          <a:bodyPr wrap="square">
            <a:spAutoFit/>
          </a:bodyPr>
          <a:lstStyle/>
          <a:p>
            <a:pPr marL="342900" indent="-342900">
              <a:buAutoNum type="alphaLcPeriod"/>
            </a:pPr>
            <a:r>
              <a:rPr lang="es-ES" dirty="0"/>
              <a:t>Determine la ecuación de la parábola (tomar como origen el vértice de la parábola).</a:t>
            </a:r>
          </a:p>
          <a:p>
            <a:pPr marL="342900" indent="-342900">
              <a:buAutoNum type="alphaLcPeriod"/>
            </a:pPr>
            <a:r>
              <a:rPr lang="es-ES" dirty="0"/>
              <a:t>¿A qué distancia del centro de la viga se produce una deformación de 1 𝑐𝑚</a:t>
            </a:r>
            <a:endParaRPr lang="es-PE" dirty="0"/>
          </a:p>
        </p:txBody>
      </p:sp>
    </p:spTree>
    <p:extLst>
      <p:ext uri="{BB962C8B-B14F-4D97-AF65-F5344CB8AC3E}">
        <p14:creationId xmlns:p14="http://schemas.microsoft.com/office/powerpoint/2010/main" val="400374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2"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9659BAB2-2351-DA34-51F6-F3863F7CCC05}"/>
              </a:ext>
            </a:extLst>
          </p:cNvPr>
          <p:cNvSpPr txBox="1"/>
          <p:nvPr/>
        </p:nvSpPr>
        <p:spPr>
          <a:xfrm>
            <a:off x="1331640" y="548680"/>
            <a:ext cx="3869815" cy="595932"/>
          </a:xfrm>
          <a:prstGeom prst="rect">
            <a:avLst/>
          </a:prstGeom>
          <a:noFill/>
        </p:spPr>
        <p:txBody>
          <a:bodyPr wrap="square" rtlCol="0">
            <a:spAutoFit/>
          </a:bodyPr>
          <a:lstStyle/>
          <a:p>
            <a:pPr algn="just">
              <a:lnSpc>
                <a:spcPct val="107000"/>
              </a:lnSpc>
            </a:pPr>
            <a:r>
              <a:rPr lang="es-PE" sz="3200" b="1" dirty="0">
                <a:latin typeface="GothamRounded-Book"/>
                <a:ea typeface="Calibri" panose="020F0502020204030204" pitchFamily="34" charset="0"/>
                <a:cs typeface="GothamRounded-Book"/>
              </a:rPr>
              <a:t>CONCLUSIONES</a:t>
            </a:r>
          </a:p>
        </p:txBody>
      </p:sp>
      <p:grpSp>
        <p:nvGrpSpPr>
          <p:cNvPr id="3" name="Grupo 12">
            <a:extLst>
              <a:ext uri="{FF2B5EF4-FFF2-40B4-BE49-F238E27FC236}">
                <a16:creationId xmlns:a16="http://schemas.microsoft.com/office/drawing/2014/main" id="{A9015241-79A8-C012-2992-1B1EC7829E55}"/>
              </a:ext>
            </a:extLst>
          </p:cNvPr>
          <p:cNvGrpSpPr/>
          <p:nvPr/>
        </p:nvGrpSpPr>
        <p:grpSpPr>
          <a:xfrm>
            <a:off x="1028548" y="5013176"/>
            <a:ext cx="703732" cy="745956"/>
            <a:chOff x="1094204" y="3850943"/>
            <a:chExt cx="757800" cy="803268"/>
          </a:xfrm>
        </p:grpSpPr>
        <p:pic>
          <p:nvPicPr>
            <p:cNvPr id="4" name="Imagen 13">
              <a:extLst>
                <a:ext uri="{FF2B5EF4-FFF2-40B4-BE49-F238E27FC236}">
                  <a16:creationId xmlns:a16="http://schemas.microsoft.com/office/drawing/2014/main" id="{8026BC66-4002-3DB7-2DB2-8D1A5D0EA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04" y="3850943"/>
              <a:ext cx="757800" cy="803268"/>
            </a:xfrm>
            <a:prstGeom prst="rect">
              <a:avLst/>
            </a:prstGeom>
          </p:spPr>
        </p:pic>
        <p:sp>
          <p:nvSpPr>
            <p:cNvPr id="5" name="CuadroTexto 14">
              <a:extLst>
                <a:ext uri="{FF2B5EF4-FFF2-40B4-BE49-F238E27FC236}">
                  <a16:creationId xmlns:a16="http://schemas.microsoft.com/office/drawing/2014/main" id="{B99AAB3B-11BD-732C-E1AE-BF69702734E9}"/>
                </a:ext>
              </a:extLst>
            </p:cNvPr>
            <p:cNvSpPr txBox="1"/>
            <p:nvPr/>
          </p:nvSpPr>
          <p:spPr>
            <a:xfrm>
              <a:off x="1109377" y="3978849"/>
              <a:ext cx="727455" cy="596562"/>
            </a:xfrm>
            <a:prstGeom prst="rect">
              <a:avLst/>
            </a:prstGeom>
            <a:noFill/>
          </p:spPr>
          <p:txBody>
            <a:bodyPr wrap="square" rtlCol="0">
              <a:spAutoFit/>
            </a:bodyPr>
            <a:lstStyle/>
            <a:p>
              <a:pPr algn="ctr"/>
              <a:r>
                <a:rPr lang="es-PE" sz="3000" b="1" dirty="0">
                  <a:solidFill>
                    <a:schemeClr val="bg1"/>
                  </a:solidFill>
                </a:rPr>
                <a:t>04</a:t>
              </a:r>
            </a:p>
          </p:txBody>
        </p:sp>
      </p:grpSp>
      <p:grpSp>
        <p:nvGrpSpPr>
          <p:cNvPr id="6" name="Grupo 15">
            <a:extLst>
              <a:ext uri="{FF2B5EF4-FFF2-40B4-BE49-F238E27FC236}">
                <a16:creationId xmlns:a16="http://schemas.microsoft.com/office/drawing/2014/main" id="{275FE841-5B2B-B32B-DC41-6D48D1913661}"/>
              </a:ext>
            </a:extLst>
          </p:cNvPr>
          <p:cNvGrpSpPr/>
          <p:nvPr/>
        </p:nvGrpSpPr>
        <p:grpSpPr>
          <a:xfrm>
            <a:off x="1028548" y="3954457"/>
            <a:ext cx="703732" cy="745956"/>
            <a:chOff x="1101537" y="3155618"/>
            <a:chExt cx="757800" cy="803268"/>
          </a:xfrm>
        </p:grpSpPr>
        <p:pic>
          <p:nvPicPr>
            <p:cNvPr id="7" name="Imagen 16">
              <a:extLst>
                <a:ext uri="{FF2B5EF4-FFF2-40B4-BE49-F238E27FC236}">
                  <a16:creationId xmlns:a16="http://schemas.microsoft.com/office/drawing/2014/main" id="{604A2D8A-DD7E-F5E6-444D-92AC7E95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37" y="3155618"/>
              <a:ext cx="757800" cy="803268"/>
            </a:xfrm>
            <a:prstGeom prst="rect">
              <a:avLst/>
            </a:prstGeom>
          </p:spPr>
        </p:pic>
        <p:sp>
          <p:nvSpPr>
            <p:cNvPr id="8" name="CuadroTexto 17">
              <a:extLst>
                <a:ext uri="{FF2B5EF4-FFF2-40B4-BE49-F238E27FC236}">
                  <a16:creationId xmlns:a16="http://schemas.microsoft.com/office/drawing/2014/main" id="{B31AC16D-6B0A-1D0A-DBB6-AD8583241054}"/>
                </a:ext>
              </a:extLst>
            </p:cNvPr>
            <p:cNvSpPr txBox="1"/>
            <p:nvPr/>
          </p:nvSpPr>
          <p:spPr>
            <a:xfrm>
              <a:off x="1116710" y="3283524"/>
              <a:ext cx="727455" cy="596562"/>
            </a:xfrm>
            <a:prstGeom prst="rect">
              <a:avLst/>
            </a:prstGeom>
            <a:noFill/>
          </p:spPr>
          <p:txBody>
            <a:bodyPr wrap="square" rtlCol="0">
              <a:spAutoFit/>
            </a:bodyPr>
            <a:lstStyle/>
            <a:p>
              <a:pPr algn="ctr"/>
              <a:r>
                <a:rPr lang="es-PE" sz="3000" b="1" dirty="0">
                  <a:solidFill>
                    <a:schemeClr val="bg1"/>
                  </a:solidFill>
                </a:rPr>
                <a:t>03</a:t>
              </a:r>
            </a:p>
          </p:txBody>
        </p:sp>
      </p:grpSp>
      <p:grpSp>
        <p:nvGrpSpPr>
          <p:cNvPr id="9" name="Grupo 18">
            <a:extLst>
              <a:ext uri="{FF2B5EF4-FFF2-40B4-BE49-F238E27FC236}">
                <a16:creationId xmlns:a16="http://schemas.microsoft.com/office/drawing/2014/main" id="{A6FEB38A-62C8-BBFD-A02E-5802BF294DF1}"/>
              </a:ext>
            </a:extLst>
          </p:cNvPr>
          <p:cNvGrpSpPr/>
          <p:nvPr/>
        </p:nvGrpSpPr>
        <p:grpSpPr>
          <a:xfrm>
            <a:off x="1028548" y="2777598"/>
            <a:ext cx="703732" cy="745956"/>
            <a:chOff x="1094204" y="2395290"/>
            <a:chExt cx="757800" cy="803268"/>
          </a:xfrm>
        </p:grpSpPr>
        <p:pic>
          <p:nvPicPr>
            <p:cNvPr id="10" name="Imagen 19">
              <a:extLst>
                <a:ext uri="{FF2B5EF4-FFF2-40B4-BE49-F238E27FC236}">
                  <a16:creationId xmlns:a16="http://schemas.microsoft.com/office/drawing/2014/main" id="{793F4BEF-41D5-A939-E730-B81E4E721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204" y="2395290"/>
              <a:ext cx="757800" cy="803268"/>
            </a:xfrm>
            <a:prstGeom prst="rect">
              <a:avLst/>
            </a:prstGeom>
          </p:spPr>
        </p:pic>
        <p:sp>
          <p:nvSpPr>
            <p:cNvPr id="11" name="CuadroTexto 20">
              <a:extLst>
                <a:ext uri="{FF2B5EF4-FFF2-40B4-BE49-F238E27FC236}">
                  <a16:creationId xmlns:a16="http://schemas.microsoft.com/office/drawing/2014/main" id="{8A21CCD3-FC3E-4DA4-B020-ECCB63878F26}"/>
                </a:ext>
              </a:extLst>
            </p:cNvPr>
            <p:cNvSpPr txBox="1"/>
            <p:nvPr/>
          </p:nvSpPr>
          <p:spPr>
            <a:xfrm>
              <a:off x="1109377" y="2523196"/>
              <a:ext cx="727455" cy="596562"/>
            </a:xfrm>
            <a:prstGeom prst="rect">
              <a:avLst/>
            </a:prstGeom>
            <a:noFill/>
          </p:spPr>
          <p:txBody>
            <a:bodyPr wrap="square" rtlCol="0">
              <a:spAutoFit/>
            </a:bodyPr>
            <a:lstStyle/>
            <a:p>
              <a:pPr algn="ctr"/>
              <a:r>
                <a:rPr lang="es-PE" sz="3000" b="1" dirty="0">
                  <a:solidFill>
                    <a:schemeClr val="bg1"/>
                  </a:solidFill>
                </a:rPr>
                <a:t>02</a:t>
              </a:r>
            </a:p>
          </p:txBody>
        </p:sp>
      </p:grpSp>
      <p:grpSp>
        <p:nvGrpSpPr>
          <p:cNvPr id="12" name="Grupo 21">
            <a:extLst>
              <a:ext uri="{FF2B5EF4-FFF2-40B4-BE49-F238E27FC236}">
                <a16:creationId xmlns:a16="http://schemas.microsoft.com/office/drawing/2014/main" id="{E4B9DE3A-2EB1-8FCF-C212-F4B51D5CE06C}"/>
              </a:ext>
            </a:extLst>
          </p:cNvPr>
          <p:cNvGrpSpPr/>
          <p:nvPr/>
        </p:nvGrpSpPr>
        <p:grpSpPr>
          <a:xfrm>
            <a:off x="1028548" y="1556792"/>
            <a:ext cx="703732" cy="745956"/>
            <a:chOff x="1101537" y="1358981"/>
            <a:chExt cx="757800" cy="803268"/>
          </a:xfrm>
        </p:grpSpPr>
        <p:pic>
          <p:nvPicPr>
            <p:cNvPr id="13" name="Imagen 22">
              <a:extLst>
                <a:ext uri="{FF2B5EF4-FFF2-40B4-BE49-F238E27FC236}">
                  <a16:creationId xmlns:a16="http://schemas.microsoft.com/office/drawing/2014/main" id="{3B94996C-06A9-29B6-46C9-C8207393F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37" y="1358981"/>
              <a:ext cx="757800" cy="803268"/>
            </a:xfrm>
            <a:prstGeom prst="rect">
              <a:avLst/>
            </a:prstGeom>
          </p:spPr>
        </p:pic>
        <p:sp>
          <p:nvSpPr>
            <p:cNvPr id="14" name="CuadroTexto 23">
              <a:extLst>
                <a:ext uri="{FF2B5EF4-FFF2-40B4-BE49-F238E27FC236}">
                  <a16:creationId xmlns:a16="http://schemas.microsoft.com/office/drawing/2014/main" id="{5CE0D3FB-E451-608F-139B-BCE1878D6CE8}"/>
                </a:ext>
              </a:extLst>
            </p:cNvPr>
            <p:cNvSpPr txBox="1"/>
            <p:nvPr/>
          </p:nvSpPr>
          <p:spPr>
            <a:xfrm>
              <a:off x="1116710" y="1486887"/>
              <a:ext cx="727455" cy="596562"/>
            </a:xfrm>
            <a:prstGeom prst="rect">
              <a:avLst/>
            </a:prstGeom>
            <a:noFill/>
          </p:spPr>
          <p:txBody>
            <a:bodyPr wrap="square" rtlCol="0">
              <a:spAutoFit/>
            </a:bodyPr>
            <a:lstStyle/>
            <a:p>
              <a:pPr algn="ctr"/>
              <a:r>
                <a:rPr lang="es-PE" sz="3000" b="1" dirty="0">
                  <a:solidFill>
                    <a:schemeClr val="bg1"/>
                  </a:solidFill>
                </a:rPr>
                <a:t>01</a:t>
              </a:r>
            </a:p>
          </p:txBody>
        </p:sp>
      </p:grpSp>
      <p:sp>
        <p:nvSpPr>
          <p:cNvPr id="15" name="CuadroTexto 24">
            <a:extLst>
              <a:ext uri="{FF2B5EF4-FFF2-40B4-BE49-F238E27FC236}">
                <a16:creationId xmlns:a16="http://schemas.microsoft.com/office/drawing/2014/main" id="{A7C4CADD-31D3-6474-3764-F1E7A84DA3E7}"/>
              </a:ext>
            </a:extLst>
          </p:cNvPr>
          <p:cNvSpPr txBox="1"/>
          <p:nvPr/>
        </p:nvSpPr>
        <p:spPr>
          <a:xfrm>
            <a:off x="1753590" y="1544787"/>
            <a:ext cx="8755143" cy="736355"/>
          </a:xfrm>
          <a:prstGeom prst="rect">
            <a:avLst/>
          </a:prstGeom>
          <a:noFill/>
        </p:spPr>
        <p:txBody>
          <a:bodyPr wrap="square" rtlCol="0">
            <a:spAutoFit/>
          </a:bodyPr>
          <a:lstStyle/>
          <a:p>
            <a:pPr algn="just">
              <a:lnSpc>
                <a:spcPct val="107000"/>
              </a:lnSpc>
            </a:pPr>
            <a:r>
              <a:rPr lang="es-ES" sz="2000" dirty="0">
                <a:latin typeface="GothamRounded-Book"/>
                <a:ea typeface="Calibri" panose="020F0502020204030204" pitchFamily="34" charset="0"/>
                <a:cs typeface="GothamRounded-Book"/>
              </a:rPr>
              <a:t>El parámetro p de la parábola determina la orientación hacia adonde se abre la parábola.</a:t>
            </a:r>
          </a:p>
        </p:txBody>
      </p:sp>
      <p:sp>
        <p:nvSpPr>
          <p:cNvPr id="16" name="CuadroTexto 25">
            <a:extLst>
              <a:ext uri="{FF2B5EF4-FFF2-40B4-BE49-F238E27FC236}">
                <a16:creationId xmlns:a16="http://schemas.microsoft.com/office/drawing/2014/main" id="{46D942F2-64E1-EF8A-7959-CB961AE03C9F}"/>
              </a:ext>
            </a:extLst>
          </p:cNvPr>
          <p:cNvSpPr txBox="1"/>
          <p:nvPr/>
        </p:nvSpPr>
        <p:spPr>
          <a:xfrm>
            <a:off x="1797171" y="2777598"/>
            <a:ext cx="8733370" cy="736355"/>
          </a:xfrm>
          <a:prstGeom prst="rect">
            <a:avLst/>
          </a:prstGeom>
          <a:noFill/>
        </p:spPr>
        <p:txBody>
          <a:bodyPr wrap="square" rtlCol="0">
            <a:spAutoFit/>
          </a:bodyPr>
          <a:lstStyle>
            <a:defPPr>
              <a:defRPr lang="es-PE"/>
            </a:defPPr>
            <a:lvl1pPr>
              <a:lnSpc>
                <a:spcPct val="107000"/>
              </a:lnSpc>
              <a:defRPr sz="2000">
                <a:latin typeface="GothamRounded-Book"/>
                <a:ea typeface="Calibri" panose="020F0502020204030204" pitchFamily="34" charset="0"/>
                <a:cs typeface="GothamRounded-Book"/>
              </a:defRPr>
            </a:lvl1pPr>
          </a:lstStyle>
          <a:p>
            <a:pPr algn="just"/>
            <a:r>
              <a:rPr lang="es-ES" dirty="0"/>
              <a:t>Identificar la ecuación del eje focal para identificar si la parábola es paralelo a uno de los ejes cartesianos.</a:t>
            </a:r>
          </a:p>
        </p:txBody>
      </p:sp>
      <p:sp>
        <p:nvSpPr>
          <p:cNvPr id="17" name="CuadroTexto 26">
            <a:extLst>
              <a:ext uri="{FF2B5EF4-FFF2-40B4-BE49-F238E27FC236}">
                <a16:creationId xmlns:a16="http://schemas.microsoft.com/office/drawing/2014/main" id="{E1DD010E-C5AF-7E95-FAAA-6569392A4D07}"/>
              </a:ext>
            </a:extLst>
          </p:cNvPr>
          <p:cNvSpPr txBox="1"/>
          <p:nvPr/>
        </p:nvSpPr>
        <p:spPr>
          <a:xfrm>
            <a:off x="1775363" y="3817398"/>
            <a:ext cx="8733370" cy="1065676"/>
          </a:xfrm>
          <a:prstGeom prst="rect">
            <a:avLst/>
          </a:prstGeom>
          <a:noFill/>
        </p:spPr>
        <p:txBody>
          <a:bodyPr wrap="square" rtlCol="0">
            <a:spAutoFit/>
          </a:bodyPr>
          <a:lstStyle>
            <a:defPPr>
              <a:defRPr lang="es-PE"/>
            </a:defPPr>
            <a:lvl1pPr>
              <a:lnSpc>
                <a:spcPct val="107000"/>
              </a:lnSpc>
              <a:defRPr sz="2000">
                <a:latin typeface="GothamRounded-Book"/>
                <a:ea typeface="Calibri" panose="020F0502020204030204" pitchFamily="34" charset="0"/>
                <a:cs typeface="GothamRounded-Book"/>
              </a:defRPr>
            </a:lvl1pPr>
          </a:lstStyle>
          <a:p>
            <a:pPr algn="just"/>
            <a:r>
              <a:rPr lang="es-ES" dirty="0"/>
              <a:t>La ecuación vectorial de la parábola depende de un punto de paso que es el vértice, un vector en la dirección del vértice al foco y su vector ortogonal en dirección de la recta directriz.</a:t>
            </a:r>
          </a:p>
        </p:txBody>
      </p:sp>
      <p:sp>
        <p:nvSpPr>
          <p:cNvPr id="18" name="CuadroTexto 27">
            <a:extLst>
              <a:ext uri="{FF2B5EF4-FFF2-40B4-BE49-F238E27FC236}">
                <a16:creationId xmlns:a16="http://schemas.microsoft.com/office/drawing/2014/main" id="{8B86D423-06CE-76D2-B1FC-A2D49AD224DA}"/>
              </a:ext>
            </a:extLst>
          </p:cNvPr>
          <p:cNvSpPr txBox="1"/>
          <p:nvPr/>
        </p:nvSpPr>
        <p:spPr>
          <a:xfrm>
            <a:off x="1818979" y="5012517"/>
            <a:ext cx="8711562" cy="736355"/>
          </a:xfrm>
          <a:prstGeom prst="rect">
            <a:avLst/>
          </a:prstGeom>
          <a:noFill/>
        </p:spPr>
        <p:txBody>
          <a:bodyPr wrap="square" rtlCol="0">
            <a:spAutoFit/>
          </a:bodyPr>
          <a:lstStyle>
            <a:defPPr>
              <a:defRPr lang="es-PE"/>
            </a:defPPr>
            <a:lvl1pPr>
              <a:lnSpc>
                <a:spcPct val="107000"/>
              </a:lnSpc>
              <a:defRPr sz="2000">
                <a:latin typeface="GothamRounded-Book"/>
                <a:ea typeface="Calibri" panose="020F0502020204030204" pitchFamily="34" charset="0"/>
                <a:cs typeface="GothamRounded-Book"/>
              </a:defRPr>
            </a:lvl1pPr>
          </a:lstStyle>
          <a:p>
            <a:pPr algn="just"/>
            <a:r>
              <a:rPr lang="es-ES" dirty="0"/>
              <a:t>La ecuación canónica de la parábola se determina cuando el vértice se ubica en el origen de coordenadas.</a:t>
            </a:r>
          </a:p>
        </p:txBody>
      </p:sp>
      <p:sp>
        <p:nvSpPr>
          <p:cNvPr id="19" name="Espaço Reservado para Data 18">
            <a:extLst>
              <a:ext uri="{FF2B5EF4-FFF2-40B4-BE49-F238E27FC236}">
                <a16:creationId xmlns:a16="http://schemas.microsoft.com/office/drawing/2014/main" id="{67CE0E47-F815-2CA7-4459-53AACCC16933}"/>
              </a:ext>
            </a:extLst>
          </p:cNvPr>
          <p:cNvSpPr>
            <a:spLocks noGrp="1"/>
          </p:cNvSpPr>
          <p:nvPr>
            <p:ph type="dt" sz="half" idx="10"/>
          </p:nvPr>
        </p:nvSpPr>
        <p:spPr/>
        <p:txBody>
          <a:bodyPr/>
          <a:lstStyle/>
          <a:p>
            <a:fld id="{A7BBE2DE-B2E0-F84B-A2D9-DC49FEB33A09}" type="datetime1">
              <a:rPr lang="pt-BR" smtClean="0"/>
              <a:t>20/07/2023</a:t>
            </a:fld>
            <a:endParaRPr lang="pt-BR"/>
          </a:p>
        </p:txBody>
      </p:sp>
      <p:sp>
        <p:nvSpPr>
          <p:cNvPr id="20" name="Espaço Reservado para Número de Slide 19">
            <a:extLst>
              <a:ext uri="{FF2B5EF4-FFF2-40B4-BE49-F238E27FC236}">
                <a16:creationId xmlns:a16="http://schemas.microsoft.com/office/drawing/2014/main" id="{CE022287-8060-4D83-EB64-179061F50523}"/>
              </a:ext>
            </a:extLst>
          </p:cNvPr>
          <p:cNvSpPr>
            <a:spLocks noGrp="1"/>
          </p:cNvSpPr>
          <p:nvPr>
            <p:ph type="sldNum" sz="quarter" idx="12"/>
          </p:nvPr>
        </p:nvSpPr>
        <p:spPr/>
        <p:txBody>
          <a:bodyPr/>
          <a:lstStyle/>
          <a:p>
            <a:fld id="{61164B59-82C0-5740-8D93-9D5F79A1BA58}" type="slidenum">
              <a:rPr lang="pt-BR" smtClean="0"/>
              <a:t>26</a:t>
            </a:fld>
            <a:endParaRPr lang="pt-BR"/>
          </a:p>
        </p:txBody>
      </p:sp>
    </p:spTree>
    <p:extLst>
      <p:ext uri="{BB962C8B-B14F-4D97-AF65-F5344CB8AC3E}">
        <p14:creationId xmlns:p14="http://schemas.microsoft.com/office/powerpoint/2010/main" val="309385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75B5F78C-604C-FB19-F2C4-A0D9611BA47C}"/>
              </a:ext>
            </a:extLst>
          </p:cNvPr>
          <p:cNvSpPr txBox="1"/>
          <p:nvPr/>
        </p:nvSpPr>
        <p:spPr>
          <a:xfrm>
            <a:off x="635831" y="443015"/>
            <a:ext cx="3581783" cy="595932"/>
          </a:xfrm>
          <a:prstGeom prst="rect">
            <a:avLst/>
          </a:prstGeom>
          <a:noFill/>
        </p:spPr>
        <p:txBody>
          <a:bodyPr wrap="square" rtlCol="0">
            <a:spAutoFit/>
          </a:bodyPr>
          <a:lstStyle/>
          <a:p>
            <a:pPr algn="just">
              <a:lnSpc>
                <a:spcPct val="107000"/>
              </a:lnSpc>
            </a:pPr>
            <a:r>
              <a:rPr lang="es-PE" sz="3200" b="1" dirty="0">
                <a:latin typeface="GothamRounded-Book"/>
                <a:ea typeface="Calibri" panose="020F0502020204030204" pitchFamily="34" charset="0"/>
                <a:cs typeface="GothamRounded-Book"/>
              </a:rPr>
              <a:t>BIBLIOGRAFÍA</a:t>
            </a:r>
          </a:p>
        </p:txBody>
      </p:sp>
      <p:sp>
        <p:nvSpPr>
          <p:cNvPr id="3" name="CaixaDeTexto 2">
            <a:extLst>
              <a:ext uri="{FF2B5EF4-FFF2-40B4-BE49-F238E27FC236}">
                <a16:creationId xmlns:a16="http://schemas.microsoft.com/office/drawing/2014/main" id="{FA659D0E-CB39-BDB1-D250-A21D26328E11}"/>
              </a:ext>
            </a:extLst>
          </p:cNvPr>
          <p:cNvSpPr txBox="1"/>
          <p:nvPr/>
        </p:nvSpPr>
        <p:spPr>
          <a:xfrm>
            <a:off x="457200" y="1280151"/>
            <a:ext cx="10909738" cy="4401205"/>
          </a:xfrm>
          <a:prstGeom prst="rect">
            <a:avLst/>
          </a:prstGeom>
          <a:noFill/>
        </p:spPr>
        <p:txBody>
          <a:bodyPr wrap="square" rtlCol="0">
            <a:spAutoFit/>
          </a:bodyPr>
          <a:lstStyle/>
          <a:p>
            <a:pPr marL="285750" lvl="0" indent="-285750">
              <a:buFont typeface="Wingdings" pitchFamily="2" charset="2"/>
              <a:buChar char="Ø"/>
            </a:pPr>
            <a:r>
              <a:rPr lang="es-ES" sz="2000" dirty="0"/>
              <a:t>Chávez C. (2005). </a:t>
            </a:r>
            <a:r>
              <a:rPr lang="es-ES" sz="2000" i="1" dirty="0"/>
              <a:t>Matemática Básica.</a:t>
            </a:r>
            <a:r>
              <a:rPr lang="es-ES" sz="2000" dirty="0"/>
              <a:t> 3ª </a:t>
            </a:r>
            <a:r>
              <a:rPr lang="es-ES" sz="2000" dirty="0" err="1"/>
              <a:t>ed</a:t>
            </a:r>
            <a:r>
              <a:rPr lang="es-ES" sz="2000" dirty="0"/>
              <a:t> .Lima: </a:t>
            </a:r>
            <a:r>
              <a:rPr lang="es-PE" sz="2000" dirty="0"/>
              <a:t>UNMSM</a:t>
            </a:r>
          </a:p>
          <a:p>
            <a:pPr marL="285750" lvl="0" indent="-285750">
              <a:buFont typeface="Wingdings" pitchFamily="2" charset="2"/>
              <a:buChar char="Ø"/>
            </a:pPr>
            <a:r>
              <a:rPr lang="es-PE" sz="2000" dirty="0"/>
              <a:t>Chavez C. (2012) </a:t>
            </a:r>
            <a:r>
              <a:rPr lang="es-PE" sz="2000" i="1" dirty="0"/>
              <a:t>Notas de Algebra</a:t>
            </a:r>
            <a:r>
              <a:rPr lang="es-PE" sz="2000" dirty="0"/>
              <a:t>.1ra Ed. Perú: Moshera </a:t>
            </a:r>
            <a:endParaRPr lang="pt-BR" sz="2000" dirty="0"/>
          </a:p>
          <a:p>
            <a:pPr marL="285750" lvl="0" indent="-285750">
              <a:buFont typeface="Wingdings" pitchFamily="2" charset="2"/>
              <a:buChar char="Ø"/>
            </a:pPr>
            <a:r>
              <a:rPr lang="es-ES" sz="2000" dirty="0"/>
              <a:t>Chávez C. (2005). </a:t>
            </a:r>
            <a:r>
              <a:rPr lang="es-ES" sz="2000" i="1" dirty="0"/>
              <a:t>Matemática Básica. </a:t>
            </a:r>
            <a:r>
              <a:rPr lang="es-ES" sz="2000" dirty="0"/>
              <a:t>Perú:</a:t>
            </a:r>
            <a:r>
              <a:rPr lang="es-PE" sz="2000" dirty="0"/>
              <a:t> UNMSM</a:t>
            </a:r>
            <a:endParaRPr lang="pt-BR" sz="2000" dirty="0"/>
          </a:p>
          <a:p>
            <a:pPr marL="285750" lvl="0" indent="-285750">
              <a:buFont typeface="Wingdings" pitchFamily="2" charset="2"/>
              <a:buChar char="Ø"/>
            </a:pPr>
            <a:r>
              <a:rPr lang="es-ES" sz="2000" dirty="0" err="1"/>
              <a:t>EspinozaE</a:t>
            </a:r>
            <a:r>
              <a:rPr lang="es-ES" sz="2000" dirty="0"/>
              <a:t> (2005) </a:t>
            </a:r>
            <a:r>
              <a:rPr lang="es-ES" sz="2000" i="1" dirty="0"/>
              <a:t>Matemática Básica. 2</a:t>
            </a:r>
            <a:r>
              <a:rPr lang="es-PE" sz="2000" dirty="0"/>
              <a:t>ra Ed. Perú: Moshera </a:t>
            </a:r>
            <a:endParaRPr lang="pt-BR" sz="2000" dirty="0"/>
          </a:p>
          <a:p>
            <a:pPr marL="285750" lvl="0" indent="-285750">
              <a:buFont typeface="Wingdings" pitchFamily="2" charset="2"/>
              <a:buChar char="Ø"/>
            </a:pPr>
            <a:r>
              <a:rPr lang="en-US" sz="2000" dirty="0"/>
              <a:t>Grossman S.I., Flores, G &amp; </a:t>
            </a:r>
            <a:r>
              <a:rPr lang="en-US" sz="2000" dirty="0" err="1"/>
              <a:t>Damy</a:t>
            </a:r>
            <a:r>
              <a:rPr lang="en-US" sz="2000" dirty="0"/>
              <a:t>, S, </a:t>
            </a:r>
            <a:r>
              <a:rPr lang="en-US" sz="2000" i="1" dirty="0" err="1"/>
              <a:t>Álgebra</a:t>
            </a:r>
            <a:r>
              <a:rPr lang="en-US" sz="2000" i="1" dirty="0"/>
              <a:t> lineal. </a:t>
            </a:r>
            <a:r>
              <a:rPr lang="en-US" sz="2000" dirty="0"/>
              <a:t>(2008). México: McGraw-Hill</a:t>
            </a:r>
            <a:endParaRPr lang="pt-BR" sz="2000" dirty="0"/>
          </a:p>
          <a:p>
            <a:pPr marL="285750" lvl="0" indent="-285750">
              <a:buFont typeface="Wingdings" pitchFamily="2" charset="2"/>
              <a:buChar char="Ø"/>
            </a:pPr>
            <a:r>
              <a:rPr lang="es-ES" sz="2000" dirty="0"/>
              <a:t>Grimaldi R. (1998) .</a:t>
            </a:r>
            <a:r>
              <a:rPr lang="es-ES" sz="2000" i="1" dirty="0"/>
              <a:t>Matemática discreta y combinatoria</a:t>
            </a:r>
            <a:r>
              <a:rPr lang="es-ES" sz="2000" dirty="0"/>
              <a:t>. Ed.3 </a:t>
            </a:r>
            <a:r>
              <a:rPr lang="es-ES" sz="2000" dirty="0" err="1"/>
              <a:t>USA:Weles</a:t>
            </a:r>
            <a:r>
              <a:rPr lang="es-ES" sz="2000" dirty="0"/>
              <a:t> Iberoamericana. </a:t>
            </a:r>
            <a:endParaRPr lang="pt-BR" sz="2000" dirty="0"/>
          </a:p>
          <a:p>
            <a:pPr marL="285750" lvl="0" indent="-285750">
              <a:buFont typeface="Wingdings" pitchFamily="2" charset="2"/>
              <a:buChar char="Ø"/>
            </a:pPr>
            <a:r>
              <a:rPr lang="es-ES" sz="2000" dirty="0" err="1"/>
              <a:t>Hasser</a:t>
            </a:r>
            <a:r>
              <a:rPr lang="es-ES" sz="2000" dirty="0"/>
              <a:t> N., La Salle J. y Sullivan J. (2001)  </a:t>
            </a:r>
            <a:endParaRPr lang="pt-BR" sz="2000" dirty="0"/>
          </a:p>
          <a:p>
            <a:pPr marL="285750" lvl="0" indent="-285750">
              <a:buFont typeface="Wingdings" pitchFamily="2" charset="2"/>
              <a:buChar char="Ø"/>
            </a:pPr>
            <a:r>
              <a:rPr lang="es-ES" sz="2000" dirty="0"/>
              <a:t>Rojo A. </a:t>
            </a:r>
            <a:r>
              <a:rPr lang="es-ES" sz="2000" i="1" dirty="0"/>
              <a:t>Algebra I</a:t>
            </a:r>
            <a:r>
              <a:rPr lang="es-ES" sz="2000" dirty="0"/>
              <a:t>. (1998). Buenos Aires:</a:t>
            </a:r>
            <a:r>
              <a:rPr lang="es-PE" sz="2000" dirty="0"/>
              <a:t> Eudeba</a:t>
            </a:r>
            <a:endParaRPr lang="pt-BR" sz="2000" dirty="0"/>
          </a:p>
          <a:p>
            <a:pPr marL="285750" lvl="0" indent="-285750">
              <a:buFont typeface="Wingdings" pitchFamily="2" charset="2"/>
              <a:buChar char="Ø"/>
            </a:pPr>
            <a:r>
              <a:rPr lang="en-US" sz="2000" dirty="0"/>
              <a:t>Stewart J., Redlin L. &amp; Watson S. (2012). </a:t>
            </a:r>
            <a:r>
              <a:rPr lang="es-ES" sz="2000" i="1" dirty="0"/>
              <a:t>Precálculo. Matemáticas para el cálculo</a:t>
            </a:r>
            <a:r>
              <a:rPr lang="es-ES" sz="2000" dirty="0"/>
              <a:t> (6 Ed). México. Cengage </a:t>
            </a:r>
            <a:r>
              <a:rPr lang="es-ES" sz="2000" dirty="0" err="1"/>
              <a:t>Learning</a:t>
            </a:r>
            <a:r>
              <a:rPr lang="es-ES" sz="2000" dirty="0"/>
              <a:t>. </a:t>
            </a:r>
            <a:endParaRPr lang="pt-BR" sz="2000" dirty="0"/>
          </a:p>
          <a:p>
            <a:pPr marL="285750" lvl="0" indent="-285750">
              <a:buFont typeface="Wingdings" pitchFamily="2" charset="2"/>
              <a:buChar char="Ø"/>
            </a:pPr>
            <a:r>
              <a:rPr lang="es-ES" sz="2000" dirty="0"/>
              <a:t>Lehmann, C. (1994). </a:t>
            </a:r>
            <a:r>
              <a:rPr lang="es-ES" sz="2000" i="1" dirty="0"/>
              <a:t>Geometría Analítica. </a:t>
            </a:r>
            <a:r>
              <a:rPr lang="es-ES" sz="2000" dirty="0"/>
              <a:t>México: Limusa. </a:t>
            </a:r>
            <a:endParaRPr lang="pt-BR" sz="2000" dirty="0"/>
          </a:p>
          <a:p>
            <a:pPr marL="285750" lvl="0" indent="-285750">
              <a:buFont typeface="Wingdings" pitchFamily="2" charset="2"/>
              <a:buChar char="Ø"/>
            </a:pPr>
            <a:r>
              <a:rPr lang="es-ES" sz="2000" dirty="0" err="1"/>
              <a:t>Leithold</a:t>
            </a:r>
            <a:r>
              <a:rPr lang="es-ES" sz="2000" dirty="0"/>
              <a:t>, L. </a:t>
            </a:r>
            <a:r>
              <a:rPr lang="es-ES" sz="2000" i="1" dirty="0"/>
              <a:t>El Cálculo con Geometría Analítica. </a:t>
            </a:r>
            <a:r>
              <a:rPr lang="es-ES" sz="2000" dirty="0"/>
              <a:t>México: </a:t>
            </a:r>
            <a:r>
              <a:rPr lang="es-ES" sz="2000" dirty="0" err="1"/>
              <a:t>Harla</a:t>
            </a:r>
            <a:endParaRPr lang="pt-BR" sz="2000" dirty="0"/>
          </a:p>
          <a:p>
            <a:pPr marL="285750" lvl="0" indent="-285750">
              <a:buFont typeface="Wingdings" pitchFamily="2" charset="2"/>
              <a:buChar char="Ø"/>
            </a:pPr>
            <a:r>
              <a:rPr lang="es-ES" sz="2000" dirty="0"/>
              <a:t>Venero, A. (2012 ) </a:t>
            </a:r>
            <a:r>
              <a:rPr lang="es-ES" sz="2000" i="1" dirty="0"/>
              <a:t>Matemática Básica.</a:t>
            </a:r>
            <a:r>
              <a:rPr lang="es-ES" sz="2000" dirty="0"/>
              <a:t>  Lima: </a:t>
            </a:r>
            <a:r>
              <a:rPr lang="es-ES" sz="2000" dirty="0" err="1"/>
              <a:t>Gemar</a:t>
            </a:r>
            <a:endParaRPr lang="pt-BR" sz="2000" dirty="0"/>
          </a:p>
          <a:p>
            <a:pPr marL="285750" lvl="0" indent="-285750">
              <a:buFont typeface="Wingdings" pitchFamily="2" charset="2"/>
              <a:buChar char="Ø"/>
            </a:pPr>
            <a:r>
              <a:rPr lang="es-PE" sz="2000" dirty="0"/>
              <a:t>Venero A. (2005). Introducción al análisis matemático. </a:t>
            </a:r>
            <a:r>
              <a:rPr lang="en-US" sz="2000" dirty="0"/>
              <a:t>Perú: </a:t>
            </a:r>
            <a:r>
              <a:rPr lang="en-US" sz="2000" dirty="0" err="1"/>
              <a:t>Gemar</a:t>
            </a:r>
            <a:r>
              <a:rPr lang="en-US" sz="2000" dirty="0"/>
              <a:t>. </a:t>
            </a:r>
            <a:endParaRPr lang="pt-BR" sz="2000" dirty="0"/>
          </a:p>
        </p:txBody>
      </p:sp>
      <p:sp>
        <p:nvSpPr>
          <p:cNvPr id="4" name="Espaço Reservado para Data 3">
            <a:extLst>
              <a:ext uri="{FF2B5EF4-FFF2-40B4-BE49-F238E27FC236}">
                <a16:creationId xmlns:a16="http://schemas.microsoft.com/office/drawing/2014/main" id="{B4556029-E892-8847-4A9D-E583CE313591}"/>
              </a:ext>
            </a:extLst>
          </p:cNvPr>
          <p:cNvSpPr>
            <a:spLocks noGrp="1"/>
          </p:cNvSpPr>
          <p:nvPr>
            <p:ph type="dt" sz="half" idx="10"/>
          </p:nvPr>
        </p:nvSpPr>
        <p:spPr/>
        <p:txBody>
          <a:bodyPr/>
          <a:lstStyle/>
          <a:p>
            <a:fld id="{C287AD3D-890D-6641-AED4-C7891402B955}" type="datetime1">
              <a:rPr lang="pt-BR" smtClean="0"/>
              <a:t>20/07/2023</a:t>
            </a:fld>
            <a:endParaRPr lang="pt-BR"/>
          </a:p>
        </p:txBody>
      </p:sp>
      <p:sp>
        <p:nvSpPr>
          <p:cNvPr id="5" name="Espaço Reservado para Número de Slide 4">
            <a:extLst>
              <a:ext uri="{FF2B5EF4-FFF2-40B4-BE49-F238E27FC236}">
                <a16:creationId xmlns:a16="http://schemas.microsoft.com/office/drawing/2014/main" id="{D6A38FFE-3287-4EDD-D7D5-72233BF6B6F0}"/>
              </a:ext>
            </a:extLst>
          </p:cNvPr>
          <p:cNvSpPr>
            <a:spLocks noGrp="1"/>
          </p:cNvSpPr>
          <p:nvPr>
            <p:ph type="sldNum" sz="quarter" idx="12"/>
          </p:nvPr>
        </p:nvSpPr>
        <p:spPr/>
        <p:txBody>
          <a:bodyPr/>
          <a:lstStyle/>
          <a:p>
            <a:fld id="{61164B59-82C0-5740-8D93-9D5F79A1BA58}" type="slidenum">
              <a:rPr lang="pt-BR" smtClean="0"/>
              <a:t>27</a:t>
            </a:fld>
            <a:endParaRPr lang="pt-BR"/>
          </a:p>
        </p:txBody>
      </p:sp>
      <p:pic>
        <p:nvPicPr>
          <p:cNvPr id="6" name="Picture 2" descr="Imagen relacionada">
            <a:extLst>
              <a:ext uri="{FF2B5EF4-FFF2-40B4-BE49-F238E27FC236}">
                <a16:creationId xmlns:a16="http://schemas.microsoft.com/office/drawing/2014/main" id="{FCE722F4-9ECE-D79D-BDB1-294BD85E22F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4693" y="4275321"/>
            <a:ext cx="2046648" cy="17647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974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0">
            <a:extLst>
              <a:ext uri="{FF2B5EF4-FFF2-40B4-BE49-F238E27FC236}">
                <a16:creationId xmlns:a16="http://schemas.microsoft.com/office/drawing/2014/main" id="{CBC3446B-D3DE-F7D6-75C6-3C0493410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026" y="2286001"/>
            <a:ext cx="5093684" cy="4245966"/>
          </a:xfrm>
          <a:prstGeom prst="rect">
            <a:avLst/>
          </a:prstGeom>
        </p:spPr>
      </p:pic>
      <p:pic>
        <p:nvPicPr>
          <p:cNvPr id="4" name="Imagem 3">
            <a:extLst>
              <a:ext uri="{FF2B5EF4-FFF2-40B4-BE49-F238E27FC236}">
                <a16:creationId xmlns:a16="http://schemas.microsoft.com/office/drawing/2014/main" id="{7DC95164-6940-9D19-A988-9F3F7DC3CF54}"/>
              </a:ext>
            </a:extLst>
          </p:cNvPr>
          <p:cNvPicPr>
            <a:picLocks noChangeAspect="1"/>
          </p:cNvPicPr>
          <p:nvPr/>
        </p:nvPicPr>
        <p:blipFill>
          <a:blip r:embed="rId3"/>
          <a:stretch>
            <a:fillRect/>
          </a:stretch>
        </p:blipFill>
        <p:spPr>
          <a:xfrm>
            <a:off x="3698218" y="326033"/>
            <a:ext cx="4305300" cy="1803400"/>
          </a:xfrm>
          <a:prstGeom prst="rect">
            <a:avLst/>
          </a:prstGeom>
        </p:spPr>
      </p:pic>
      <p:sp>
        <p:nvSpPr>
          <p:cNvPr id="5" name="Espaço Reservado para Data 4">
            <a:extLst>
              <a:ext uri="{FF2B5EF4-FFF2-40B4-BE49-F238E27FC236}">
                <a16:creationId xmlns:a16="http://schemas.microsoft.com/office/drawing/2014/main" id="{0BEA4043-3EAC-D5A5-9901-24B25F586BF5}"/>
              </a:ext>
            </a:extLst>
          </p:cNvPr>
          <p:cNvSpPr>
            <a:spLocks noGrp="1"/>
          </p:cNvSpPr>
          <p:nvPr>
            <p:ph type="dt" sz="half" idx="10"/>
          </p:nvPr>
        </p:nvSpPr>
        <p:spPr/>
        <p:txBody>
          <a:bodyPr/>
          <a:lstStyle/>
          <a:p>
            <a:fld id="{092764C9-60A4-1E4F-A28C-335035BB747C}" type="datetime1">
              <a:rPr lang="pt-BR" smtClean="0"/>
              <a:t>20/07/2023</a:t>
            </a:fld>
            <a:endParaRPr lang="pt-BR"/>
          </a:p>
        </p:txBody>
      </p:sp>
      <p:sp>
        <p:nvSpPr>
          <p:cNvPr id="6" name="Espaço Reservado para Número de Slide 5">
            <a:extLst>
              <a:ext uri="{FF2B5EF4-FFF2-40B4-BE49-F238E27FC236}">
                <a16:creationId xmlns:a16="http://schemas.microsoft.com/office/drawing/2014/main" id="{5D16CB71-7629-F090-625C-62354EC0F518}"/>
              </a:ext>
            </a:extLst>
          </p:cNvPr>
          <p:cNvSpPr>
            <a:spLocks noGrp="1"/>
          </p:cNvSpPr>
          <p:nvPr>
            <p:ph type="sldNum" sz="quarter" idx="12"/>
          </p:nvPr>
        </p:nvSpPr>
        <p:spPr/>
        <p:txBody>
          <a:bodyPr/>
          <a:lstStyle/>
          <a:p>
            <a:fld id="{61164B59-82C0-5740-8D93-9D5F79A1BA58}" type="slidenum">
              <a:rPr lang="pt-BR" smtClean="0"/>
              <a:t>28</a:t>
            </a:fld>
            <a:endParaRPr lang="pt-BR"/>
          </a:p>
        </p:txBody>
      </p:sp>
    </p:spTree>
    <p:extLst>
      <p:ext uri="{BB962C8B-B14F-4D97-AF65-F5344CB8AC3E}">
        <p14:creationId xmlns:p14="http://schemas.microsoft.com/office/powerpoint/2010/main" val="189671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3BA51E-EA40-C76B-D311-72916F486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984" y="2282310"/>
            <a:ext cx="4924561" cy="4104989"/>
          </a:xfrm>
          <a:prstGeom prst="rect">
            <a:avLst/>
          </a:prstGeom>
        </p:spPr>
      </p:pic>
      <p:pic>
        <p:nvPicPr>
          <p:cNvPr id="4" name="Imagem 3">
            <a:extLst>
              <a:ext uri="{FF2B5EF4-FFF2-40B4-BE49-F238E27FC236}">
                <a16:creationId xmlns:a16="http://schemas.microsoft.com/office/drawing/2014/main" id="{5A1724A7-F0C2-51F8-391A-F73ED9B3FE10}"/>
              </a:ext>
            </a:extLst>
          </p:cNvPr>
          <p:cNvPicPr>
            <a:picLocks noChangeAspect="1"/>
          </p:cNvPicPr>
          <p:nvPr/>
        </p:nvPicPr>
        <p:blipFill>
          <a:blip r:embed="rId3"/>
          <a:stretch>
            <a:fillRect/>
          </a:stretch>
        </p:blipFill>
        <p:spPr>
          <a:xfrm>
            <a:off x="3943350" y="470701"/>
            <a:ext cx="4305300" cy="1803400"/>
          </a:xfrm>
          <a:prstGeom prst="rect">
            <a:avLst/>
          </a:prstGeom>
        </p:spPr>
      </p:pic>
      <p:sp>
        <p:nvSpPr>
          <p:cNvPr id="5" name="Espaço Reservado para Data 4">
            <a:extLst>
              <a:ext uri="{FF2B5EF4-FFF2-40B4-BE49-F238E27FC236}">
                <a16:creationId xmlns:a16="http://schemas.microsoft.com/office/drawing/2014/main" id="{A4D00C74-39F7-56B7-95C5-7DE66551B40A}"/>
              </a:ext>
            </a:extLst>
          </p:cNvPr>
          <p:cNvSpPr>
            <a:spLocks noGrp="1"/>
          </p:cNvSpPr>
          <p:nvPr>
            <p:ph type="dt" sz="half" idx="10"/>
          </p:nvPr>
        </p:nvSpPr>
        <p:spPr/>
        <p:txBody>
          <a:bodyPr/>
          <a:lstStyle/>
          <a:p>
            <a:fld id="{8ACC271E-1F3B-4947-AFDF-CCDA8D3765E8}" type="datetime1">
              <a:rPr lang="pt-BR" smtClean="0"/>
              <a:t>20/07/2023</a:t>
            </a:fld>
            <a:endParaRPr lang="pt-BR"/>
          </a:p>
        </p:txBody>
      </p:sp>
      <p:sp>
        <p:nvSpPr>
          <p:cNvPr id="6" name="Espaço Reservado para Número de Slide 5">
            <a:extLst>
              <a:ext uri="{FF2B5EF4-FFF2-40B4-BE49-F238E27FC236}">
                <a16:creationId xmlns:a16="http://schemas.microsoft.com/office/drawing/2014/main" id="{DD45BDFD-D011-3478-0357-BB6EFC24E0D0}"/>
              </a:ext>
            </a:extLst>
          </p:cNvPr>
          <p:cNvSpPr>
            <a:spLocks noGrp="1"/>
          </p:cNvSpPr>
          <p:nvPr>
            <p:ph type="sldNum" sz="quarter" idx="12"/>
          </p:nvPr>
        </p:nvSpPr>
        <p:spPr/>
        <p:txBody>
          <a:bodyPr/>
          <a:lstStyle/>
          <a:p>
            <a:fld id="{61164B59-82C0-5740-8D93-9D5F79A1BA58}" type="slidenum">
              <a:rPr lang="pt-BR" smtClean="0"/>
              <a:t>29</a:t>
            </a:fld>
            <a:endParaRPr lang="pt-BR"/>
          </a:p>
        </p:txBody>
      </p:sp>
    </p:spTree>
    <p:extLst>
      <p:ext uri="{BB962C8B-B14F-4D97-AF65-F5344CB8AC3E}">
        <p14:creationId xmlns:p14="http://schemas.microsoft.com/office/powerpoint/2010/main" val="1088312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F7A6D88F-2647-5692-F769-1C2947C160D9}"/>
              </a:ext>
            </a:extLst>
          </p:cNvPr>
          <p:cNvSpPr txBox="1">
            <a:spLocks/>
          </p:cNvSpPr>
          <p:nvPr/>
        </p:nvSpPr>
        <p:spPr>
          <a:xfrm>
            <a:off x="4804012" y="1057041"/>
            <a:ext cx="2879678" cy="662929"/>
          </a:xfrm>
          <a:prstGeom prst="rect">
            <a:avLst/>
          </a:prstGeom>
          <a:solidFill>
            <a:schemeClr val="bg1"/>
          </a:solidFill>
          <a:ln>
            <a:solidFill>
              <a:srgbClr val="C00000"/>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solidFill>
                  <a:srgbClr val="C00000"/>
                </a:solidFill>
                <a:latin typeface="GothamRounded-Book"/>
              </a:rPr>
              <a:t>La Parábola</a:t>
            </a:r>
            <a:endParaRPr lang="es-PE" sz="3600" dirty="0">
              <a:solidFill>
                <a:srgbClr val="C00000"/>
              </a:solidFill>
              <a:latin typeface="GothamRounded-Book"/>
            </a:endParaRPr>
          </a:p>
        </p:txBody>
      </p:sp>
      <p:sp>
        <p:nvSpPr>
          <p:cNvPr id="3" name="2 Marcador de contenido">
            <a:extLst>
              <a:ext uri="{FF2B5EF4-FFF2-40B4-BE49-F238E27FC236}">
                <a16:creationId xmlns:a16="http://schemas.microsoft.com/office/drawing/2014/main" id="{2B59DDCA-BC41-4733-A44B-F713A8671B33}"/>
              </a:ext>
            </a:extLst>
          </p:cNvPr>
          <p:cNvSpPr txBox="1">
            <a:spLocks/>
          </p:cNvSpPr>
          <p:nvPr/>
        </p:nvSpPr>
        <p:spPr>
          <a:xfrm>
            <a:off x="2280583" y="2590538"/>
            <a:ext cx="8229600" cy="2104292"/>
          </a:xfrm>
          <a:prstGeom prst="rect">
            <a:avLst/>
          </a:prstGeom>
          <a:solidFill>
            <a:schemeClr val="bg1"/>
          </a:solidFill>
          <a:ln>
            <a:solidFill>
              <a:srgbClr val="C00000"/>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PE" sz="2800" dirty="0">
                <a:solidFill>
                  <a:srgbClr val="C00000"/>
                </a:solidFill>
                <a:latin typeface="GothamRounded-Book"/>
              </a:rPr>
              <a:t>ÍNDICE:</a:t>
            </a:r>
          </a:p>
          <a:p>
            <a:pPr marL="457200" indent="-457200" algn="l">
              <a:buAutoNum type="arabicPeriod"/>
            </a:pPr>
            <a:r>
              <a:rPr lang="es-PE" sz="2800" dirty="0">
                <a:latin typeface="GothamRounded-Book"/>
              </a:rPr>
              <a:t>La parábola: Elementos</a:t>
            </a:r>
          </a:p>
          <a:p>
            <a:pPr marL="457200" indent="-457200" algn="l">
              <a:buAutoNum type="arabicPeriod"/>
            </a:pPr>
            <a:r>
              <a:rPr lang="es-PE" sz="2800" dirty="0">
                <a:latin typeface="GothamRounded-Book"/>
              </a:rPr>
              <a:t>Ecuación vectorial, Canónica y  Ecuación general</a:t>
            </a:r>
          </a:p>
          <a:p>
            <a:pPr marL="457200" indent="-457200" algn="l">
              <a:buAutoNum type="arabicPeriod"/>
            </a:pPr>
            <a:r>
              <a:rPr lang="es-PE" sz="2800" dirty="0">
                <a:latin typeface="GothamRounded-Book"/>
              </a:rPr>
              <a:t>Propiedades y problemas.</a:t>
            </a:r>
          </a:p>
        </p:txBody>
      </p:sp>
      <p:sp>
        <p:nvSpPr>
          <p:cNvPr id="4" name="Espaço Reservado para Data 3">
            <a:extLst>
              <a:ext uri="{FF2B5EF4-FFF2-40B4-BE49-F238E27FC236}">
                <a16:creationId xmlns:a16="http://schemas.microsoft.com/office/drawing/2014/main" id="{20752A4B-0AE5-B060-B971-F0A2A4D45663}"/>
              </a:ext>
            </a:extLst>
          </p:cNvPr>
          <p:cNvSpPr>
            <a:spLocks noGrp="1"/>
          </p:cNvSpPr>
          <p:nvPr>
            <p:ph type="dt" sz="half" idx="10"/>
          </p:nvPr>
        </p:nvSpPr>
        <p:spPr/>
        <p:txBody>
          <a:bodyPr/>
          <a:lstStyle/>
          <a:p>
            <a:fld id="{D10D1BAF-56E1-6C4C-BA37-40AC5EF550C6}" type="datetime1">
              <a:rPr lang="pt-BR" smtClean="0"/>
              <a:t>20/07/2023</a:t>
            </a:fld>
            <a:endParaRPr lang="pt-BR"/>
          </a:p>
        </p:txBody>
      </p:sp>
      <p:sp>
        <p:nvSpPr>
          <p:cNvPr id="5" name="Espaço Reservado para Número de Slide 4">
            <a:extLst>
              <a:ext uri="{FF2B5EF4-FFF2-40B4-BE49-F238E27FC236}">
                <a16:creationId xmlns:a16="http://schemas.microsoft.com/office/drawing/2014/main" id="{5DC39D46-6C98-F5E8-5D49-3A78708EB2F9}"/>
              </a:ext>
            </a:extLst>
          </p:cNvPr>
          <p:cNvSpPr>
            <a:spLocks noGrp="1"/>
          </p:cNvSpPr>
          <p:nvPr>
            <p:ph type="sldNum" sz="quarter" idx="12"/>
          </p:nvPr>
        </p:nvSpPr>
        <p:spPr/>
        <p:txBody>
          <a:bodyPr/>
          <a:lstStyle/>
          <a:p>
            <a:fld id="{61164B59-82C0-5740-8D93-9D5F79A1BA58}" type="slidenum">
              <a:rPr lang="pt-BR" smtClean="0"/>
              <a:t>3</a:t>
            </a:fld>
            <a:endParaRPr lang="pt-BR"/>
          </a:p>
        </p:txBody>
      </p:sp>
    </p:spTree>
    <p:extLst>
      <p:ext uri="{BB962C8B-B14F-4D97-AF65-F5344CB8AC3E}">
        <p14:creationId xmlns:p14="http://schemas.microsoft.com/office/powerpoint/2010/main" val="383714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420B8A1-2174-98DD-FD0A-A9538E87A7B7}"/>
              </a:ext>
            </a:extLst>
          </p:cNvPr>
          <p:cNvSpPr>
            <a:spLocks noGrp="1"/>
          </p:cNvSpPr>
          <p:nvPr>
            <p:ph type="dt" sz="half" idx="10"/>
          </p:nvPr>
        </p:nvSpPr>
        <p:spPr/>
        <p:txBody>
          <a:bodyPr/>
          <a:lstStyle/>
          <a:p>
            <a:fld id="{8AFD3B34-56CE-134A-BE73-656B3C053E96}"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0EAEBE84-58C1-7C3B-F2D1-707E1F3FDB3F}"/>
              </a:ext>
            </a:extLst>
          </p:cNvPr>
          <p:cNvSpPr>
            <a:spLocks noGrp="1"/>
          </p:cNvSpPr>
          <p:nvPr>
            <p:ph type="sldNum" sz="quarter" idx="12"/>
          </p:nvPr>
        </p:nvSpPr>
        <p:spPr/>
        <p:txBody>
          <a:bodyPr/>
          <a:lstStyle/>
          <a:p>
            <a:fld id="{61164B59-82C0-5740-8D93-9D5F79A1BA58}" type="slidenum">
              <a:rPr lang="pt-BR" smtClean="0"/>
              <a:t>4</a:t>
            </a:fld>
            <a:endParaRPr lang="pt-BR"/>
          </a:p>
        </p:txBody>
      </p:sp>
      <p:sp>
        <p:nvSpPr>
          <p:cNvPr id="4" name="1 Título">
            <a:extLst>
              <a:ext uri="{FF2B5EF4-FFF2-40B4-BE49-F238E27FC236}">
                <a16:creationId xmlns:a16="http://schemas.microsoft.com/office/drawing/2014/main" id="{6A32A449-7413-6754-632A-7AB9163CB170}"/>
              </a:ext>
            </a:extLst>
          </p:cNvPr>
          <p:cNvSpPr txBox="1">
            <a:spLocks/>
          </p:cNvSpPr>
          <p:nvPr/>
        </p:nvSpPr>
        <p:spPr>
          <a:xfrm>
            <a:off x="4162838" y="252007"/>
            <a:ext cx="3866323" cy="658855"/>
          </a:xfrm>
          <a:prstGeom prst="rect">
            <a:avLst/>
          </a:prstGeom>
          <a:solidFill>
            <a:schemeClr val="bg1"/>
          </a:solidFill>
          <a:ln w="19050">
            <a:solidFill>
              <a:srgbClr val="C00000"/>
            </a:solidFill>
          </a:ln>
        </p:spPr>
        <p:txBody>
          <a:bodyPr>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pPr>
              <a:defRPr/>
            </a:pPr>
            <a:r>
              <a:rPr lang="es-US" sz="3600" dirty="0">
                <a:solidFill>
                  <a:srgbClr val="C00000"/>
                </a:solidFill>
              </a:rPr>
              <a:t>INTRODUCCIÓN </a:t>
            </a:r>
            <a:endParaRPr lang="es-MX" sz="3600" dirty="0">
              <a:solidFill>
                <a:srgbClr val="C00000"/>
              </a:solidFill>
            </a:endParaRPr>
          </a:p>
        </p:txBody>
      </p:sp>
      <p:sp>
        <p:nvSpPr>
          <p:cNvPr id="5" name="Rectángulo 4">
            <a:extLst>
              <a:ext uri="{FF2B5EF4-FFF2-40B4-BE49-F238E27FC236}">
                <a16:creationId xmlns:a16="http://schemas.microsoft.com/office/drawing/2014/main" id="{B36BE01F-B2A4-BBF6-66B6-CF5985277710}"/>
              </a:ext>
            </a:extLst>
          </p:cNvPr>
          <p:cNvSpPr/>
          <p:nvPr/>
        </p:nvSpPr>
        <p:spPr>
          <a:xfrm>
            <a:off x="352233" y="999956"/>
            <a:ext cx="11415766" cy="769441"/>
          </a:xfrm>
          <a:prstGeom prst="rect">
            <a:avLst/>
          </a:prstGeom>
          <a:solidFill>
            <a:schemeClr val="bg1"/>
          </a:solidFill>
          <a:ln>
            <a:solidFill>
              <a:srgbClr val="C00000"/>
            </a:solidFill>
          </a:ln>
        </p:spPr>
        <p:txBody>
          <a:bodyPr wrap="square">
            <a:spAutoFit/>
          </a:bodyPr>
          <a:lstStyle/>
          <a:p>
            <a:pPr algn="just"/>
            <a:r>
              <a:rPr lang="es-ES" sz="2200" dirty="0">
                <a:solidFill>
                  <a:srgbClr val="C00000"/>
                </a:solidFill>
                <a:latin typeface="Arial Narrow" panose="020B0606020202030204" pitchFamily="34" charset="0"/>
              </a:rPr>
              <a:t>La importancia del estudio de la parábola estriba, por que aparece en muchas ramas de las ciencias aplicadas, debido a que su forma se corresponde con las gráficas de las ecuaciones cuadráticas. Por ejemplo:</a:t>
            </a:r>
            <a:endParaRPr lang="es-PE" sz="2200" dirty="0">
              <a:solidFill>
                <a:srgbClr val="C00000"/>
              </a:solidFill>
              <a:latin typeface="Arial Narrow" panose="020B0606020202030204" pitchFamily="34" charset="0"/>
            </a:endParaRPr>
          </a:p>
        </p:txBody>
      </p:sp>
      <p:sp>
        <p:nvSpPr>
          <p:cNvPr id="6" name="Rectángulo 5">
            <a:extLst>
              <a:ext uri="{FF2B5EF4-FFF2-40B4-BE49-F238E27FC236}">
                <a16:creationId xmlns:a16="http://schemas.microsoft.com/office/drawing/2014/main" id="{4B8EACC6-0342-8C61-EBB7-DE2037322425}"/>
              </a:ext>
            </a:extLst>
          </p:cNvPr>
          <p:cNvSpPr/>
          <p:nvPr/>
        </p:nvSpPr>
        <p:spPr>
          <a:xfrm>
            <a:off x="870783" y="1911705"/>
            <a:ext cx="1624155" cy="400110"/>
          </a:xfrm>
          <a:prstGeom prst="rect">
            <a:avLst/>
          </a:prstGeom>
          <a:solidFill>
            <a:schemeClr val="bg1"/>
          </a:solidFill>
          <a:ln>
            <a:solidFill>
              <a:srgbClr val="7030A0"/>
            </a:solidFill>
          </a:ln>
        </p:spPr>
        <p:txBody>
          <a:bodyPr wrap="square">
            <a:spAutoFit/>
          </a:bodyPr>
          <a:lstStyle/>
          <a:p>
            <a:pPr algn="ctr" fontAlgn="base"/>
            <a:r>
              <a:rPr lang="es-PE" sz="2000" cap="all" dirty="0">
                <a:solidFill>
                  <a:srgbClr val="C00000"/>
                </a:solidFill>
                <a:latin typeface="inherit"/>
              </a:rPr>
              <a:t>VUELO LIBRE</a:t>
            </a:r>
            <a:endParaRPr lang="es-PE" sz="2000" i="0" cap="all" dirty="0">
              <a:solidFill>
                <a:srgbClr val="C00000"/>
              </a:solidFill>
              <a:effectLst/>
              <a:latin typeface="Abril Fatface"/>
            </a:endParaRPr>
          </a:p>
        </p:txBody>
      </p:sp>
      <p:pic>
        <p:nvPicPr>
          <p:cNvPr id="7" name="Picture 2" descr="par21">
            <a:extLst>
              <a:ext uri="{FF2B5EF4-FFF2-40B4-BE49-F238E27FC236}">
                <a16:creationId xmlns:a16="http://schemas.microsoft.com/office/drawing/2014/main" id="{77601F9D-112E-7FD0-18A2-FFE2DDC55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10" r="2075" b="1"/>
          <a:stretch/>
        </p:blipFill>
        <p:spPr bwMode="auto">
          <a:xfrm>
            <a:off x="377635" y="2401869"/>
            <a:ext cx="2610449" cy="1579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B8F9A206-B62B-4156-AAAA-4781FF761BF4}"/>
              </a:ext>
            </a:extLst>
          </p:cNvPr>
          <p:cNvSpPr/>
          <p:nvPr/>
        </p:nvSpPr>
        <p:spPr>
          <a:xfrm>
            <a:off x="276249" y="4076393"/>
            <a:ext cx="2897730" cy="1107996"/>
          </a:xfrm>
          <a:prstGeom prst="rect">
            <a:avLst/>
          </a:prstGeom>
        </p:spPr>
        <p:txBody>
          <a:bodyPr wrap="square">
            <a:spAutoFit/>
          </a:bodyPr>
          <a:lstStyle/>
          <a:p>
            <a:pPr algn="just"/>
            <a:r>
              <a:rPr lang="es-ES" sz="1600" dirty="0">
                <a:solidFill>
                  <a:srgbClr val="C00000"/>
                </a:solidFill>
                <a:latin typeface="Arial Narrow" panose="020B0606020202030204" pitchFamily="34" charset="0"/>
              </a:rPr>
              <a:t>La </a:t>
            </a:r>
            <a:r>
              <a:rPr lang="es-PE" sz="1600" dirty="0">
                <a:solidFill>
                  <a:srgbClr val="C00000"/>
                </a:solidFill>
              </a:rPr>
              <a:t>parábola describe</a:t>
            </a:r>
            <a:r>
              <a:rPr lang="es-ES" sz="1600" dirty="0">
                <a:solidFill>
                  <a:srgbClr val="C00000"/>
                </a:solidFill>
                <a:latin typeface="Arial Narrow" panose="020B0606020202030204" pitchFamily="34" charset="0"/>
              </a:rPr>
              <a:t> trayectorias ideales de los cuerpos que se mueven bajo la influencia exclusiva de  la gravedad.</a:t>
            </a:r>
            <a:endParaRPr lang="es-PE" sz="1600" dirty="0">
              <a:solidFill>
                <a:srgbClr val="C00000"/>
              </a:solidFill>
              <a:latin typeface="Arial Narrow" panose="020B0606020202030204" pitchFamily="34" charset="0"/>
            </a:endParaRPr>
          </a:p>
        </p:txBody>
      </p:sp>
      <p:pic>
        <p:nvPicPr>
          <p:cNvPr id="9" name="Imagen 8">
            <a:extLst>
              <a:ext uri="{FF2B5EF4-FFF2-40B4-BE49-F238E27FC236}">
                <a16:creationId xmlns:a16="http://schemas.microsoft.com/office/drawing/2014/main" id="{67DCD469-A843-A279-7E3B-CB71E7B94ACD}"/>
              </a:ext>
            </a:extLst>
          </p:cNvPr>
          <p:cNvPicPr>
            <a:picLocks noChangeAspect="1"/>
          </p:cNvPicPr>
          <p:nvPr/>
        </p:nvPicPr>
        <p:blipFill rotWithShape="1">
          <a:blip r:embed="rId3">
            <a:extLst>
              <a:ext uri="{28A0092B-C50C-407E-A947-70E740481C1C}">
                <a14:useLocalDpi xmlns:a14="http://schemas.microsoft.com/office/drawing/2010/main" val="0"/>
              </a:ext>
            </a:extLst>
          </a:blip>
          <a:srcRect t="9425"/>
          <a:stretch/>
        </p:blipFill>
        <p:spPr>
          <a:xfrm>
            <a:off x="276249" y="5184389"/>
            <a:ext cx="2702618" cy="1459640"/>
          </a:xfrm>
          <a:prstGeom prst="rect">
            <a:avLst/>
          </a:prstGeom>
          <a:ln>
            <a:solidFill>
              <a:srgbClr val="7030A0"/>
            </a:solidFill>
          </a:ln>
        </p:spPr>
      </p:pic>
      <p:sp>
        <p:nvSpPr>
          <p:cNvPr id="10" name="Rectángulo 9">
            <a:extLst>
              <a:ext uri="{FF2B5EF4-FFF2-40B4-BE49-F238E27FC236}">
                <a16:creationId xmlns:a16="http://schemas.microsoft.com/office/drawing/2014/main" id="{EB5A1D8A-0FDD-2C23-D4F9-8FC43A61095B}"/>
              </a:ext>
            </a:extLst>
          </p:cNvPr>
          <p:cNvSpPr/>
          <p:nvPr/>
        </p:nvSpPr>
        <p:spPr>
          <a:xfrm>
            <a:off x="3274395" y="1929496"/>
            <a:ext cx="3185359" cy="400110"/>
          </a:xfrm>
          <a:prstGeom prst="rect">
            <a:avLst/>
          </a:prstGeom>
          <a:solidFill>
            <a:schemeClr val="bg1"/>
          </a:solidFill>
          <a:ln>
            <a:solidFill>
              <a:srgbClr val="C00000"/>
            </a:solidFill>
          </a:ln>
        </p:spPr>
        <p:txBody>
          <a:bodyPr wrap="none">
            <a:spAutoFit/>
          </a:bodyPr>
          <a:lstStyle/>
          <a:p>
            <a:pPr algn="just" fontAlgn="base"/>
            <a:r>
              <a:rPr lang="es-PE" sz="2000" cap="all" dirty="0">
                <a:solidFill>
                  <a:srgbClr val="C00000"/>
                </a:solidFill>
                <a:latin typeface="inherit"/>
              </a:rPr>
              <a:t>TRAYECTORIA DE PROYECTIL</a:t>
            </a:r>
            <a:endParaRPr lang="es-PE" sz="2000" i="0" cap="all" dirty="0">
              <a:solidFill>
                <a:srgbClr val="C00000"/>
              </a:solidFill>
              <a:effectLst/>
              <a:latin typeface="Abril Fatface"/>
            </a:endParaRPr>
          </a:p>
        </p:txBody>
      </p:sp>
      <p:pic>
        <p:nvPicPr>
          <p:cNvPr id="11" name="Picture 4" descr="par24">
            <a:extLst>
              <a:ext uri="{FF2B5EF4-FFF2-40B4-BE49-F238E27FC236}">
                <a16:creationId xmlns:a16="http://schemas.microsoft.com/office/drawing/2014/main" id="{000A0A6B-8FEE-D45F-D475-5F46A70BE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751" y="2425753"/>
            <a:ext cx="3201003" cy="1518513"/>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41A9F11F-2F20-F990-781D-EF44F7B82383}"/>
              </a:ext>
            </a:extLst>
          </p:cNvPr>
          <p:cNvSpPr/>
          <p:nvPr/>
        </p:nvSpPr>
        <p:spPr>
          <a:xfrm>
            <a:off x="3211404" y="4033360"/>
            <a:ext cx="3277748" cy="830997"/>
          </a:xfrm>
          <a:prstGeom prst="rect">
            <a:avLst/>
          </a:prstGeom>
        </p:spPr>
        <p:txBody>
          <a:bodyPr wrap="square">
            <a:spAutoFit/>
          </a:bodyPr>
          <a:lstStyle/>
          <a:p>
            <a:r>
              <a:rPr lang="es-ES" sz="1600" dirty="0">
                <a:solidFill>
                  <a:srgbClr val="C00000"/>
                </a:solidFill>
                <a:latin typeface="Arial Narrow" panose="020B0606020202030204" pitchFamily="34" charset="0"/>
              </a:rPr>
              <a:t>Se denomina movimiento parabólico al realizado por un objeto cuya trayectoria describe una parábola.</a:t>
            </a:r>
            <a:endParaRPr lang="es-PE" sz="1600" dirty="0">
              <a:solidFill>
                <a:srgbClr val="C00000"/>
              </a:solidFill>
              <a:latin typeface="Arial Narrow" panose="020B0606020202030204" pitchFamily="34" charset="0"/>
            </a:endParaRPr>
          </a:p>
        </p:txBody>
      </p:sp>
      <p:pic>
        <p:nvPicPr>
          <p:cNvPr id="13" name="Imagen 12">
            <a:extLst>
              <a:ext uri="{FF2B5EF4-FFF2-40B4-BE49-F238E27FC236}">
                <a16:creationId xmlns:a16="http://schemas.microsoft.com/office/drawing/2014/main" id="{5384D300-9754-7E84-F945-AE69ABF88270}"/>
              </a:ext>
            </a:extLst>
          </p:cNvPr>
          <p:cNvPicPr>
            <a:picLocks noChangeAspect="1"/>
          </p:cNvPicPr>
          <p:nvPr/>
        </p:nvPicPr>
        <p:blipFill rotWithShape="1">
          <a:blip r:embed="rId5">
            <a:extLst>
              <a:ext uri="{28A0092B-C50C-407E-A947-70E740481C1C}">
                <a14:useLocalDpi xmlns:a14="http://schemas.microsoft.com/office/drawing/2010/main" val="0"/>
              </a:ext>
            </a:extLst>
          </a:blip>
          <a:srcRect l="1978" t="16550" r="7055" b="9307"/>
          <a:stretch/>
        </p:blipFill>
        <p:spPr>
          <a:xfrm>
            <a:off x="3211404" y="5005695"/>
            <a:ext cx="2897647" cy="1284650"/>
          </a:xfrm>
          <a:prstGeom prst="rect">
            <a:avLst/>
          </a:prstGeom>
        </p:spPr>
      </p:pic>
      <p:sp>
        <p:nvSpPr>
          <p:cNvPr id="14" name="Rectángulo 13">
            <a:extLst>
              <a:ext uri="{FF2B5EF4-FFF2-40B4-BE49-F238E27FC236}">
                <a16:creationId xmlns:a16="http://schemas.microsoft.com/office/drawing/2014/main" id="{8CE39018-C375-D61B-A7B6-F1A0783FAF21}"/>
              </a:ext>
            </a:extLst>
          </p:cNvPr>
          <p:cNvSpPr/>
          <p:nvPr/>
        </p:nvSpPr>
        <p:spPr>
          <a:xfrm>
            <a:off x="8371473" y="1974237"/>
            <a:ext cx="2273782" cy="369332"/>
          </a:xfrm>
          <a:prstGeom prst="rect">
            <a:avLst/>
          </a:prstGeom>
          <a:solidFill>
            <a:schemeClr val="bg1"/>
          </a:solidFill>
          <a:ln>
            <a:solidFill>
              <a:srgbClr val="C00000"/>
            </a:solidFill>
          </a:ln>
        </p:spPr>
        <p:txBody>
          <a:bodyPr wrap="square">
            <a:spAutoFit/>
          </a:bodyPr>
          <a:lstStyle/>
          <a:p>
            <a:pPr algn="ctr" fontAlgn="base"/>
            <a:r>
              <a:rPr lang="es-PE" cap="all" dirty="0">
                <a:solidFill>
                  <a:srgbClr val="C00000"/>
                </a:solidFill>
                <a:latin typeface="inherit"/>
              </a:rPr>
              <a:t>LÁMPARAS Y FAROS</a:t>
            </a:r>
            <a:endParaRPr lang="es-PE" i="0" cap="all" dirty="0">
              <a:solidFill>
                <a:srgbClr val="C00000"/>
              </a:solidFill>
              <a:effectLst/>
              <a:latin typeface="Abril Fatface"/>
            </a:endParaRPr>
          </a:p>
        </p:txBody>
      </p:sp>
      <p:pic>
        <p:nvPicPr>
          <p:cNvPr id="15" name="Picture 8" descr="par26">
            <a:extLst>
              <a:ext uri="{FF2B5EF4-FFF2-40B4-BE49-F238E27FC236}">
                <a16:creationId xmlns:a16="http://schemas.microsoft.com/office/drawing/2014/main" id="{15F332E6-7F7D-BE71-41AE-F0892B29D1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234"/>
          <a:stretch/>
        </p:blipFill>
        <p:spPr bwMode="auto">
          <a:xfrm>
            <a:off x="6854491" y="2643577"/>
            <a:ext cx="3024407" cy="16660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59B38EAC-AEE3-C585-9B6C-9D06770C4E27}"/>
              </a:ext>
            </a:extLst>
          </p:cNvPr>
          <p:cNvSpPr/>
          <p:nvPr/>
        </p:nvSpPr>
        <p:spPr>
          <a:xfrm>
            <a:off x="10002148" y="2395879"/>
            <a:ext cx="1627733" cy="2400657"/>
          </a:xfrm>
          <a:prstGeom prst="rect">
            <a:avLst/>
          </a:prstGeom>
          <a:ln>
            <a:solidFill>
              <a:srgbClr val="7030A0"/>
            </a:solidFill>
          </a:ln>
        </p:spPr>
        <p:txBody>
          <a:bodyPr wrap="square">
            <a:spAutoFit/>
          </a:bodyPr>
          <a:lstStyle/>
          <a:p>
            <a:r>
              <a:rPr lang="es-ES" sz="1500" dirty="0">
                <a:solidFill>
                  <a:srgbClr val="C00000"/>
                </a:solidFill>
                <a:latin typeface="Arial Narrow" panose="020B0606020202030204" pitchFamily="34" charset="0"/>
              </a:rPr>
              <a:t>Diversas lámparas y faros tienen espejos con superficies parabólicas reflectantes para poder enviar haces de luz paralelos emanados de una fuente en posición focal.</a:t>
            </a:r>
            <a:endParaRPr lang="es-PE" sz="1500" dirty="0">
              <a:solidFill>
                <a:srgbClr val="C00000"/>
              </a:solidFill>
              <a:latin typeface="Arial Narrow" panose="020B0606020202030204" pitchFamily="34" charset="0"/>
            </a:endParaRPr>
          </a:p>
        </p:txBody>
      </p:sp>
      <p:pic>
        <p:nvPicPr>
          <p:cNvPr id="17" name="Imagen 16">
            <a:extLst>
              <a:ext uri="{FF2B5EF4-FFF2-40B4-BE49-F238E27FC236}">
                <a16:creationId xmlns:a16="http://schemas.microsoft.com/office/drawing/2014/main" id="{55FC9A8C-3283-A68C-1F86-50F2FD876CEB}"/>
              </a:ext>
            </a:extLst>
          </p:cNvPr>
          <p:cNvPicPr>
            <a:picLocks noChangeAspect="1"/>
          </p:cNvPicPr>
          <p:nvPr/>
        </p:nvPicPr>
        <p:blipFill rotWithShape="1">
          <a:blip r:embed="rId7">
            <a:extLst>
              <a:ext uri="{28A0092B-C50C-407E-A947-70E740481C1C}">
                <a14:useLocalDpi xmlns:a14="http://schemas.microsoft.com/office/drawing/2010/main" val="0"/>
              </a:ext>
            </a:extLst>
          </a:blip>
          <a:srcRect l="5294" t="7167" r="5661"/>
          <a:stretch/>
        </p:blipFill>
        <p:spPr>
          <a:xfrm>
            <a:off x="6686975" y="4448858"/>
            <a:ext cx="1627733" cy="2244842"/>
          </a:xfrm>
          <a:prstGeom prst="rect">
            <a:avLst/>
          </a:prstGeom>
        </p:spPr>
      </p:pic>
      <p:pic>
        <p:nvPicPr>
          <p:cNvPr id="18" name="Imagen 17">
            <a:extLst>
              <a:ext uri="{FF2B5EF4-FFF2-40B4-BE49-F238E27FC236}">
                <a16:creationId xmlns:a16="http://schemas.microsoft.com/office/drawing/2014/main" id="{A56E60A0-9531-225E-B1B9-B05AC60859AA}"/>
              </a:ext>
            </a:extLst>
          </p:cNvPr>
          <p:cNvPicPr>
            <a:picLocks noChangeAspect="1"/>
          </p:cNvPicPr>
          <p:nvPr/>
        </p:nvPicPr>
        <p:blipFill rotWithShape="1">
          <a:blip r:embed="rId8">
            <a:extLst>
              <a:ext uri="{28A0092B-C50C-407E-A947-70E740481C1C}">
                <a14:useLocalDpi xmlns:a14="http://schemas.microsoft.com/office/drawing/2010/main" val="0"/>
              </a:ext>
            </a:extLst>
          </a:blip>
          <a:srcRect l="8127" t="3097" r="7358" b="6538"/>
          <a:stretch/>
        </p:blipFill>
        <p:spPr>
          <a:xfrm>
            <a:off x="8609639" y="4932417"/>
            <a:ext cx="2415040" cy="1666043"/>
          </a:xfrm>
          <a:prstGeom prst="rect">
            <a:avLst/>
          </a:prstGeom>
        </p:spPr>
      </p:pic>
    </p:spTree>
    <p:extLst>
      <p:ext uri="{BB962C8B-B14F-4D97-AF65-F5344CB8AC3E}">
        <p14:creationId xmlns:p14="http://schemas.microsoft.com/office/powerpoint/2010/main" val="83390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0" grpId="0" animBg="1"/>
      <p:bldP spid="12" grpId="0"/>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420B8A1-2174-98DD-FD0A-A9538E87A7B7}"/>
              </a:ext>
            </a:extLst>
          </p:cNvPr>
          <p:cNvSpPr>
            <a:spLocks noGrp="1"/>
          </p:cNvSpPr>
          <p:nvPr>
            <p:ph type="dt" sz="half" idx="10"/>
          </p:nvPr>
        </p:nvSpPr>
        <p:spPr/>
        <p:txBody>
          <a:bodyPr/>
          <a:lstStyle/>
          <a:p>
            <a:fld id="{8AFD3B34-56CE-134A-BE73-656B3C053E96}"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0EAEBE84-58C1-7C3B-F2D1-707E1F3FDB3F}"/>
              </a:ext>
            </a:extLst>
          </p:cNvPr>
          <p:cNvSpPr>
            <a:spLocks noGrp="1"/>
          </p:cNvSpPr>
          <p:nvPr>
            <p:ph type="sldNum" sz="quarter" idx="12"/>
          </p:nvPr>
        </p:nvSpPr>
        <p:spPr/>
        <p:txBody>
          <a:bodyPr/>
          <a:lstStyle/>
          <a:p>
            <a:fld id="{61164B59-82C0-5740-8D93-9D5F79A1BA58}" type="slidenum">
              <a:rPr lang="pt-BR" smtClean="0"/>
              <a:t>5</a:t>
            </a:fld>
            <a:endParaRPr lang="pt-BR"/>
          </a:p>
        </p:txBody>
      </p:sp>
      <p:sp>
        <p:nvSpPr>
          <p:cNvPr id="4" name="Rectángulo 3">
            <a:extLst>
              <a:ext uri="{FF2B5EF4-FFF2-40B4-BE49-F238E27FC236}">
                <a16:creationId xmlns:a16="http://schemas.microsoft.com/office/drawing/2014/main" id="{7EF87643-4C9B-DF1B-DFF1-6E62F94BAC70}"/>
              </a:ext>
            </a:extLst>
          </p:cNvPr>
          <p:cNvSpPr/>
          <p:nvPr/>
        </p:nvSpPr>
        <p:spPr>
          <a:xfrm>
            <a:off x="884038" y="382611"/>
            <a:ext cx="2063811" cy="369332"/>
          </a:xfrm>
          <a:prstGeom prst="rect">
            <a:avLst/>
          </a:prstGeom>
          <a:solidFill>
            <a:schemeClr val="bg1"/>
          </a:solidFill>
          <a:ln>
            <a:solidFill>
              <a:srgbClr val="7030A0"/>
            </a:solidFill>
          </a:ln>
        </p:spPr>
        <p:txBody>
          <a:bodyPr wrap="square">
            <a:spAutoFit/>
          </a:bodyPr>
          <a:lstStyle/>
          <a:p>
            <a:pPr algn="ctr" fontAlgn="base"/>
            <a:r>
              <a:rPr lang="es-PE" cap="all" dirty="0">
                <a:solidFill>
                  <a:srgbClr val="C00000"/>
                </a:solidFill>
                <a:latin typeface="inherit"/>
              </a:rPr>
              <a:t>CONCHA ACÚSTICA</a:t>
            </a:r>
            <a:endParaRPr lang="es-PE" i="0" cap="all" dirty="0">
              <a:solidFill>
                <a:srgbClr val="C00000"/>
              </a:solidFill>
              <a:effectLst/>
              <a:latin typeface="Abril Fatface"/>
            </a:endParaRPr>
          </a:p>
        </p:txBody>
      </p:sp>
      <p:pic>
        <p:nvPicPr>
          <p:cNvPr id="5" name="Picture 2" descr="par27">
            <a:extLst>
              <a:ext uri="{FF2B5EF4-FFF2-40B4-BE49-F238E27FC236}">
                <a16:creationId xmlns:a16="http://schemas.microsoft.com/office/drawing/2014/main" id="{BAD93073-6292-29B0-69D8-4B91870DD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81" r="6103" b="7997"/>
          <a:stretch/>
        </p:blipFill>
        <p:spPr bwMode="auto">
          <a:xfrm>
            <a:off x="351843" y="876115"/>
            <a:ext cx="2937268" cy="164140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472A5B68-9F34-1E5D-B121-A66FA24B59D2}"/>
              </a:ext>
            </a:extLst>
          </p:cNvPr>
          <p:cNvSpPr/>
          <p:nvPr/>
        </p:nvSpPr>
        <p:spPr>
          <a:xfrm>
            <a:off x="233779" y="2765865"/>
            <a:ext cx="3246267" cy="1569660"/>
          </a:xfrm>
          <a:prstGeom prst="rect">
            <a:avLst/>
          </a:prstGeom>
        </p:spPr>
        <p:txBody>
          <a:bodyPr wrap="square">
            <a:spAutoFit/>
          </a:bodyPr>
          <a:lstStyle/>
          <a:p>
            <a:pPr algn="just"/>
            <a:r>
              <a:rPr lang="es-ES" sz="1600" dirty="0">
                <a:solidFill>
                  <a:srgbClr val="C00000"/>
                </a:solidFill>
                <a:latin typeface="Arial Narrow" panose="020B0606020202030204" pitchFamily="34" charset="0"/>
              </a:rPr>
              <a:t>Una aplicación corriente de las particularidades en las parábolas es la de los anfiteatros al aire libre en los que la concha atrás del escenario se diseña para reflejar los sonidos hacia al auditorio.</a:t>
            </a:r>
          </a:p>
        </p:txBody>
      </p:sp>
      <p:sp>
        <p:nvSpPr>
          <p:cNvPr id="7" name="Rectángulo 6">
            <a:extLst>
              <a:ext uri="{FF2B5EF4-FFF2-40B4-BE49-F238E27FC236}">
                <a16:creationId xmlns:a16="http://schemas.microsoft.com/office/drawing/2014/main" id="{6775947B-4B73-D662-7679-3E4EC7E59E38}"/>
              </a:ext>
            </a:extLst>
          </p:cNvPr>
          <p:cNvSpPr/>
          <p:nvPr/>
        </p:nvSpPr>
        <p:spPr>
          <a:xfrm>
            <a:off x="4523730" y="387314"/>
            <a:ext cx="2341670" cy="369332"/>
          </a:xfrm>
          <a:prstGeom prst="rect">
            <a:avLst/>
          </a:prstGeom>
          <a:solidFill>
            <a:schemeClr val="bg1"/>
          </a:solidFill>
          <a:ln>
            <a:solidFill>
              <a:srgbClr val="7030A0"/>
            </a:solidFill>
          </a:ln>
        </p:spPr>
        <p:txBody>
          <a:bodyPr wrap="square">
            <a:spAutoFit/>
          </a:bodyPr>
          <a:lstStyle/>
          <a:p>
            <a:pPr algn="ctr" fontAlgn="base"/>
            <a:r>
              <a:rPr lang="es-PE" cap="all" dirty="0">
                <a:solidFill>
                  <a:srgbClr val="C00000"/>
                </a:solidFill>
                <a:latin typeface="inherit"/>
              </a:rPr>
              <a:t>PUENTES COLGANTES</a:t>
            </a:r>
            <a:endParaRPr lang="es-PE" i="0" cap="all" dirty="0">
              <a:solidFill>
                <a:srgbClr val="C00000"/>
              </a:solidFill>
              <a:effectLst/>
              <a:latin typeface="Abril Fatface"/>
            </a:endParaRPr>
          </a:p>
        </p:txBody>
      </p:sp>
      <p:pic>
        <p:nvPicPr>
          <p:cNvPr id="8" name="Picture 4" descr="par23">
            <a:extLst>
              <a:ext uri="{FF2B5EF4-FFF2-40B4-BE49-F238E27FC236}">
                <a16:creationId xmlns:a16="http://schemas.microsoft.com/office/drawing/2014/main" id="{67EBCC34-1AF3-1110-1CA6-B9F0C66EE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809" y="855007"/>
            <a:ext cx="3880470" cy="1790700"/>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EEFAB8A1-DC28-9709-D3E5-834604F036EE}"/>
              </a:ext>
            </a:extLst>
          </p:cNvPr>
          <p:cNvSpPr/>
          <p:nvPr/>
        </p:nvSpPr>
        <p:spPr>
          <a:xfrm>
            <a:off x="3642809" y="2765865"/>
            <a:ext cx="3991992" cy="1569660"/>
          </a:xfrm>
          <a:prstGeom prst="rect">
            <a:avLst/>
          </a:prstGeom>
        </p:spPr>
        <p:txBody>
          <a:bodyPr wrap="square">
            <a:spAutoFit/>
          </a:bodyPr>
          <a:lstStyle/>
          <a:p>
            <a:pPr algn="just"/>
            <a:r>
              <a:rPr lang="es-ES" sz="1600" dirty="0">
                <a:solidFill>
                  <a:srgbClr val="C00000"/>
                </a:solidFill>
                <a:latin typeface="Arial Narrow" panose="020B0606020202030204" pitchFamily="34" charset="0"/>
              </a:rPr>
              <a:t>La curva descrita en un puente de suspensión creada por acción de la gravedad , las fuerzas de compresión y tensión, forman una figura parabólica, y permite a las fuerzas de compresión que deben transferirse a las torres, sostengan el peso del tráfico.</a:t>
            </a:r>
            <a:endParaRPr lang="es-PE" sz="1600" dirty="0">
              <a:solidFill>
                <a:srgbClr val="C00000"/>
              </a:solidFill>
              <a:latin typeface="Arial Narrow" panose="020B0606020202030204" pitchFamily="34" charset="0"/>
            </a:endParaRPr>
          </a:p>
        </p:txBody>
      </p:sp>
      <p:pic>
        <p:nvPicPr>
          <p:cNvPr id="10" name="Picture 6" descr="Fotos gratis : mar, puente colgante, vehículo, mástil, bahía ...">
            <a:extLst>
              <a:ext uri="{FF2B5EF4-FFF2-40B4-BE49-F238E27FC236}">
                <a16:creationId xmlns:a16="http://schemas.microsoft.com/office/drawing/2014/main" id="{C3F004B9-A5B0-3F73-C3C8-0FBA86784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26" t="8475" r="7928"/>
          <a:stretch/>
        </p:blipFill>
        <p:spPr bwMode="auto">
          <a:xfrm>
            <a:off x="3959605" y="4455683"/>
            <a:ext cx="3358400" cy="1922643"/>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1D99230E-1F4F-B5E3-1BD4-472BEB94E6E1}"/>
              </a:ext>
            </a:extLst>
          </p:cNvPr>
          <p:cNvPicPr>
            <a:picLocks noChangeAspect="1"/>
          </p:cNvPicPr>
          <p:nvPr/>
        </p:nvPicPr>
        <p:blipFill rotWithShape="1">
          <a:blip r:embed="rId5">
            <a:extLst>
              <a:ext uri="{28A0092B-C50C-407E-A947-70E740481C1C}">
                <a14:useLocalDpi xmlns:a14="http://schemas.microsoft.com/office/drawing/2010/main" val="0"/>
              </a:ext>
            </a:extLst>
          </a:blip>
          <a:srcRect l="6442" b="8225"/>
          <a:stretch/>
        </p:blipFill>
        <p:spPr>
          <a:xfrm>
            <a:off x="421579" y="4425574"/>
            <a:ext cx="2988727" cy="1886369"/>
          </a:xfrm>
          <a:prstGeom prst="rect">
            <a:avLst/>
          </a:prstGeom>
          <a:ln>
            <a:solidFill>
              <a:srgbClr val="7030A0"/>
            </a:solidFill>
          </a:ln>
        </p:spPr>
      </p:pic>
      <p:sp>
        <p:nvSpPr>
          <p:cNvPr id="12" name="Rectángulo 11">
            <a:extLst>
              <a:ext uri="{FF2B5EF4-FFF2-40B4-BE49-F238E27FC236}">
                <a16:creationId xmlns:a16="http://schemas.microsoft.com/office/drawing/2014/main" id="{C4A41AB0-D1D0-CCD3-B72A-B3EB686681B4}"/>
              </a:ext>
            </a:extLst>
          </p:cNvPr>
          <p:cNvSpPr/>
          <p:nvPr/>
        </p:nvSpPr>
        <p:spPr>
          <a:xfrm>
            <a:off x="8797909" y="433692"/>
            <a:ext cx="1812681" cy="369332"/>
          </a:xfrm>
          <a:prstGeom prst="rect">
            <a:avLst/>
          </a:prstGeom>
          <a:solidFill>
            <a:schemeClr val="bg1"/>
          </a:solidFill>
          <a:ln>
            <a:solidFill>
              <a:srgbClr val="7030A0"/>
            </a:solidFill>
          </a:ln>
        </p:spPr>
        <p:txBody>
          <a:bodyPr wrap="square">
            <a:spAutoFit/>
          </a:bodyPr>
          <a:lstStyle/>
          <a:p>
            <a:pPr algn="ctr" fontAlgn="base"/>
            <a:r>
              <a:rPr lang="es-PE" cap="all" dirty="0">
                <a:solidFill>
                  <a:srgbClr val="C00000"/>
                </a:solidFill>
                <a:latin typeface="inherit"/>
              </a:rPr>
              <a:t>ARQUITECTURA</a:t>
            </a:r>
            <a:endParaRPr lang="es-PE" i="0" cap="all" dirty="0">
              <a:solidFill>
                <a:srgbClr val="C00000"/>
              </a:solidFill>
              <a:effectLst/>
              <a:latin typeface="Abril Fatface"/>
            </a:endParaRPr>
          </a:p>
        </p:txBody>
      </p:sp>
      <p:pic>
        <p:nvPicPr>
          <p:cNvPr id="13" name="Imagen 12">
            <a:extLst>
              <a:ext uri="{FF2B5EF4-FFF2-40B4-BE49-F238E27FC236}">
                <a16:creationId xmlns:a16="http://schemas.microsoft.com/office/drawing/2014/main" id="{257D4C23-F08D-B032-8241-F999D3263C31}"/>
              </a:ext>
            </a:extLst>
          </p:cNvPr>
          <p:cNvPicPr>
            <a:picLocks noChangeAspect="1"/>
          </p:cNvPicPr>
          <p:nvPr/>
        </p:nvPicPr>
        <p:blipFill rotWithShape="1">
          <a:blip r:embed="rId6">
            <a:extLst>
              <a:ext uri="{28A0092B-C50C-407E-A947-70E740481C1C}">
                <a14:useLocalDpi xmlns:a14="http://schemas.microsoft.com/office/drawing/2010/main" val="0"/>
              </a:ext>
            </a:extLst>
          </a:blip>
          <a:srcRect l="3485" t="7607" r="1460" b="12484"/>
          <a:stretch/>
        </p:blipFill>
        <p:spPr>
          <a:xfrm>
            <a:off x="7892810" y="983483"/>
            <a:ext cx="3708630" cy="1389288"/>
          </a:xfrm>
          <a:prstGeom prst="rect">
            <a:avLst/>
          </a:prstGeom>
          <a:ln>
            <a:solidFill>
              <a:srgbClr val="7030A0"/>
            </a:solidFill>
          </a:ln>
        </p:spPr>
      </p:pic>
      <p:pic>
        <p:nvPicPr>
          <p:cNvPr id="14" name="Imagen 13">
            <a:extLst>
              <a:ext uri="{FF2B5EF4-FFF2-40B4-BE49-F238E27FC236}">
                <a16:creationId xmlns:a16="http://schemas.microsoft.com/office/drawing/2014/main" id="{20626D0A-0DE6-ED42-DB08-D07AAC133AC7}"/>
              </a:ext>
            </a:extLst>
          </p:cNvPr>
          <p:cNvPicPr>
            <a:picLocks noChangeAspect="1"/>
          </p:cNvPicPr>
          <p:nvPr/>
        </p:nvPicPr>
        <p:blipFill rotWithShape="1">
          <a:blip r:embed="rId7">
            <a:extLst>
              <a:ext uri="{28A0092B-C50C-407E-A947-70E740481C1C}">
                <a14:useLocalDpi xmlns:a14="http://schemas.microsoft.com/office/drawing/2010/main" val="0"/>
              </a:ext>
            </a:extLst>
          </a:blip>
          <a:srcRect t="11469" b="11491"/>
          <a:stretch/>
        </p:blipFill>
        <p:spPr>
          <a:xfrm>
            <a:off x="7797564" y="2715053"/>
            <a:ext cx="3913317" cy="1209272"/>
          </a:xfrm>
          <a:prstGeom prst="rect">
            <a:avLst/>
          </a:prstGeom>
          <a:ln>
            <a:solidFill>
              <a:srgbClr val="7030A0"/>
            </a:solidFill>
          </a:ln>
        </p:spPr>
      </p:pic>
      <p:pic>
        <p:nvPicPr>
          <p:cNvPr id="15" name="Imagen 14">
            <a:extLst>
              <a:ext uri="{FF2B5EF4-FFF2-40B4-BE49-F238E27FC236}">
                <a16:creationId xmlns:a16="http://schemas.microsoft.com/office/drawing/2014/main" id="{23404F62-C1C0-A03E-D515-871B148FAE1F}"/>
              </a:ext>
            </a:extLst>
          </p:cNvPr>
          <p:cNvPicPr>
            <a:picLocks noChangeAspect="1"/>
          </p:cNvPicPr>
          <p:nvPr/>
        </p:nvPicPr>
        <p:blipFill rotWithShape="1">
          <a:blip r:embed="rId8">
            <a:extLst>
              <a:ext uri="{28A0092B-C50C-407E-A947-70E740481C1C}">
                <a14:useLocalDpi xmlns:a14="http://schemas.microsoft.com/office/drawing/2010/main" val="0"/>
              </a:ext>
            </a:extLst>
          </a:blip>
          <a:srcRect l="9862" r="9329" b="10927"/>
          <a:stretch/>
        </p:blipFill>
        <p:spPr>
          <a:xfrm>
            <a:off x="9849468" y="4335525"/>
            <a:ext cx="1522244" cy="1940144"/>
          </a:xfrm>
          <a:prstGeom prst="rect">
            <a:avLst/>
          </a:prstGeom>
          <a:ln>
            <a:solidFill>
              <a:srgbClr val="7030A0"/>
            </a:solidFill>
          </a:ln>
        </p:spPr>
      </p:pic>
      <p:pic>
        <p:nvPicPr>
          <p:cNvPr id="16" name="Imagen 15">
            <a:extLst>
              <a:ext uri="{FF2B5EF4-FFF2-40B4-BE49-F238E27FC236}">
                <a16:creationId xmlns:a16="http://schemas.microsoft.com/office/drawing/2014/main" id="{FF692583-3536-69E9-600E-9C92698479E6}"/>
              </a:ext>
            </a:extLst>
          </p:cNvPr>
          <p:cNvPicPr>
            <a:picLocks noChangeAspect="1"/>
          </p:cNvPicPr>
          <p:nvPr/>
        </p:nvPicPr>
        <p:blipFill rotWithShape="1">
          <a:blip r:embed="rId9">
            <a:extLst>
              <a:ext uri="{28A0092B-C50C-407E-A947-70E740481C1C}">
                <a14:useLocalDpi xmlns:a14="http://schemas.microsoft.com/office/drawing/2010/main" val="0"/>
              </a:ext>
            </a:extLst>
          </a:blip>
          <a:srcRect l="8749" t="5463" r="9949" b="7134"/>
          <a:stretch/>
        </p:blipFill>
        <p:spPr>
          <a:xfrm>
            <a:off x="7892810" y="4389300"/>
            <a:ext cx="1544600" cy="1922643"/>
          </a:xfrm>
          <a:prstGeom prst="rect">
            <a:avLst/>
          </a:prstGeom>
          <a:ln>
            <a:solidFill>
              <a:srgbClr val="7030A0"/>
            </a:solidFill>
          </a:ln>
        </p:spPr>
      </p:pic>
    </p:spTree>
    <p:extLst>
      <p:ext uri="{BB962C8B-B14F-4D97-AF65-F5344CB8AC3E}">
        <p14:creationId xmlns:p14="http://schemas.microsoft.com/office/powerpoint/2010/main" val="13798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B6247-D57B-74DC-704D-EABCCC6FBC82}"/>
              </a:ext>
            </a:extLst>
          </p:cNvPr>
          <p:cNvSpPr>
            <a:spLocks noGrp="1"/>
          </p:cNvSpPr>
          <p:nvPr>
            <p:ph type="title"/>
          </p:nvPr>
        </p:nvSpPr>
        <p:spPr/>
        <p:txBody>
          <a:bodyPr/>
          <a:lstStyle/>
          <a:p>
            <a:br>
              <a:rPr lang="es-ES" sz="6000" baseline="30000" dirty="0">
                <a:solidFill>
                  <a:srgbClr val="C00000"/>
                </a:solidFill>
              </a:rPr>
            </a:br>
            <a:r>
              <a:rPr lang="es-ES" sz="6000" baseline="30000" dirty="0">
                <a:solidFill>
                  <a:srgbClr val="C00000"/>
                </a:solidFill>
              </a:rPr>
              <a:t>ELEMENTOS DE LA PARÁBOLA</a:t>
            </a:r>
            <a:endParaRPr lang="pt-BR" sz="6000" dirty="0">
              <a:solidFill>
                <a:srgbClr val="C00000"/>
              </a:solidFill>
            </a:endParaRPr>
          </a:p>
        </p:txBody>
      </p:sp>
      <p:sp>
        <p:nvSpPr>
          <p:cNvPr id="3" name="Espaço Reservado para Data 2">
            <a:extLst>
              <a:ext uri="{FF2B5EF4-FFF2-40B4-BE49-F238E27FC236}">
                <a16:creationId xmlns:a16="http://schemas.microsoft.com/office/drawing/2014/main" id="{25AA76D0-808E-3C04-C9B6-F260283E4855}"/>
              </a:ext>
            </a:extLst>
          </p:cNvPr>
          <p:cNvSpPr>
            <a:spLocks noGrp="1"/>
          </p:cNvSpPr>
          <p:nvPr>
            <p:ph type="dt" sz="half" idx="10"/>
          </p:nvPr>
        </p:nvSpPr>
        <p:spPr/>
        <p:txBody>
          <a:bodyPr/>
          <a:lstStyle/>
          <a:p>
            <a:fld id="{C4B2AE07-7E4E-8144-86AD-571EF913FB81}" type="datetime1">
              <a:rPr lang="pt-BR" smtClean="0"/>
              <a:t>20/07/2023</a:t>
            </a:fld>
            <a:endParaRPr lang="pt-BR"/>
          </a:p>
        </p:txBody>
      </p:sp>
      <p:sp>
        <p:nvSpPr>
          <p:cNvPr id="4" name="Espaço Reservado para Número de Slide 3">
            <a:extLst>
              <a:ext uri="{FF2B5EF4-FFF2-40B4-BE49-F238E27FC236}">
                <a16:creationId xmlns:a16="http://schemas.microsoft.com/office/drawing/2014/main" id="{CB71C594-4CBF-B34B-8D42-812B81302593}"/>
              </a:ext>
            </a:extLst>
          </p:cNvPr>
          <p:cNvSpPr>
            <a:spLocks noGrp="1"/>
          </p:cNvSpPr>
          <p:nvPr>
            <p:ph type="sldNum" sz="quarter" idx="12"/>
          </p:nvPr>
        </p:nvSpPr>
        <p:spPr/>
        <p:txBody>
          <a:bodyPr/>
          <a:lstStyle/>
          <a:p>
            <a:fld id="{61164B59-82C0-5740-8D93-9D5F79A1BA58}" type="slidenum">
              <a:rPr lang="pt-BR" smtClean="0"/>
              <a:t>6</a:t>
            </a:fld>
            <a:endParaRPr lang="pt-BR"/>
          </a:p>
        </p:txBody>
      </p:sp>
    </p:spTree>
    <p:extLst>
      <p:ext uri="{BB962C8B-B14F-4D97-AF65-F5344CB8AC3E}">
        <p14:creationId xmlns:p14="http://schemas.microsoft.com/office/powerpoint/2010/main" val="318518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420B8A1-2174-98DD-FD0A-A9538E87A7B7}"/>
              </a:ext>
            </a:extLst>
          </p:cNvPr>
          <p:cNvSpPr>
            <a:spLocks noGrp="1"/>
          </p:cNvSpPr>
          <p:nvPr>
            <p:ph type="dt" sz="half" idx="10"/>
          </p:nvPr>
        </p:nvSpPr>
        <p:spPr/>
        <p:txBody>
          <a:bodyPr/>
          <a:lstStyle/>
          <a:p>
            <a:fld id="{8AFD3B34-56CE-134A-BE73-656B3C053E96}"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0EAEBE84-58C1-7C3B-F2D1-707E1F3FDB3F}"/>
              </a:ext>
            </a:extLst>
          </p:cNvPr>
          <p:cNvSpPr>
            <a:spLocks noGrp="1"/>
          </p:cNvSpPr>
          <p:nvPr>
            <p:ph type="sldNum" sz="quarter" idx="12"/>
          </p:nvPr>
        </p:nvSpPr>
        <p:spPr/>
        <p:txBody>
          <a:bodyPr/>
          <a:lstStyle/>
          <a:p>
            <a:fld id="{61164B59-82C0-5740-8D93-9D5F79A1BA58}" type="slidenum">
              <a:rPr lang="pt-BR" smtClean="0"/>
              <a:t>7</a:t>
            </a:fld>
            <a:endParaRPr lang="pt-BR"/>
          </a:p>
        </p:txBody>
      </p:sp>
      <p:pic>
        <p:nvPicPr>
          <p:cNvPr id="5" name="Imagen 4">
            <a:extLst>
              <a:ext uri="{FF2B5EF4-FFF2-40B4-BE49-F238E27FC236}">
                <a16:creationId xmlns:a16="http://schemas.microsoft.com/office/drawing/2014/main" id="{5BC49992-8DBE-4711-D63F-8AB11E2EF341}"/>
              </a:ext>
            </a:extLst>
          </p:cNvPr>
          <p:cNvPicPr>
            <a:picLocks noChangeAspect="1"/>
          </p:cNvPicPr>
          <p:nvPr/>
        </p:nvPicPr>
        <p:blipFill>
          <a:blip r:embed="rId2"/>
          <a:stretch>
            <a:fillRect/>
          </a:stretch>
        </p:blipFill>
        <p:spPr>
          <a:xfrm>
            <a:off x="6595918" y="1051858"/>
            <a:ext cx="4665857" cy="5158363"/>
          </a:xfrm>
          <a:prstGeom prst="rect">
            <a:avLst/>
          </a:prstGeom>
          <a:ln w="25400">
            <a:solidFill>
              <a:srgbClr val="C00000"/>
            </a:solidFill>
          </a:ln>
        </p:spPr>
      </p:pic>
      <p:sp>
        <p:nvSpPr>
          <p:cNvPr id="6" name="1 Título">
            <a:extLst>
              <a:ext uri="{FF2B5EF4-FFF2-40B4-BE49-F238E27FC236}">
                <a16:creationId xmlns:a16="http://schemas.microsoft.com/office/drawing/2014/main" id="{8CC8FBF0-3724-DE8E-CA6D-50F87D6F1575}"/>
              </a:ext>
            </a:extLst>
          </p:cNvPr>
          <p:cNvSpPr txBox="1">
            <a:spLocks/>
          </p:cNvSpPr>
          <p:nvPr/>
        </p:nvSpPr>
        <p:spPr>
          <a:xfrm>
            <a:off x="4987150" y="344171"/>
            <a:ext cx="2177925" cy="551320"/>
          </a:xfrm>
          <a:prstGeom prst="rect">
            <a:avLst/>
          </a:prstGeom>
          <a:solidFill>
            <a:schemeClr val="bg1"/>
          </a:solidFill>
          <a:ln>
            <a:solidFill>
              <a:srgbClr val="C00000"/>
            </a:solidFill>
          </a:ln>
        </p:spPr>
        <p:txBody>
          <a:bodyPr>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pPr>
              <a:lnSpc>
                <a:spcPct val="120000"/>
              </a:lnSpc>
              <a:defRPr/>
            </a:pPr>
            <a:r>
              <a:rPr lang="es-US" sz="2800" dirty="0">
                <a:solidFill>
                  <a:srgbClr val="C00000"/>
                </a:solidFill>
              </a:rPr>
              <a:t>PARÁBOLA  </a:t>
            </a:r>
            <a:endParaRPr lang="es-MX" sz="2800" dirty="0">
              <a:solidFill>
                <a:srgbClr val="C00000"/>
              </a:solidFill>
            </a:endParaRPr>
          </a:p>
        </p:txBody>
      </p:sp>
      <p:sp>
        <p:nvSpPr>
          <p:cNvPr id="7" name="Rectángulo 6">
            <a:extLst>
              <a:ext uri="{FF2B5EF4-FFF2-40B4-BE49-F238E27FC236}">
                <a16:creationId xmlns:a16="http://schemas.microsoft.com/office/drawing/2014/main" id="{72AC0542-578E-926A-AE5D-2F41B4945EF5}"/>
              </a:ext>
            </a:extLst>
          </p:cNvPr>
          <p:cNvSpPr/>
          <p:nvPr/>
        </p:nvSpPr>
        <p:spPr>
          <a:xfrm>
            <a:off x="324917" y="1031397"/>
            <a:ext cx="5801297" cy="2369880"/>
          </a:xfrm>
          <a:prstGeom prst="rect">
            <a:avLst/>
          </a:prstGeom>
          <a:noFill/>
          <a:ln>
            <a:solidFill>
              <a:srgbClr val="C00000"/>
            </a:solidFill>
          </a:ln>
        </p:spPr>
        <p:txBody>
          <a:bodyPr wrap="square">
            <a:spAutoFit/>
          </a:bodyPr>
          <a:lstStyle/>
          <a:p>
            <a:pPr algn="just"/>
            <a:r>
              <a:rPr lang="es-US" sz="2800" dirty="0">
                <a:solidFill>
                  <a:srgbClr val="C00000"/>
                </a:solidFill>
                <a:latin typeface="Calibri" panose="020F0502020204030204" pitchFamily="34" charset="0"/>
                <a:ea typeface="Times New Roman" panose="02020603050405020304" pitchFamily="18" charset="0"/>
                <a:cs typeface="Calibri" panose="020F0502020204030204" pitchFamily="34" charset="0"/>
              </a:rPr>
              <a:t>Definición.- </a:t>
            </a:r>
            <a:r>
              <a:rPr lang="es-419" sz="2400" dirty="0"/>
              <a:t>Una parábola es el conjunto de los puntos en el plano que equidistan de una recta fija y de un punto fijo qué no pertenece a la recta.</a:t>
            </a:r>
            <a:endParaRPr lang="es-PE" sz="2400" dirty="0"/>
          </a:p>
          <a:p>
            <a:pPr algn="just"/>
            <a:r>
              <a:rPr lang="es-419" sz="2400" dirty="0"/>
              <a:t>La recta fija se llama directriz de la</a:t>
            </a:r>
          </a:p>
          <a:p>
            <a:pPr algn="just"/>
            <a:r>
              <a:rPr lang="es-419" sz="2400" dirty="0"/>
              <a:t>parábola y el punto fijo se llama foco.</a:t>
            </a:r>
            <a:endParaRPr lang="es-ES_tradnl" altLang="es-PE"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8F1C2BA4-4071-81FA-33D4-2FD1DBA3356E}"/>
                  </a:ext>
                </a:extLst>
              </p:cNvPr>
              <p:cNvSpPr/>
              <p:nvPr/>
            </p:nvSpPr>
            <p:spPr>
              <a:xfrm>
                <a:off x="975089" y="4428848"/>
                <a:ext cx="3330091" cy="523220"/>
              </a:xfrm>
              <a:prstGeom prst="rect">
                <a:avLst/>
              </a:prstGeom>
              <a:solidFill>
                <a:schemeClr val="bg1"/>
              </a:solidFill>
              <a:ln w="28575">
                <a:solidFill>
                  <a:srgbClr val="C00000"/>
                </a:solidFill>
              </a:ln>
            </p:spPr>
            <p:txBody>
              <a:bodyPr wrap="square">
                <a:spAutoFit/>
              </a:bodyPr>
              <a:lstStyle/>
              <a:p>
                <a:pPr algn="just">
                  <a:spcBef>
                    <a:spcPts val="875"/>
                  </a:spcBef>
                  <a:buClr>
                    <a:srgbClr val="000000"/>
                  </a:buClr>
                  <a:buSzPct val="100000"/>
                  <a:buFont typeface="Times New Roman" panose="02020603050405020304" pitchFamily="18" charset="0"/>
                  <a:buNone/>
                </a:pPr>
                <a14:m>
                  <m:oMathPara xmlns:m="http://schemas.openxmlformats.org/officeDocument/2006/math">
                    <m:oMathParaPr>
                      <m:jc m:val="centerGroup"/>
                    </m:oMathParaPr>
                    <m:oMath xmlns:m="http://schemas.openxmlformats.org/officeDocument/2006/math">
                      <m:r>
                        <a:rPr lang="es-PE" sz="2800" b="0" i="1" smtClean="0">
                          <a:latin typeface="Cambria Math" panose="02040503050406030204" pitchFamily="18" charset="0"/>
                          <a:cs typeface="Calibri" panose="020F0502020204030204" pitchFamily="34" charset="0"/>
                        </a:rPr>
                        <m:t>𝑑</m:t>
                      </m:r>
                      <m:d>
                        <m:dPr>
                          <m:ctrlPr>
                            <a:rPr lang="es-PE" sz="2800" b="0" i="1" smtClean="0">
                              <a:latin typeface="Cambria Math" panose="02040503050406030204" pitchFamily="18" charset="0"/>
                              <a:cs typeface="Calibri" panose="020F0502020204030204" pitchFamily="34" charset="0"/>
                            </a:rPr>
                          </m:ctrlPr>
                        </m:dPr>
                        <m:e>
                          <m:r>
                            <a:rPr lang="es-PE" sz="2800" b="0" i="1" smtClean="0">
                              <a:latin typeface="Cambria Math" panose="02040503050406030204" pitchFamily="18" charset="0"/>
                              <a:cs typeface="Calibri" panose="020F0502020204030204" pitchFamily="34" charset="0"/>
                            </a:rPr>
                            <m:t>𝑃</m:t>
                          </m:r>
                          <m:r>
                            <a:rPr lang="es-PE" sz="2800" b="0" i="1" smtClean="0">
                              <a:latin typeface="Cambria Math" panose="02040503050406030204" pitchFamily="18" charset="0"/>
                              <a:cs typeface="Calibri" panose="020F0502020204030204" pitchFamily="34" charset="0"/>
                            </a:rPr>
                            <m:t>,</m:t>
                          </m:r>
                          <m:r>
                            <a:rPr lang="es-ES_tradnl" altLang="es-PE" sz="2800" i="1">
                              <a:latin typeface="Cambria Math" panose="02040503050406030204" pitchFamily="18" charset="0"/>
                              <a:ea typeface="Cambria Math" panose="02040503050406030204" pitchFamily="18" charset="0"/>
                              <a:cs typeface="Calibri" panose="020F0502020204030204" pitchFamily="34" charset="0"/>
                            </a:rPr>
                            <m:t>ℒ</m:t>
                          </m:r>
                        </m:e>
                      </m:d>
                      <m:r>
                        <a:rPr lang="es-PE" sz="2800" i="1">
                          <a:latin typeface="Cambria Math" panose="02040503050406030204" pitchFamily="18" charset="0"/>
                          <a:cs typeface="Calibri" panose="020F0502020204030204" pitchFamily="34" charset="0"/>
                        </a:rPr>
                        <m:t>=</m:t>
                      </m:r>
                      <m:r>
                        <a:rPr lang="es-PE" sz="2800" i="1">
                          <a:latin typeface="Cambria Math" panose="02040503050406030204" pitchFamily="18" charset="0"/>
                          <a:cs typeface="Calibri" panose="020F0502020204030204" pitchFamily="34" charset="0"/>
                        </a:rPr>
                        <m:t>𝑑</m:t>
                      </m:r>
                      <m:r>
                        <a:rPr lang="es-PE" sz="2800" i="1">
                          <a:latin typeface="Cambria Math" panose="02040503050406030204" pitchFamily="18" charset="0"/>
                          <a:cs typeface="Calibri" panose="020F0502020204030204" pitchFamily="34" charset="0"/>
                        </a:rPr>
                        <m:t>(</m:t>
                      </m:r>
                      <m:r>
                        <a:rPr lang="es-PE" sz="2800" i="1">
                          <a:latin typeface="Cambria Math" panose="02040503050406030204" pitchFamily="18" charset="0"/>
                          <a:cs typeface="Calibri" panose="020F0502020204030204" pitchFamily="34" charset="0"/>
                        </a:rPr>
                        <m:t>𝑃</m:t>
                      </m:r>
                      <m:r>
                        <a:rPr lang="es-PE" sz="2800" i="1">
                          <a:latin typeface="Cambria Math" panose="02040503050406030204" pitchFamily="18" charset="0"/>
                          <a:cs typeface="Calibri" panose="020F0502020204030204" pitchFamily="34" charset="0"/>
                        </a:rPr>
                        <m:t>,</m:t>
                      </m:r>
                      <m:r>
                        <a:rPr lang="es-PE" sz="2800" i="1">
                          <a:latin typeface="Cambria Math" panose="02040503050406030204" pitchFamily="18" charset="0"/>
                          <a:ea typeface="Cambria Math" panose="02040503050406030204" pitchFamily="18" charset="0"/>
                          <a:cs typeface="Calibri" panose="020F0502020204030204" pitchFamily="34" charset="0"/>
                        </a:rPr>
                        <m:t>ℱ</m:t>
                      </m:r>
                      <m:r>
                        <a:rPr lang="es-PE" sz="2800" i="1">
                          <a:latin typeface="Cambria Math" panose="02040503050406030204" pitchFamily="18" charset="0"/>
                          <a:cs typeface="Calibri" panose="020F0502020204030204" pitchFamily="34" charset="0"/>
                        </a:rPr>
                        <m:t>)</m:t>
                      </m:r>
                    </m:oMath>
                  </m:oMathPara>
                </a14:m>
                <a:endParaRPr lang="es-US" sz="2800" dirty="0">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8" name="Rectángulo 7">
                <a:extLst>
                  <a:ext uri="{FF2B5EF4-FFF2-40B4-BE49-F238E27FC236}">
                    <a16:creationId xmlns:a16="http://schemas.microsoft.com/office/drawing/2014/main" id="{8F1C2BA4-4071-81FA-33D4-2FD1DBA3356E}"/>
                  </a:ext>
                </a:extLst>
              </p:cNvPr>
              <p:cNvSpPr>
                <a:spLocks noRot="1" noChangeAspect="1" noMove="1" noResize="1" noEditPoints="1" noAdjustHandles="1" noChangeArrowheads="1" noChangeShapeType="1" noTextEdit="1"/>
              </p:cNvSpPr>
              <p:nvPr/>
            </p:nvSpPr>
            <p:spPr>
              <a:xfrm>
                <a:off x="975089" y="4428848"/>
                <a:ext cx="3330091" cy="523220"/>
              </a:xfrm>
              <a:prstGeom prst="rect">
                <a:avLst/>
              </a:prstGeom>
              <a:blipFill>
                <a:blip r:embed="rId3"/>
                <a:stretch>
                  <a:fillRect/>
                </a:stretch>
              </a:blipFill>
              <a:ln w="28575">
                <a:solidFill>
                  <a:srgbClr val="C00000"/>
                </a:solidFill>
              </a:ln>
            </p:spPr>
            <p:txBody>
              <a:bodyPr/>
              <a:lstStyle/>
              <a:p>
                <a:r>
                  <a:rPr lang="es-ES">
                    <a:noFill/>
                  </a:rPr>
                  <a:t> </a:t>
                </a:r>
              </a:p>
            </p:txBody>
          </p:sp>
        </mc:Fallback>
      </mc:AlternateContent>
      <p:sp>
        <p:nvSpPr>
          <p:cNvPr id="9" name="Rectángulo 8">
            <a:extLst>
              <a:ext uri="{FF2B5EF4-FFF2-40B4-BE49-F238E27FC236}">
                <a16:creationId xmlns:a16="http://schemas.microsoft.com/office/drawing/2014/main" id="{87D8378C-2597-3D93-2A63-FBD2871A0005}"/>
              </a:ext>
            </a:extLst>
          </p:cNvPr>
          <p:cNvSpPr/>
          <p:nvPr/>
        </p:nvSpPr>
        <p:spPr>
          <a:xfrm>
            <a:off x="333086" y="3831277"/>
            <a:ext cx="2052165" cy="461665"/>
          </a:xfrm>
          <a:prstGeom prst="rect">
            <a:avLst/>
          </a:prstGeom>
        </p:spPr>
        <p:txBody>
          <a:bodyPr wrap="none">
            <a:spAutoFit/>
          </a:bodyPr>
          <a:lstStyle/>
          <a:p>
            <a:r>
              <a:rPr lang="es-419" sz="2400" dirty="0">
                <a:latin typeface="Arial" panose="020B0604020202020204" pitchFamily="34" charset="0"/>
                <a:ea typeface="Arial" panose="020B0604020202020204" pitchFamily="34" charset="0"/>
              </a:rPr>
              <a:t>Por definición</a:t>
            </a:r>
            <a:endParaRPr lang="es-PE" sz="2400" dirty="0"/>
          </a:p>
        </p:txBody>
      </p:sp>
      <p:sp>
        <p:nvSpPr>
          <p:cNvPr id="10" name="Rectángulo 9">
            <a:extLst>
              <a:ext uri="{FF2B5EF4-FFF2-40B4-BE49-F238E27FC236}">
                <a16:creationId xmlns:a16="http://schemas.microsoft.com/office/drawing/2014/main" id="{E719B6C4-953B-6180-7D87-B0B3607E779A}"/>
              </a:ext>
            </a:extLst>
          </p:cNvPr>
          <p:cNvSpPr/>
          <p:nvPr/>
        </p:nvSpPr>
        <p:spPr>
          <a:xfrm>
            <a:off x="408372" y="5080292"/>
            <a:ext cx="1042273" cy="461665"/>
          </a:xfrm>
          <a:prstGeom prst="rect">
            <a:avLst/>
          </a:prstGeom>
        </p:spPr>
        <p:txBody>
          <a:bodyPr wrap="none">
            <a:spAutoFit/>
          </a:bodyPr>
          <a:lstStyle/>
          <a:p>
            <a:r>
              <a:rPr lang="es-419" sz="2400" dirty="0">
                <a:latin typeface="Arial" panose="020B0604020202020204" pitchFamily="34" charset="0"/>
                <a:ea typeface="Arial" panose="020B0604020202020204" pitchFamily="34" charset="0"/>
              </a:rPr>
              <a:t>donde</a:t>
            </a:r>
            <a:endParaRPr lang="es-PE" sz="24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5D835F12-0E0E-EB4E-57B1-03A3BDFE172A}"/>
                  </a:ext>
                </a:extLst>
              </p:cNvPr>
              <p:cNvSpPr/>
              <p:nvPr/>
            </p:nvSpPr>
            <p:spPr>
              <a:xfrm>
                <a:off x="1595356" y="5316753"/>
                <a:ext cx="1420582" cy="461665"/>
              </a:xfrm>
              <a:prstGeom prst="rect">
                <a:avLst/>
              </a:prstGeom>
            </p:spPr>
            <p:txBody>
              <a:bodyPr wrap="none">
                <a:spAutoFit/>
              </a:bodyPr>
              <a:lstStyle/>
              <a:p>
                <a14:m>
                  <m:oMath xmlns:m="http://schemas.openxmlformats.org/officeDocument/2006/math">
                    <m:r>
                      <a:rPr lang="es-PE" sz="2400" b="1" i="1" smtClean="0">
                        <a:solidFill>
                          <a:srgbClr val="0070C0"/>
                        </a:solidFill>
                        <a:latin typeface="Cambria Math" panose="02040503050406030204" pitchFamily="18" charset="0"/>
                        <a:ea typeface="Cambria Math" panose="02040503050406030204" pitchFamily="18" charset="0"/>
                        <a:cs typeface="Calibri" panose="020F0502020204030204" pitchFamily="34" charset="0"/>
                      </a:rPr>
                      <m:t>𝓕</m:t>
                    </m:r>
                  </m:oMath>
                </a14:m>
                <a:r>
                  <a:rPr lang="es-419" sz="2400" b="1" dirty="0">
                    <a:solidFill>
                      <a:srgbClr val="0070C0"/>
                    </a:solidFill>
                    <a:latin typeface="Arial" panose="020B0604020202020204" pitchFamily="34" charset="0"/>
                    <a:ea typeface="Arial" panose="020B0604020202020204" pitchFamily="34" charset="0"/>
                  </a:rPr>
                  <a:t> : Foco</a:t>
                </a:r>
                <a:endParaRPr lang="es-PE" sz="2400" b="1" dirty="0">
                  <a:solidFill>
                    <a:srgbClr val="0070C0"/>
                  </a:solidFill>
                </a:endParaRPr>
              </a:p>
            </p:txBody>
          </p:sp>
        </mc:Choice>
        <mc:Fallback xmlns="">
          <p:sp>
            <p:nvSpPr>
              <p:cNvPr id="11" name="Rectángulo 10">
                <a:extLst>
                  <a:ext uri="{FF2B5EF4-FFF2-40B4-BE49-F238E27FC236}">
                    <a16:creationId xmlns:a16="http://schemas.microsoft.com/office/drawing/2014/main" id="{5D835F12-0E0E-EB4E-57B1-03A3BDFE172A}"/>
                  </a:ext>
                </a:extLst>
              </p:cNvPr>
              <p:cNvSpPr>
                <a:spLocks noRot="1" noChangeAspect="1" noMove="1" noResize="1" noEditPoints="1" noAdjustHandles="1" noChangeArrowheads="1" noChangeShapeType="1" noTextEdit="1"/>
              </p:cNvSpPr>
              <p:nvPr/>
            </p:nvSpPr>
            <p:spPr>
              <a:xfrm>
                <a:off x="1595356" y="5316753"/>
                <a:ext cx="1420582" cy="461665"/>
              </a:xfrm>
              <a:prstGeom prst="rect">
                <a:avLst/>
              </a:prstGeom>
              <a:blipFill>
                <a:blip r:embed="rId4"/>
                <a:stretch>
                  <a:fillRect l="-1288" t="-9211" r="-6009" b="-3026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FE7D4287-0661-9651-0461-1A36904662D8}"/>
                  </a:ext>
                </a:extLst>
              </p:cNvPr>
              <p:cNvSpPr/>
              <p:nvPr/>
            </p:nvSpPr>
            <p:spPr>
              <a:xfrm>
                <a:off x="1661846" y="5778418"/>
                <a:ext cx="2757486" cy="461665"/>
              </a:xfrm>
              <a:prstGeom prst="rect">
                <a:avLst/>
              </a:prstGeom>
            </p:spPr>
            <p:txBody>
              <a:bodyPr wrap="none">
                <a:spAutoFit/>
              </a:bodyPr>
              <a:lstStyle/>
              <a:p>
                <a14:m>
                  <m:oMath xmlns:m="http://schemas.openxmlformats.org/officeDocument/2006/math">
                    <m:r>
                      <a:rPr lang="es-ES_tradnl" altLang="es-PE" sz="2400" b="1" i="1" smtClean="0">
                        <a:solidFill>
                          <a:srgbClr val="00B050"/>
                        </a:solidFill>
                        <a:latin typeface="Cambria Math" panose="02040503050406030204" pitchFamily="18" charset="0"/>
                        <a:ea typeface="Cambria Math" panose="02040503050406030204" pitchFamily="18" charset="0"/>
                        <a:cs typeface="Calibri" panose="020F0502020204030204" pitchFamily="34" charset="0"/>
                      </a:rPr>
                      <m:t>𝓛</m:t>
                    </m:r>
                    <m:r>
                      <a:rPr lang="es-ES_tradnl" altLang="es-PE" sz="2400" b="1" i="1" smtClean="0">
                        <a:solidFill>
                          <a:srgbClr val="00B050"/>
                        </a:solidFill>
                        <a:latin typeface="Cambria Math" panose="02040503050406030204" pitchFamily="18" charset="0"/>
                        <a:ea typeface="Cambria Math" panose="02040503050406030204" pitchFamily="18" charset="0"/>
                        <a:cs typeface="Calibri" panose="020F0502020204030204" pitchFamily="34" charset="0"/>
                      </a:rPr>
                      <m:t> </m:t>
                    </m:r>
                  </m:oMath>
                </a14:m>
                <a:r>
                  <a:rPr lang="es-419" sz="2400" b="1" dirty="0">
                    <a:solidFill>
                      <a:srgbClr val="00B050"/>
                    </a:solidFill>
                    <a:latin typeface="Arial" panose="020B0604020202020204" pitchFamily="34" charset="0"/>
                    <a:ea typeface="Arial" panose="020B0604020202020204" pitchFamily="34" charset="0"/>
                  </a:rPr>
                  <a:t>: Recta directriz</a:t>
                </a:r>
                <a:endParaRPr lang="es-PE" sz="2400" b="1" dirty="0">
                  <a:solidFill>
                    <a:srgbClr val="00B050"/>
                  </a:solidFill>
                </a:endParaRPr>
              </a:p>
            </p:txBody>
          </p:sp>
        </mc:Choice>
        <mc:Fallback xmlns="">
          <p:sp>
            <p:nvSpPr>
              <p:cNvPr id="12" name="Rectángulo 11">
                <a:extLst>
                  <a:ext uri="{FF2B5EF4-FFF2-40B4-BE49-F238E27FC236}">
                    <a16:creationId xmlns:a16="http://schemas.microsoft.com/office/drawing/2014/main" id="{FE7D4287-0661-9651-0461-1A36904662D8}"/>
                  </a:ext>
                </a:extLst>
              </p:cNvPr>
              <p:cNvSpPr>
                <a:spLocks noRot="1" noChangeAspect="1" noMove="1" noResize="1" noEditPoints="1" noAdjustHandles="1" noChangeArrowheads="1" noChangeShapeType="1" noTextEdit="1"/>
              </p:cNvSpPr>
              <p:nvPr/>
            </p:nvSpPr>
            <p:spPr>
              <a:xfrm>
                <a:off x="1661846" y="5778418"/>
                <a:ext cx="2757486" cy="461665"/>
              </a:xfrm>
              <a:prstGeom prst="rect">
                <a:avLst/>
              </a:prstGeom>
              <a:blipFill>
                <a:blip r:embed="rId5"/>
                <a:stretch>
                  <a:fillRect l="-664" t="-9211" r="-2655" b="-30263"/>
                </a:stretch>
              </a:blipFill>
            </p:spPr>
            <p:txBody>
              <a:bodyPr/>
              <a:lstStyle/>
              <a:p>
                <a:r>
                  <a:rPr lang="es-PE">
                    <a:noFill/>
                  </a:rPr>
                  <a:t> </a:t>
                </a:r>
              </a:p>
            </p:txBody>
          </p:sp>
        </mc:Fallback>
      </mc:AlternateContent>
    </p:spTree>
    <p:extLst>
      <p:ext uri="{BB962C8B-B14F-4D97-AF65-F5344CB8AC3E}">
        <p14:creationId xmlns:p14="http://schemas.microsoft.com/office/powerpoint/2010/main" val="241118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8</a:t>
            </a:fld>
            <a:endParaRPr lang="pt-BR"/>
          </a:p>
        </p:txBody>
      </p:sp>
      <mc:AlternateContent xmlns:mc="http://schemas.openxmlformats.org/markup-compatibility/2006" xmlns:a14="http://schemas.microsoft.com/office/drawing/2010/main">
        <mc:Choice Requires="a14">
          <p:sp>
            <p:nvSpPr>
              <p:cNvPr id="4" name="Text Box 73">
                <a:extLst>
                  <a:ext uri="{FF2B5EF4-FFF2-40B4-BE49-F238E27FC236}">
                    <a16:creationId xmlns:a16="http://schemas.microsoft.com/office/drawing/2014/main" id="{064333F9-BAF2-90C8-9092-1E6E3D3F87BE}"/>
                  </a:ext>
                </a:extLst>
              </p:cNvPr>
              <p:cNvSpPr txBox="1">
                <a:spLocks noChangeArrowheads="1"/>
              </p:cNvSpPr>
              <p:nvPr/>
            </p:nvSpPr>
            <p:spPr bwMode="auto">
              <a:xfrm>
                <a:off x="297491" y="3763772"/>
                <a:ext cx="3244502" cy="523220"/>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spcBef>
                    <a:spcPct val="50000"/>
                  </a:spcBef>
                </a:pPr>
                <a:r>
                  <a:rPr lang="es-MX" altLang="es-PE" sz="2800" dirty="0">
                    <a:solidFill>
                      <a:srgbClr val="FF0000"/>
                    </a:solidFill>
                    <a:latin typeface="Arial" panose="020B0604020202020204" pitchFamily="34" charset="0"/>
                  </a:rPr>
                  <a:t>5. Lado recto: </a:t>
                </a:r>
                <a14:m>
                  <m:oMath xmlns:m="http://schemas.openxmlformats.org/officeDocument/2006/math">
                    <m:acc>
                      <m:accPr>
                        <m:chr m:val="̅"/>
                        <m:ctrlPr>
                          <a:rPr lang="es-MX" altLang="es-PE" sz="2800" i="1" smtClean="0">
                            <a:solidFill>
                              <a:srgbClr val="FF0000"/>
                            </a:solidFill>
                            <a:latin typeface="Cambria Math" panose="02040503050406030204" pitchFamily="18" charset="0"/>
                          </a:rPr>
                        </m:ctrlPr>
                      </m:accPr>
                      <m:e>
                        <m:r>
                          <a:rPr lang="es-PE" altLang="es-PE" sz="2800" b="0" i="1" smtClean="0">
                            <a:solidFill>
                              <a:srgbClr val="FF0000"/>
                            </a:solidFill>
                            <a:latin typeface="Cambria Math" panose="02040503050406030204" pitchFamily="18" charset="0"/>
                          </a:rPr>
                          <m:t>𝐿𝑅</m:t>
                        </m:r>
                      </m:e>
                    </m:acc>
                  </m:oMath>
                </a14:m>
                <a:endParaRPr lang="es-ES" altLang="es-PE" sz="2800" dirty="0">
                  <a:solidFill>
                    <a:srgbClr val="FF0000"/>
                  </a:solidFill>
                  <a:latin typeface="Arial" panose="020B0604020202020204" pitchFamily="34" charset="0"/>
                </a:endParaRPr>
              </a:p>
            </p:txBody>
          </p:sp>
        </mc:Choice>
        <mc:Fallback xmlns="">
          <p:sp>
            <p:nvSpPr>
              <p:cNvPr id="4" name="Text Box 73">
                <a:extLst>
                  <a:ext uri="{FF2B5EF4-FFF2-40B4-BE49-F238E27FC236}">
                    <a16:creationId xmlns:a16="http://schemas.microsoft.com/office/drawing/2014/main" id="{064333F9-BAF2-90C8-9092-1E6E3D3F87BE}"/>
                  </a:ext>
                </a:extLst>
              </p:cNvPr>
              <p:cNvSpPr txBox="1">
                <a:spLocks noRot="1" noChangeAspect="1" noMove="1" noResize="1" noEditPoints="1" noAdjustHandles="1" noChangeArrowheads="1" noChangeShapeType="1" noTextEdit="1"/>
              </p:cNvSpPr>
              <p:nvPr/>
            </p:nvSpPr>
            <p:spPr bwMode="auto">
              <a:xfrm>
                <a:off x="297491" y="3763772"/>
                <a:ext cx="3244502" cy="523220"/>
              </a:xfrm>
              <a:prstGeom prst="rect">
                <a:avLst/>
              </a:prstGeom>
              <a:blipFill>
                <a:blip r:embed="rId2"/>
                <a:stretch>
                  <a:fillRect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5" name="Rectángulo 4">
            <a:extLst>
              <a:ext uri="{FF2B5EF4-FFF2-40B4-BE49-F238E27FC236}">
                <a16:creationId xmlns:a16="http://schemas.microsoft.com/office/drawing/2014/main" id="{0022CD7C-D769-5659-87E8-B5282A1B172B}"/>
              </a:ext>
            </a:extLst>
          </p:cNvPr>
          <p:cNvSpPr/>
          <p:nvPr/>
        </p:nvSpPr>
        <p:spPr>
          <a:xfrm>
            <a:off x="552772" y="452604"/>
            <a:ext cx="5543228" cy="595932"/>
          </a:xfrm>
          <a:prstGeom prst="rect">
            <a:avLst/>
          </a:prstGeom>
          <a:solidFill>
            <a:schemeClr val="bg1"/>
          </a:solidFill>
          <a:ln>
            <a:solidFill>
              <a:srgbClr val="C00000"/>
            </a:solidFill>
          </a:ln>
        </p:spPr>
        <p:txBody>
          <a:bodyPr wrap="square">
            <a:spAutoFit/>
          </a:bodyPr>
          <a:lstStyle/>
          <a:p>
            <a:pPr lvl="0">
              <a:lnSpc>
                <a:spcPct val="107000"/>
              </a:lnSpc>
              <a:spcAft>
                <a:spcPts val="0"/>
              </a:spcAft>
            </a:pPr>
            <a:r>
              <a:rPr lang="es-US" sz="3200"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ELEMENTOS DE UNA PARÁBOLA </a:t>
            </a:r>
            <a:endParaRPr lang="es-PE" sz="3200" dirty="0">
              <a:solidFill>
                <a:srgbClr val="C00000"/>
              </a:solidFill>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1C3FCAD3-7E65-57D0-1CD8-6C969EFA6783}"/>
                  </a:ext>
                </a:extLst>
              </p:cNvPr>
              <p:cNvSpPr>
                <a:spLocks noChangeArrowheads="1"/>
              </p:cNvSpPr>
              <p:nvPr/>
            </p:nvSpPr>
            <p:spPr bwMode="auto">
              <a:xfrm>
                <a:off x="493339" y="1848200"/>
                <a:ext cx="1847878"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800" dirty="0">
                    <a:solidFill>
                      <a:srgbClr val="0070C0"/>
                    </a:solidFill>
                    <a:latin typeface="Arial" panose="020B0604020202020204" pitchFamily="34" charset="0"/>
                  </a:rPr>
                  <a:t>2. Foco: </a:t>
                </a:r>
                <a14:m>
                  <m:oMath xmlns:m="http://schemas.openxmlformats.org/officeDocument/2006/math">
                    <m:r>
                      <a:rPr lang="es-ES_tradnl" altLang="es-PE" sz="2800" i="1">
                        <a:solidFill>
                          <a:srgbClr val="0070C0"/>
                        </a:solidFill>
                        <a:latin typeface="Cambria Math" panose="02040503050406030204" pitchFamily="18" charset="0"/>
                        <a:ea typeface="Cambria Math" panose="02040503050406030204" pitchFamily="18" charset="0"/>
                      </a:rPr>
                      <m:t>ℱ</m:t>
                    </m:r>
                  </m:oMath>
                </a14:m>
                <a:endParaRPr lang="es-ES_tradnl" altLang="es-PE" sz="2800" dirty="0">
                  <a:solidFill>
                    <a:srgbClr val="0070C0"/>
                  </a:solidFill>
                  <a:latin typeface="Arial" panose="020B0604020202020204" pitchFamily="34" charset="0"/>
                </a:endParaRPr>
              </a:p>
            </p:txBody>
          </p:sp>
        </mc:Choice>
        <mc:Fallback xmlns="">
          <p:sp>
            <p:nvSpPr>
              <p:cNvPr id="6" name="Rectangle 3">
                <a:extLst>
                  <a:ext uri="{FF2B5EF4-FFF2-40B4-BE49-F238E27FC236}">
                    <a16:creationId xmlns:a16="http://schemas.microsoft.com/office/drawing/2014/main" id="{1C3FCAD3-7E65-57D0-1CD8-6C969EFA6783}"/>
                  </a:ext>
                </a:extLst>
              </p:cNvPr>
              <p:cNvSpPr>
                <a:spLocks noRot="1" noChangeAspect="1" noMove="1" noResize="1" noEditPoints="1" noAdjustHandles="1" noChangeArrowheads="1" noChangeShapeType="1" noTextEdit="1"/>
              </p:cNvSpPr>
              <p:nvPr/>
            </p:nvSpPr>
            <p:spPr bwMode="auto">
              <a:xfrm>
                <a:off x="493339" y="1848200"/>
                <a:ext cx="1847878" cy="523862"/>
              </a:xfrm>
              <a:prstGeom prst="rect">
                <a:avLst/>
              </a:prstGeom>
              <a:blipFill>
                <a:blip r:embed="rId3"/>
                <a:stretch>
                  <a:fillRect l="-6601"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Rectangle 16">
                <a:extLst>
                  <a:ext uri="{FF2B5EF4-FFF2-40B4-BE49-F238E27FC236}">
                    <a16:creationId xmlns:a16="http://schemas.microsoft.com/office/drawing/2014/main" id="{3182A3D6-0513-6A5B-4883-4B5E809DE7C6}"/>
                  </a:ext>
                </a:extLst>
              </p:cNvPr>
              <p:cNvSpPr>
                <a:spLocks noChangeArrowheads="1"/>
              </p:cNvSpPr>
              <p:nvPr/>
            </p:nvSpPr>
            <p:spPr bwMode="auto">
              <a:xfrm>
                <a:off x="493339" y="3114554"/>
                <a:ext cx="2541337"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800" dirty="0">
                    <a:solidFill>
                      <a:srgbClr val="00B050"/>
                    </a:solidFill>
                    <a:latin typeface="Arial" panose="020B0604020202020204" pitchFamily="34" charset="0"/>
                  </a:rPr>
                  <a:t>4. Eje focal: </a:t>
                </a:r>
                <a14:m>
                  <m:oMath xmlns:m="http://schemas.openxmlformats.org/officeDocument/2006/math">
                    <m:sSub>
                      <m:sSubPr>
                        <m:ctrlPr>
                          <a:rPr lang="es-ES_tradnl" altLang="es-PE" sz="2800" i="1">
                            <a:solidFill>
                              <a:srgbClr val="00B050"/>
                            </a:solidFill>
                            <a:latin typeface="Cambria Math" panose="02040503050406030204" pitchFamily="18" charset="0"/>
                          </a:rPr>
                        </m:ctrlPr>
                      </m:sSubPr>
                      <m:e>
                        <m:r>
                          <a:rPr lang="es-ES_tradnl" altLang="es-PE" sz="2800" i="1">
                            <a:solidFill>
                              <a:srgbClr val="00B050"/>
                            </a:solidFill>
                            <a:latin typeface="Cambria Math" panose="02040503050406030204" pitchFamily="18" charset="0"/>
                            <a:ea typeface="Cambria Math" panose="02040503050406030204" pitchFamily="18" charset="0"/>
                          </a:rPr>
                          <m:t>ℒ</m:t>
                        </m:r>
                      </m:e>
                      <m:sub>
                        <m:r>
                          <a:rPr lang="es-PE" altLang="es-PE" sz="2800" b="0" i="1" smtClean="0">
                            <a:solidFill>
                              <a:srgbClr val="00B050"/>
                            </a:solidFill>
                            <a:latin typeface="Cambria Math" panose="02040503050406030204" pitchFamily="18" charset="0"/>
                            <a:ea typeface="Cambria Math" panose="02040503050406030204" pitchFamily="18" charset="0"/>
                          </a:rPr>
                          <m:t>1</m:t>
                        </m:r>
                      </m:sub>
                    </m:sSub>
                  </m:oMath>
                </a14:m>
                <a:endParaRPr lang="es-ES_tradnl" altLang="es-PE" sz="2800" dirty="0">
                  <a:solidFill>
                    <a:srgbClr val="00B050"/>
                  </a:solidFill>
                  <a:latin typeface="Arial" panose="020B0604020202020204" pitchFamily="34" charset="0"/>
                </a:endParaRPr>
              </a:p>
            </p:txBody>
          </p:sp>
        </mc:Choice>
        <mc:Fallback xmlns="">
          <p:sp>
            <p:nvSpPr>
              <p:cNvPr id="7" name="Rectangle 16">
                <a:extLst>
                  <a:ext uri="{FF2B5EF4-FFF2-40B4-BE49-F238E27FC236}">
                    <a16:creationId xmlns:a16="http://schemas.microsoft.com/office/drawing/2014/main" id="{3182A3D6-0513-6A5B-4883-4B5E809DE7C6}"/>
                  </a:ext>
                </a:extLst>
              </p:cNvPr>
              <p:cNvSpPr>
                <a:spLocks noRot="1" noChangeAspect="1" noMove="1" noResize="1" noEditPoints="1" noAdjustHandles="1" noChangeArrowheads="1" noChangeShapeType="1" noTextEdit="1"/>
              </p:cNvSpPr>
              <p:nvPr/>
            </p:nvSpPr>
            <p:spPr bwMode="auto">
              <a:xfrm>
                <a:off x="493339" y="3114554"/>
                <a:ext cx="2541337" cy="523862"/>
              </a:xfrm>
              <a:prstGeom prst="rect">
                <a:avLst/>
              </a:prstGeom>
              <a:blipFill>
                <a:blip r:embed="rId4"/>
                <a:stretch>
                  <a:fillRect l="-4796"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Rectangle 19">
                <a:extLst>
                  <a:ext uri="{FF2B5EF4-FFF2-40B4-BE49-F238E27FC236}">
                    <a16:creationId xmlns:a16="http://schemas.microsoft.com/office/drawing/2014/main" id="{2B3B891A-BD4A-1468-43E1-8065DA2B09A5}"/>
                  </a:ext>
                </a:extLst>
              </p:cNvPr>
              <p:cNvSpPr>
                <a:spLocks noChangeArrowheads="1"/>
              </p:cNvSpPr>
              <p:nvPr/>
            </p:nvSpPr>
            <p:spPr bwMode="auto">
              <a:xfrm>
                <a:off x="493339" y="1157428"/>
                <a:ext cx="2138599"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800" dirty="0">
                    <a:solidFill>
                      <a:srgbClr val="002060"/>
                    </a:solidFill>
                    <a:latin typeface="Arial" panose="020B0604020202020204" pitchFamily="34" charset="0"/>
                  </a:rPr>
                  <a:t>1. Vértice: </a:t>
                </a:r>
                <a14:m>
                  <m:oMath xmlns:m="http://schemas.openxmlformats.org/officeDocument/2006/math">
                    <m:r>
                      <a:rPr lang="es-ES_tradnl" altLang="es-PE" sz="2800" i="1" dirty="0" smtClean="0">
                        <a:solidFill>
                          <a:srgbClr val="002060"/>
                        </a:solidFill>
                        <a:latin typeface="Cambria Math" panose="02040503050406030204" pitchFamily="18" charset="0"/>
                      </a:rPr>
                      <m:t>𝑉</m:t>
                    </m:r>
                  </m:oMath>
                </a14:m>
                <a:endParaRPr lang="es-ES_tradnl" altLang="es-PE" sz="2800" dirty="0">
                  <a:solidFill>
                    <a:srgbClr val="002060"/>
                  </a:solidFill>
                  <a:latin typeface="Arial" panose="020B0604020202020204" pitchFamily="34" charset="0"/>
                </a:endParaRPr>
              </a:p>
            </p:txBody>
          </p:sp>
        </mc:Choice>
        <mc:Fallback xmlns="">
          <p:sp>
            <p:nvSpPr>
              <p:cNvPr id="8" name="Rectangle 19">
                <a:extLst>
                  <a:ext uri="{FF2B5EF4-FFF2-40B4-BE49-F238E27FC236}">
                    <a16:creationId xmlns:a16="http://schemas.microsoft.com/office/drawing/2014/main" id="{2B3B891A-BD4A-1468-43E1-8065DA2B09A5}"/>
                  </a:ext>
                </a:extLst>
              </p:cNvPr>
              <p:cNvSpPr>
                <a:spLocks noRot="1" noChangeAspect="1" noMove="1" noResize="1" noEditPoints="1" noAdjustHandles="1" noChangeArrowheads="1" noChangeShapeType="1" noTextEdit="1"/>
              </p:cNvSpPr>
              <p:nvPr/>
            </p:nvSpPr>
            <p:spPr bwMode="auto">
              <a:xfrm>
                <a:off x="493339" y="1157428"/>
                <a:ext cx="2138599" cy="523862"/>
              </a:xfrm>
              <a:prstGeom prst="rect">
                <a:avLst/>
              </a:prstGeom>
              <a:blipFill>
                <a:blip r:embed="rId5"/>
                <a:stretch>
                  <a:fillRect l="-5698"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4B407E9-FB86-B698-BA92-62D9822DD673}"/>
                  </a:ext>
                </a:extLst>
              </p:cNvPr>
              <p:cNvSpPr>
                <a:spLocks noChangeArrowheads="1"/>
              </p:cNvSpPr>
              <p:nvPr/>
            </p:nvSpPr>
            <p:spPr bwMode="auto">
              <a:xfrm>
                <a:off x="479349" y="2500345"/>
                <a:ext cx="2509533" cy="5238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s-ES_tradnl" altLang="es-PE" sz="2800" dirty="0">
                    <a:solidFill>
                      <a:schemeClr val="accent6">
                        <a:lumMod val="75000"/>
                      </a:schemeClr>
                    </a:solidFill>
                    <a:latin typeface="Arial" panose="020B0604020202020204" pitchFamily="34" charset="0"/>
                  </a:rPr>
                  <a:t>3. </a:t>
                </a:r>
                <a:r>
                  <a:rPr lang="es-ES_tradnl" altLang="es-PE" sz="2800" dirty="0" err="1">
                    <a:solidFill>
                      <a:schemeClr val="accent6">
                        <a:lumMod val="75000"/>
                      </a:schemeClr>
                    </a:solidFill>
                    <a:latin typeface="Arial" panose="020B0604020202020204" pitchFamily="34" charset="0"/>
                  </a:rPr>
                  <a:t>Directríz</a:t>
                </a:r>
                <a:r>
                  <a:rPr lang="es-ES_tradnl" altLang="es-PE" sz="2800" dirty="0">
                    <a:solidFill>
                      <a:schemeClr val="accent6">
                        <a:lumMod val="75000"/>
                      </a:schemeClr>
                    </a:solidFill>
                    <a:latin typeface="Arial" panose="020B0604020202020204" pitchFamily="34" charset="0"/>
                  </a:rPr>
                  <a:t>: </a:t>
                </a:r>
                <a14:m>
                  <m:oMath xmlns:m="http://schemas.openxmlformats.org/officeDocument/2006/math">
                    <m:sSub>
                      <m:sSubPr>
                        <m:ctrlPr>
                          <a:rPr lang="es-ES_tradnl" altLang="es-PE" sz="2800" i="1">
                            <a:solidFill>
                              <a:schemeClr val="accent6">
                                <a:lumMod val="75000"/>
                              </a:schemeClr>
                            </a:solidFill>
                            <a:latin typeface="Cambria Math" panose="02040503050406030204" pitchFamily="18" charset="0"/>
                          </a:rPr>
                        </m:ctrlPr>
                      </m:sSubPr>
                      <m:e>
                        <m:r>
                          <a:rPr lang="es-ES_tradnl" altLang="es-PE" sz="2800" i="1">
                            <a:solidFill>
                              <a:schemeClr val="accent6">
                                <a:lumMod val="75000"/>
                              </a:schemeClr>
                            </a:solidFill>
                            <a:latin typeface="Cambria Math" panose="02040503050406030204" pitchFamily="18" charset="0"/>
                            <a:ea typeface="Cambria Math" panose="02040503050406030204" pitchFamily="18" charset="0"/>
                          </a:rPr>
                          <m:t>ℒ</m:t>
                        </m:r>
                      </m:e>
                      <m:sub>
                        <m:r>
                          <a:rPr lang="es-PE" altLang="es-PE" sz="2800" b="0" i="1" smtClean="0">
                            <a:solidFill>
                              <a:schemeClr val="accent6">
                                <a:lumMod val="75000"/>
                              </a:schemeClr>
                            </a:solidFill>
                            <a:latin typeface="Cambria Math" panose="02040503050406030204" pitchFamily="18" charset="0"/>
                            <a:ea typeface="Cambria Math" panose="02040503050406030204" pitchFamily="18" charset="0"/>
                          </a:rPr>
                          <m:t>2</m:t>
                        </m:r>
                      </m:sub>
                    </m:sSub>
                  </m:oMath>
                </a14:m>
                <a:endParaRPr lang="es-ES_tradnl" altLang="es-PE" sz="2800" dirty="0">
                  <a:solidFill>
                    <a:schemeClr val="accent6">
                      <a:lumMod val="75000"/>
                    </a:schemeClr>
                  </a:solidFill>
                  <a:latin typeface="Arial" panose="020B0604020202020204" pitchFamily="34" charset="0"/>
                </a:endParaRPr>
              </a:p>
            </p:txBody>
          </p:sp>
        </mc:Choice>
        <mc:Fallback xmlns="">
          <p:sp>
            <p:nvSpPr>
              <p:cNvPr id="9" name="Rectangle 8">
                <a:extLst>
                  <a:ext uri="{FF2B5EF4-FFF2-40B4-BE49-F238E27FC236}">
                    <a16:creationId xmlns:a16="http://schemas.microsoft.com/office/drawing/2014/main" id="{F4B407E9-FB86-B698-BA92-62D9822DD673}"/>
                  </a:ext>
                </a:extLst>
              </p:cNvPr>
              <p:cNvSpPr>
                <a:spLocks noRot="1" noChangeAspect="1" noMove="1" noResize="1" noEditPoints="1" noAdjustHandles="1" noChangeArrowheads="1" noChangeShapeType="1" noTextEdit="1"/>
              </p:cNvSpPr>
              <p:nvPr/>
            </p:nvSpPr>
            <p:spPr bwMode="auto">
              <a:xfrm>
                <a:off x="479349" y="2500345"/>
                <a:ext cx="2509533" cy="523862"/>
              </a:xfrm>
              <a:prstGeom prst="rect">
                <a:avLst/>
              </a:prstGeom>
              <a:blipFill>
                <a:blip r:embed="rId6"/>
                <a:stretch>
                  <a:fillRect l="-5109"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Text Box 73">
                <a:extLst>
                  <a:ext uri="{FF2B5EF4-FFF2-40B4-BE49-F238E27FC236}">
                    <a16:creationId xmlns:a16="http://schemas.microsoft.com/office/drawing/2014/main" id="{37DAD741-FE3A-F36F-04A4-664B830DE5B7}"/>
                  </a:ext>
                </a:extLst>
              </p:cNvPr>
              <p:cNvSpPr txBox="1">
                <a:spLocks noChangeArrowheads="1"/>
              </p:cNvSpPr>
              <p:nvPr/>
            </p:nvSpPr>
            <p:spPr bwMode="auto">
              <a:xfrm>
                <a:off x="430293" y="4502474"/>
                <a:ext cx="2529643" cy="524118"/>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spcBef>
                    <a:spcPct val="50000"/>
                  </a:spcBef>
                </a:pPr>
                <a:r>
                  <a:rPr lang="es-MX" altLang="es-PE" sz="2800" dirty="0">
                    <a:solidFill>
                      <a:schemeClr val="accent4">
                        <a:lumMod val="75000"/>
                      </a:schemeClr>
                    </a:solidFill>
                    <a:latin typeface="Arial" panose="020B0604020202020204" pitchFamily="34" charset="0"/>
                  </a:rPr>
                  <a:t>6. Cuerda: </a:t>
                </a:r>
                <a14:m>
                  <m:oMath xmlns:m="http://schemas.openxmlformats.org/officeDocument/2006/math">
                    <m:acc>
                      <m:accPr>
                        <m:chr m:val="̅"/>
                        <m:ctrlPr>
                          <a:rPr lang="es-MX" altLang="es-PE" sz="2800" i="1">
                            <a:solidFill>
                              <a:schemeClr val="accent4">
                                <a:lumMod val="75000"/>
                              </a:schemeClr>
                            </a:solidFill>
                            <a:latin typeface="Cambria Math" panose="02040503050406030204" pitchFamily="18" charset="0"/>
                          </a:rPr>
                        </m:ctrlPr>
                      </m:accPr>
                      <m:e>
                        <m:r>
                          <a:rPr lang="es-PE" altLang="es-PE" sz="2800" b="0" i="1" smtClean="0">
                            <a:solidFill>
                              <a:schemeClr val="accent4">
                                <a:lumMod val="75000"/>
                              </a:schemeClr>
                            </a:solidFill>
                            <a:latin typeface="Cambria Math" panose="02040503050406030204" pitchFamily="18" charset="0"/>
                          </a:rPr>
                          <m:t>𝐶𝐸</m:t>
                        </m:r>
                      </m:e>
                    </m:acc>
                  </m:oMath>
                </a14:m>
                <a:endParaRPr lang="es-ES" altLang="es-PE" sz="2800" dirty="0">
                  <a:solidFill>
                    <a:schemeClr val="accent4">
                      <a:lumMod val="75000"/>
                    </a:schemeClr>
                  </a:solidFill>
                  <a:latin typeface="Arial" panose="020B0604020202020204" pitchFamily="34" charset="0"/>
                </a:endParaRPr>
              </a:p>
            </p:txBody>
          </p:sp>
        </mc:Choice>
        <mc:Fallback xmlns="">
          <p:sp>
            <p:nvSpPr>
              <p:cNvPr id="10" name="Text Box 73">
                <a:extLst>
                  <a:ext uri="{FF2B5EF4-FFF2-40B4-BE49-F238E27FC236}">
                    <a16:creationId xmlns:a16="http://schemas.microsoft.com/office/drawing/2014/main" id="{37DAD741-FE3A-F36F-04A4-664B830DE5B7}"/>
                  </a:ext>
                </a:extLst>
              </p:cNvPr>
              <p:cNvSpPr txBox="1">
                <a:spLocks noRot="1" noChangeAspect="1" noMove="1" noResize="1" noEditPoints="1" noAdjustHandles="1" noChangeArrowheads="1" noChangeShapeType="1" noTextEdit="1"/>
              </p:cNvSpPr>
              <p:nvPr/>
            </p:nvSpPr>
            <p:spPr bwMode="auto">
              <a:xfrm>
                <a:off x="430293" y="4502474"/>
                <a:ext cx="2529643" cy="524118"/>
              </a:xfrm>
              <a:prstGeom prst="rect">
                <a:avLst/>
              </a:prstGeom>
              <a:blipFill>
                <a:blip r:embed="rId7"/>
                <a:stretch>
                  <a:fillRect l="-2410"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Text Box 73">
                <a:extLst>
                  <a:ext uri="{FF2B5EF4-FFF2-40B4-BE49-F238E27FC236}">
                    <a16:creationId xmlns:a16="http://schemas.microsoft.com/office/drawing/2014/main" id="{D3CC76CB-0516-6CDD-FFCB-7095019CCFAC}"/>
                  </a:ext>
                </a:extLst>
              </p:cNvPr>
              <p:cNvSpPr txBox="1">
                <a:spLocks noChangeArrowheads="1"/>
              </p:cNvSpPr>
              <p:nvPr/>
            </p:nvSpPr>
            <p:spPr bwMode="auto">
              <a:xfrm>
                <a:off x="362931" y="5774916"/>
                <a:ext cx="3363457" cy="523220"/>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ctr">
                  <a:spcBef>
                    <a:spcPct val="50000"/>
                  </a:spcBef>
                </a:pPr>
                <a:r>
                  <a:rPr lang="es-MX" altLang="es-PE" sz="2800" dirty="0">
                    <a:solidFill>
                      <a:schemeClr val="tx1"/>
                    </a:solidFill>
                    <a:latin typeface="Arial" panose="020B0604020202020204" pitchFamily="34" charset="0"/>
                  </a:rPr>
                  <a:t>8. Radio vector: </a:t>
                </a:r>
                <a14:m>
                  <m:oMath xmlns:m="http://schemas.openxmlformats.org/officeDocument/2006/math">
                    <m:acc>
                      <m:accPr>
                        <m:chr m:val="̅"/>
                        <m:ctrlPr>
                          <a:rPr lang="es-MX" altLang="es-PE" sz="2800" i="1">
                            <a:solidFill>
                              <a:schemeClr val="tx1"/>
                            </a:solidFill>
                            <a:latin typeface="Cambria Math" panose="02040503050406030204" pitchFamily="18" charset="0"/>
                          </a:rPr>
                        </m:ctrlPr>
                      </m:accPr>
                      <m:e>
                        <m:r>
                          <a:rPr lang="es-PE" altLang="es-PE" sz="2800" b="0" i="1" smtClean="0">
                            <a:solidFill>
                              <a:schemeClr val="tx1"/>
                            </a:solidFill>
                            <a:latin typeface="Cambria Math" panose="02040503050406030204" pitchFamily="18" charset="0"/>
                          </a:rPr>
                          <m:t>𝐹𝑃</m:t>
                        </m:r>
                      </m:e>
                    </m:acc>
                  </m:oMath>
                </a14:m>
                <a:endParaRPr lang="es-ES" altLang="es-PE" sz="2800" dirty="0">
                  <a:solidFill>
                    <a:schemeClr val="tx1"/>
                  </a:solidFill>
                  <a:latin typeface="Arial" panose="020B0604020202020204" pitchFamily="34" charset="0"/>
                </a:endParaRPr>
              </a:p>
            </p:txBody>
          </p:sp>
        </mc:Choice>
        <mc:Fallback xmlns="">
          <p:sp>
            <p:nvSpPr>
              <p:cNvPr id="11" name="Text Box 73">
                <a:extLst>
                  <a:ext uri="{FF2B5EF4-FFF2-40B4-BE49-F238E27FC236}">
                    <a16:creationId xmlns:a16="http://schemas.microsoft.com/office/drawing/2014/main" id="{D3CC76CB-0516-6CDD-FFCB-7095019CCFAC}"/>
                  </a:ext>
                </a:extLst>
              </p:cNvPr>
              <p:cNvSpPr txBox="1">
                <a:spLocks noRot="1" noChangeAspect="1" noMove="1" noResize="1" noEditPoints="1" noAdjustHandles="1" noChangeArrowheads="1" noChangeShapeType="1" noTextEdit="1"/>
              </p:cNvSpPr>
              <p:nvPr/>
            </p:nvSpPr>
            <p:spPr bwMode="auto">
              <a:xfrm>
                <a:off x="362931" y="5774916"/>
                <a:ext cx="3363457" cy="523220"/>
              </a:xfrm>
              <a:prstGeom prst="rect">
                <a:avLst/>
              </a:prstGeom>
              <a:blipFill>
                <a:blip r:embed="rId8"/>
                <a:stretch>
                  <a:fillRect l="-1633"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6" name="Rectángulo 45">
                <a:extLst>
                  <a:ext uri="{FF2B5EF4-FFF2-40B4-BE49-F238E27FC236}">
                    <a16:creationId xmlns:a16="http://schemas.microsoft.com/office/drawing/2014/main" id="{5659646A-B8AB-D53F-C2C9-462D4D57F54F}"/>
                  </a:ext>
                </a:extLst>
              </p:cNvPr>
              <p:cNvSpPr/>
              <p:nvPr/>
            </p:nvSpPr>
            <p:spPr>
              <a:xfrm>
                <a:off x="430293" y="5144675"/>
                <a:ext cx="3296095" cy="524118"/>
              </a:xfrm>
              <a:prstGeom prst="rect">
                <a:avLst/>
              </a:prstGeom>
            </p:spPr>
            <p:txBody>
              <a:bodyPr wrap="none">
                <a:spAutoFit/>
              </a:bodyPr>
              <a:lstStyle/>
              <a:p>
                <a:pPr algn="ctr">
                  <a:spcBef>
                    <a:spcPct val="50000"/>
                  </a:spcBef>
                </a:pPr>
                <a:r>
                  <a:rPr lang="es-MX" altLang="es-PE" sz="2800" dirty="0">
                    <a:solidFill>
                      <a:srgbClr val="7030A0"/>
                    </a:solidFill>
                    <a:latin typeface="Arial" panose="020B0604020202020204" pitchFamily="34" charset="0"/>
                    <a:cs typeface="Arial" panose="020B0604020202020204" pitchFamily="34" charset="0"/>
                  </a:rPr>
                  <a:t>7. Cuerda focal: </a:t>
                </a:r>
                <a14:m>
                  <m:oMath xmlns:m="http://schemas.openxmlformats.org/officeDocument/2006/math">
                    <m:acc>
                      <m:accPr>
                        <m:chr m:val="̅"/>
                        <m:ctrlPr>
                          <a:rPr lang="es-MX" altLang="es-PE" sz="2800" i="1">
                            <a:solidFill>
                              <a:srgbClr val="7030A0"/>
                            </a:solidFill>
                            <a:latin typeface="Cambria Math" panose="02040503050406030204" pitchFamily="18" charset="0"/>
                          </a:rPr>
                        </m:ctrlPr>
                      </m:accPr>
                      <m:e>
                        <m:r>
                          <a:rPr lang="es-PE" altLang="es-PE" sz="2800" i="1">
                            <a:solidFill>
                              <a:srgbClr val="7030A0"/>
                            </a:solidFill>
                            <a:latin typeface="Cambria Math" panose="02040503050406030204" pitchFamily="18" charset="0"/>
                          </a:rPr>
                          <m:t>𝐴𝐵</m:t>
                        </m:r>
                      </m:e>
                    </m:acc>
                  </m:oMath>
                </a14:m>
                <a:endParaRPr lang="es-ES" altLang="es-PE" sz="2800" dirty="0">
                  <a:solidFill>
                    <a:srgbClr val="7030A0"/>
                  </a:solidFill>
                  <a:latin typeface="Arial" panose="020B0604020202020204" pitchFamily="34" charset="0"/>
                  <a:cs typeface="Arial" panose="020B0604020202020204" pitchFamily="34" charset="0"/>
                </a:endParaRPr>
              </a:p>
            </p:txBody>
          </p:sp>
        </mc:Choice>
        <mc:Fallback xmlns="">
          <p:sp>
            <p:nvSpPr>
              <p:cNvPr id="46" name="Rectángulo 45">
                <a:extLst>
                  <a:ext uri="{FF2B5EF4-FFF2-40B4-BE49-F238E27FC236}">
                    <a16:creationId xmlns:a16="http://schemas.microsoft.com/office/drawing/2014/main" id="{5659646A-B8AB-D53F-C2C9-462D4D57F54F}"/>
                  </a:ext>
                </a:extLst>
              </p:cNvPr>
              <p:cNvSpPr>
                <a:spLocks noRot="1" noChangeAspect="1" noMove="1" noResize="1" noEditPoints="1" noAdjustHandles="1" noChangeArrowheads="1" noChangeShapeType="1" noTextEdit="1"/>
              </p:cNvSpPr>
              <p:nvPr/>
            </p:nvSpPr>
            <p:spPr>
              <a:xfrm>
                <a:off x="430293" y="5144675"/>
                <a:ext cx="3296095" cy="524118"/>
              </a:xfrm>
              <a:prstGeom prst="rect">
                <a:avLst/>
              </a:prstGeom>
              <a:blipFill>
                <a:blip r:embed="rId9"/>
                <a:stretch>
                  <a:fillRect l="-3519" t="-12791" b="-31395"/>
                </a:stretch>
              </a:blipFill>
            </p:spPr>
            <p:txBody>
              <a:bodyPr/>
              <a:lstStyle/>
              <a:p>
                <a:r>
                  <a:rPr lang="es-PE">
                    <a:noFill/>
                  </a:rPr>
                  <a:t> </a:t>
                </a:r>
              </a:p>
            </p:txBody>
          </p:sp>
        </mc:Fallback>
      </mc:AlternateContent>
      <p:grpSp>
        <p:nvGrpSpPr>
          <p:cNvPr id="51" name="Grupo 50">
            <a:extLst>
              <a:ext uri="{FF2B5EF4-FFF2-40B4-BE49-F238E27FC236}">
                <a16:creationId xmlns:a16="http://schemas.microsoft.com/office/drawing/2014/main" id="{C14F646E-DD1C-5F2C-F690-1407CAC37FFD}"/>
              </a:ext>
            </a:extLst>
          </p:cNvPr>
          <p:cNvGrpSpPr/>
          <p:nvPr/>
        </p:nvGrpSpPr>
        <p:grpSpPr>
          <a:xfrm>
            <a:off x="6480555" y="701786"/>
            <a:ext cx="4900788" cy="5504374"/>
            <a:chOff x="6480555" y="701786"/>
            <a:chExt cx="4900788" cy="5504374"/>
          </a:xfrm>
        </p:grpSpPr>
        <p:grpSp>
          <p:nvGrpSpPr>
            <p:cNvPr id="12" name="Grupo 11">
              <a:extLst>
                <a:ext uri="{FF2B5EF4-FFF2-40B4-BE49-F238E27FC236}">
                  <a16:creationId xmlns:a16="http://schemas.microsoft.com/office/drawing/2014/main" id="{C61D811F-465D-EA9D-3822-2B151DFCC2D8}"/>
                </a:ext>
              </a:extLst>
            </p:cNvPr>
            <p:cNvGrpSpPr/>
            <p:nvPr/>
          </p:nvGrpSpPr>
          <p:grpSpPr>
            <a:xfrm>
              <a:off x="6949788" y="701786"/>
              <a:ext cx="4431555" cy="5504374"/>
              <a:chOff x="5633606" y="655379"/>
              <a:chExt cx="4431555" cy="5504374"/>
            </a:xfrm>
          </p:grpSpPr>
          <p:sp>
            <p:nvSpPr>
              <p:cNvPr id="13" name="Rectángulo 12">
                <a:extLst>
                  <a:ext uri="{FF2B5EF4-FFF2-40B4-BE49-F238E27FC236}">
                    <a16:creationId xmlns:a16="http://schemas.microsoft.com/office/drawing/2014/main" id="{31DC4F48-6520-44E8-8390-BD2B9C1F27C2}"/>
                  </a:ext>
                </a:extLst>
              </p:cNvPr>
              <p:cNvSpPr/>
              <p:nvPr/>
            </p:nvSpPr>
            <p:spPr>
              <a:xfrm rot="19554499">
                <a:off x="6345282" y="4018648"/>
                <a:ext cx="120102" cy="1240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5" name="Group 10">
                <a:extLst>
                  <a:ext uri="{FF2B5EF4-FFF2-40B4-BE49-F238E27FC236}">
                    <a16:creationId xmlns:a16="http://schemas.microsoft.com/office/drawing/2014/main" id="{96024956-FE1F-04AD-F77C-679A72BB6F2D}"/>
                  </a:ext>
                </a:extLst>
              </p:cNvPr>
              <p:cNvGrpSpPr>
                <a:grpSpLocks/>
              </p:cNvGrpSpPr>
              <p:nvPr/>
            </p:nvGrpSpPr>
            <p:grpSpPr bwMode="auto">
              <a:xfrm rot="19554499">
                <a:off x="7011889" y="1237726"/>
                <a:ext cx="2045799" cy="3840554"/>
                <a:chOff x="2898" y="726"/>
                <a:chExt cx="1661" cy="3018"/>
              </a:xfrm>
            </p:grpSpPr>
            <p:sp>
              <p:nvSpPr>
                <p:cNvPr id="44" name="Arc 11">
                  <a:extLst>
                    <a:ext uri="{FF2B5EF4-FFF2-40B4-BE49-F238E27FC236}">
                      <a16:creationId xmlns:a16="http://schemas.microsoft.com/office/drawing/2014/main" id="{F2C1DFDF-9A23-415E-B932-044B48BBF7FC}"/>
                    </a:ext>
                  </a:extLst>
                </p:cNvPr>
                <p:cNvSpPr>
                  <a:spLocks/>
                </p:cNvSpPr>
                <p:nvPr/>
              </p:nvSpPr>
              <p:spPr bwMode="auto">
                <a:xfrm>
                  <a:off x="2898" y="726"/>
                  <a:ext cx="1640" cy="1788"/>
                </a:xfrm>
                <a:custGeom>
                  <a:avLst/>
                  <a:gdLst>
                    <a:gd name="G0" fmla="+- 21180 0 0"/>
                    <a:gd name="G1" fmla="+- 21600 0 0"/>
                    <a:gd name="G2" fmla="+- 21600 0 0"/>
                    <a:gd name="T0" fmla="*/ 0 w 21180"/>
                    <a:gd name="T1" fmla="*/ 17360 h 21600"/>
                    <a:gd name="T2" fmla="*/ 21167 w 21180"/>
                    <a:gd name="T3" fmla="*/ 0 h 21600"/>
                    <a:gd name="T4" fmla="*/ 21180 w 21180"/>
                    <a:gd name="T5" fmla="*/ 21600 h 21600"/>
                  </a:gdLst>
                  <a:ahLst/>
                  <a:cxnLst>
                    <a:cxn ang="0">
                      <a:pos x="T0" y="T1"/>
                    </a:cxn>
                    <a:cxn ang="0">
                      <a:pos x="T2" y="T3"/>
                    </a:cxn>
                    <a:cxn ang="0">
                      <a:pos x="T4" y="T5"/>
                    </a:cxn>
                  </a:cxnLst>
                  <a:rect l="0" t="0" r="r" b="b"/>
                  <a:pathLst>
                    <a:path w="21180" h="21600" fill="none" extrusionOk="0">
                      <a:moveTo>
                        <a:pt x="0" y="17360"/>
                      </a:moveTo>
                      <a:cubicBezTo>
                        <a:pt x="2020" y="7270"/>
                        <a:pt x="10877" y="6"/>
                        <a:pt x="21167" y="0"/>
                      </a:cubicBezTo>
                    </a:path>
                    <a:path w="21180" h="21600" stroke="0" extrusionOk="0">
                      <a:moveTo>
                        <a:pt x="0" y="17360"/>
                      </a:moveTo>
                      <a:cubicBezTo>
                        <a:pt x="2020" y="7270"/>
                        <a:pt x="10877" y="6"/>
                        <a:pt x="21167" y="0"/>
                      </a:cubicBezTo>
                      <a:lnTo>
                        <a:pt x="21180" y="21600"/>
                      </a:lnTo>
                      <a:close/>
                    </a:path>
                  </a:pathLst>
                </a:custGeom>
                <a:noFill/>
                <a:ln w="25400" cap="rnd">
                  <a:solidFill>
                    <a:srgbClr val="0066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 name="Arc 12">
                  <a:extLst>
                    <a:ext uri="{FF2B5EF4-FFF2-40B4-BE49-F238E27FC236}">
                      <a16:creationId xmlns:a16="http://schemas.microsoft.com/office/drawing/2014/main" id="{86C76A58-B03A-A682-9AC8-8B992B761AE8}"/>
                    </a:ext>
                  </a:extLst>
                </p:cNvPr>
                <p:cNvSpPr>
                  <a:spLocks/>
                </p:cNvSpPr>
                <p:nvPr/>
              </p:nvSpPr>
              <p:spPr bwMode="auto">
                <a:xfrm rot="10800000">
                  <a:off x="2898" y="1957"/>
                  <a:ext cx="1661" cy="1787"/>
                </a:xfrm>
                <a:custGeom>
                  <a:avLst/>
                  <a:gdLst>
                    <a:gd name="G0" fmla="+- 13 0 0"/>
                    <a:gd name="G1" fmla="+- 21600 0 0"/>
                    <a:gd name="G2" fmla="+- 21600 0 0"/>
                    <a:gd name="T0" fmla="*/ 0 w 21445"/>
                    <a:gd name="T1" fmla="*/ 0 h 21600"/>
                    <a:gd name="T2" fmla="*/ 21445 w 21445"/>
                    <a:gd name="T3" fmla="*/ 18915 h 21600"/>
                    <a:gd name="T4" fmla="*/ 13 w 21445"/>
                    <a:gd name="T5" fmla="*/ 21600 h 21600"/>
                  </a:gdLst>
                  <a:ahLst/>
                  <a:cxnLst>
                    <a:cxn ang="0">
                      <a:pos x="T0" y="T1"/>
                    </a:cxn>
                    <a:cxn ang="0">
                      <a:pos x="T2" y="T3"/>
                    </a:cxn>
                    <a:cxn ang="0">
                      <a:pos x="T4" y="T5"/>
                    </a:cxn>
                  </a:cxnLst>
                  <a:rect l="0" t="0" r="r" b="b"/>
                  <a:pathLst>
                    <a:path w="21445" h="21600" fill="none" extrusionOk="0">
                      <a:moveTo>
                        <a:pt x="0" y="0"/>
                      </a:moveTo>
                      <a:cubicBezTo>
                        <a:pt x="4" y="0"/>
                        <a:pt x="8" y="0"/>
                        <a:pt x="13" y="0"/>
                      </a:cubicBezTo>
                      <a:cubicBezTo>
                        <a:pt x="10904" y="0"/>
                        <a:pt x="20091" y="8108"/>
                        <a:pt x="21445" y="18914"/>
                      </a:cubicBezTo>
                    </a:path>
                    <a:path w="21445" h="21600" stroke="0" extrusionOk="0">
                      <a:moveTo>
                        <a:pt x="0" y="0"/>
                      </a:moveTo>
                      <a:cubicBezTo>
                        <a:pt x="4" y="0"/>
                        <a:pt x="8" y="0"/>
                        <a:pt x="13" y="0"/>
                      </a:cubicBezTo>
                      <a:cubicBezTo>
                        <a:pt x="10904" y="0"/>
                        <a:pt x="20091" y="8108"/>
                        <a:pt x="21445" y="18914"/>
                      </a:cubicBezTo>
                      <a:lnTo>
                        <a:pt x="13" y="21600"/>
                      </a:lnTo>
                      <a:close/>
                    </a:path>
                  </a:pathLst>
                </a:custGeom>
                <a:noFill/>
                <a:ln w="25400" cap="rnd">
                  <a:solidFill>
                    <a:srgbClr val="0066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16" name="Line 14">
                <a:extLst>
                  <a:ext uri="{FF2B5EF4-FFF2-40B4-BE49-F238E27FC236}">
                    <a16:creationId xmlns:a16="http://schemas.microsoft.com/office/drawing/2014/main" id="{BBC40FA6-2A1E-1734-885C-4FC9E4939FC3}"/>
                  </a:ext>
                </a:extLst>
              </p:cNvPr>
              <p:cNvSpPr>
                <a:spLocks noChangeShapeType="1"/>
              </p:cNvSpPr>
              <p:nvPr/>
            </p:nvSpPr>
            <p:spPr bwMode="auto">
              <a:xfrm rot="19554499">
                <a:off x="5633606" y="3255156"/>
                <a:ext cx="4211071" cy="0"/>
              </a:xfrm>
              <a:prstGeom prst="line">
                <a:avLst/>
              </a:prstGeom>
              <a:noFill/>
              <a:ln w="25400">
                <a:solidFill>
                  <a:srgbClr val="00B050"/>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mc:AlternateContent xmlns:mc="http://schemas.openxmlformats.org/markup-compatibility/2006" xmlns:a14="http://schemas.microsoft.com/office/drawing/2010/main">
            <mc:Choice Requires="a14">
              <p:sp>
                <p:nvSpPr>
                  <p:cNvPr id="17" name="Text Box 21">
                    <a:extLst>
                      <a:ext uri="{FF2B5EF4-FFF2-40B4-BE49-F238E27FC236}">
                        <a16:creationId xmlns:a16="http://schemas.microsoft.com/office/drawing/2014/main" id="{9BE963E3-6749-D623-DECB-70E375674256}"/>
                      </a:ext>
                    </a:extLst>
                  </p:cNvPr>
                  <p:cNvSpPr txBox="1">
                    <a:spLocks noChangeArrowheads="1"/>
                  </p:cNvSpPr>
                  <p:nvPr/>
                </p:nvSpPr>
                <p:spPr bwMode="auto">
                  <a:xfrm>
                    <a:off x="8099392" y="2836538"/>
                    <a:ext cx="472960" cy="41941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ES_tradnl" altLang="es-PE" sz="2800" i="1" smtClean="0">
                              <a:solidFill>
                                <a:schemeClr val="tx1"/>
                              </a:solidFill>
                              <a:latin typeface="Cambria Math" panose="02040503050406030204" pitchFamily="18" charset="0"/>
                              <a:ea typeface="Cambria Math" panose="02040503050406030204" pitchFamily="18" charset="0"/>
                            </a:rPr>
                            <m:t>ℱ</m:t>
                          </m:r>
                        </m:oMath>
                      </m:oMathPara>
                    </a14:m>
                    <a:endParaRPr lang="es-ES_tradnl" altLang="es-PE" sz="2800" dirty="0">
                      <a:solidFill>
                        <a:schemeClr val="tx1"/>
                      </a:solidFill>
                      <a:latin typeface="Arial" panose="020B0604020202020204" pitchFamily="34" charset="0"/>
                    </a:endParaRPr>
                  </a:p>
                </p:txBody>
              </p:sp>
            </mc:Choice>
            <mc:Fallback xmlns="">
              <p:sp>
                <p:nvSpPr>
                  <p:cNvPr id="23" name="Text Box 21">
                    <a:extLst>
                      <a:ext uri="{FF2B5EF4-FFF2-40B4-BE49-F238E27FC236}">
                        <a16:creationId xmlns:a16="http://schemas.microsoft.com/office/drawing/2014/main" id="{93DD0812-1C5F-4E8D-9501-C3295A73935D}"/>
                      </a:ext>
                    </a:extLst>
                  </p:cNvPr>
                  <p:cNvSpPr txBox="1">
                    <a:spLocks noRot="1" noChangeAspect="1" noMove="1" noResize="1" noEditPoints="1" noAdjustHandles="1" noChangeArrowheads="1" noChangeShapeType="1" noTextEdit="1"/>
                  </p:cNvSpPr>
                  <p:nvPr/>
                </p:nvSpPr>
                <p:spPr bwMode="auto">
                  <a:xfrm>
                    <a:off x="8099392" y="2836538"/>
                    <a:ext cx="472960" cy="419416"/>
                  </a:xfrm>
                  <a:prstGeom prst="rect">
                    <a:avLst/>
                  </a:prstGeom>
                  <a:blipFill>
                    <a:blip r:embed="rId10"/>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8" name="Text Box 22">
                    <a:extLst>
                      <a:ext uri="{FF2B5EF4-FFF2-40B4-BE49-F238E27FC236}">
                        <a16:creationId xmlns:a16="http://schemas.microsoft.com/office/drawing/2014/main" id="{F4772325-9DC0-30F2-FBAF-71FBAC70C027}"/>
                      </a:ext>
                    </a:extLst>
                  </p:cNvPr>
                  <p:cNvSpPr txBox="1">
                    <a:spLocks noChangeArrowheads="1"/>
                  </p:cNvSpPr>
                  <p:nvPr/>
                </p:nvSpPr>
                <p:spPr bwMode="auto">
                  <a:xfrm>
                    <a:off x="7101607" y="884417"/>
                    <a:ext cx="309148" cy="46166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1" i="1" smtClean="0">
                              <a:solidFill>
                                <a:schemeClr val="tx1"/>
                              </a:solidFill>
                              <a:latin typeface="Cambria Math" panose="02040503050406030204" pitchFamily="18" charset="0"/>
                            </a:rPr>
                            <m:t>𝑩</m:t>
                          </m:r>
                        </m:oMath>
                      </m:oMathPara>
                    </a14:m>
                    <a:endParaRPr lang="es-ES_tradnl" altLang="es-PE" sz="2400" b="1" dirty="0">
                      <a:solidFill>
                        <a:schemeClr val="tx1"/>
                      </a:solidFill>
                      <a:latin typeface="Arial" panose="020B0604020202020204" pitchFamily="34" charset="0"/>
                    </a:endParaRPr>
                  </a:p>
                </p:txBody>
              </p:sp>
            </mc:Choice>
            <mc:Fallback xmlns="">
              <p:sp>
                <p:nvSpPr>
                  <p:cNvPr id="24" name="Text Box 22">
                    <a:extLst>
                      <a:ext uri="{FF2B5EF4-FFF2-40B4-BE49-F238E27FC236}">
                        <a16:creationId xmlns:a16="http://schemas.microsoft.com/office/drawing/2014/main" id="{6C19B106-931D-4591-8671-66C055F6F82F}"/>
                      </a:ext>
                    </a:extLst>
                  </p:cNvPr>
                  <p:cNvSpPr txBox="1">
                    <a:spLocks noRot="1" noChangeAspect="1" noMove="1" noResize="1" noEditPoints="1" noAdjustHandles="1" noChangeArrowheads="1" noChangeShapeType="1" noTextEdit="1"/>
                  </p:cNvSpPr>
                  <p:nvPr/>
                </p:nvSpPr>
                <p:spPr bwMode="auto">
                  <a:xfrm>
                    <a:off x="7101607" y="884417"/>
                    <a:ext cx="309148" cy="461665"/>
                  </a:xfrm>
                  <a:prstGeom prst="rect">
                    <a:avLst/>
                  </a:prstGeom>
                  <a:blipFill>
                    <a:blip r:embed="rId11"/>
                    <a:stretch>
                      <a:fillRect l="-5882" r="-3333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19" name="Oval 44">
                <a:extLst>
                  <a:ext uri="{FF2B5EF4-FFF2-40B4-BE49-F238E27FC236}">
                    <a16:creationId xmlns:a16="http://schemas.microsoft.com/office/drawing/2014/main" id="{47AFA96F-994B-0AB3-9C63-3D0E8E8F3BAE}"/>
                  </a:ext>
                </a:extLst>
              </p:cNvPr>
              <p:cNvSpPr>
                <a:spLocks noChangeArrowheads="1"/>
              </p:cNvSpPr>
              <p:nvPr/>
            </p:nvSpPr>
            <p:spPr bwMode="auto">
              <a:xfrm rot="19554499">
                <a:off x="7115460" y="3633685"/>
                <a:ext cx="35719" cy="36904"/>
              </a:xfrm>
              <a:prstGeom prst="ellipse">
                <a:avLst/>
              </a:prstGeom>
              <a:solidFill>
                <a:schemeClr val="accent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0" name="Line 63">
                <a:extLst>
                  <a:ext uri="{FF2B5EF4-FFF2-40B4-BE49-F238E27FC236}">
                    <a16:creationId xmlns:a16="http://schemas.microsoft.com/office/drawing/2014/main" id="{7EFC49C0-DB31-5911-6A9E-DB620A2F8716}"/>
                  </a:ext>
                </a:extLst>
              </p:cNvPr>
              <p:cNvSpPr>
                <a:spLocks noChangeShapeType="1"/>
              </p:cNvSpPr>
              <p:nvPr/>
            </p:nvSpPr>
            <p:spPr bwMode="auto">
              <a:xfrm rot="19554499">
                <a:off x="7196770" y="2348055"/>
                <a:ext cx="626363" cy="974896"/>
              </a:xfrm>
              <a:prstGeom prst="line">
                <a:avLst/>
              </a:prstGeom>
              <a:noFill/>
              <a:ln w="2540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1" name="Oval 69">
                <a:extLst>
                  <a:ext uri="{FF2B5EF4-FFF2-40B4-BE49-F238E27FC236}">
                    <a16:creationId xmlns:a16="http://schemas.microsoft.com/office/drawing/2014/main" id="{8E0C58E5-D732-46B6-A5A3-83D3D11390AC}"/>
                  </a:ext>
                </a:extLst>
              </p:cNvPr>
              <p:cNvSpPr>
                <a:spLocks noChangeArrowheads="1"/>
              </p:cNvSpPr>
              <p:nvPr/>
            </p:nvSpPr>
            <p:spPr bwMode="auto">
              <a:xfrm rot="19554499">
                <a:off x="8020296" y="3025866"/>
                <a:ext cx="35718" cy="36904"/>
              </a:xfrm>
              <a:prstGeom prst="ellipse">
                <a:avLst/>
              </a:prstGeom>
              <a:solidFill>
                <a:schemeClr val="accent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2" name="Line 71">
                <a:extLst>
                  <a:ext uri="{FF2B5EF4-FFF2-40B4-BE49-F238E27FC236}">
                    <a16:creationId xmlns:a16="http://schemas.microsoft.com/office/drawing/2014/main" id="{C6537B1F-3ABC-EA83-FE60-A848FEF553F3}"/>
                  </a:ext>
                </a:extLst>
              </p:cNvPr>
              <p:cNvSpPr>
                <a:spLocks noChangeShapeType="1"/>
              </p:cNvSpPr>
              <p:nvPr/>
            </p:nvSpPr>
            <p:spPr bwMode="auto">
              <a:xfrm rot="19554499">
                <a:off x="8099352" y="1468681"/>
                <a:ext cx="0" cy="3303539"/>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PE"/>
              </a:p>
            </p:txBody>
          </p:sp>
          <mc:AlternateContent xmlns:mc="http://schemas.openxmlformats.org/markup-compatibility/2006" xmlns:a14="http://schemas.microsoft.com/office/drawing/2010/main">
            <mc:Choice Requires="a14">
              <p:sp>
                <p:nvSpPr>
                  <p:cNvPr id="23" name="Rectangle 24">
                    <a:extLst>
                      <a:ext uri="{FF2B5EF4-FFF2-40B4-BE49-F238E27FC236}">
                        <a16:creationId xmlns:a16="http://schemas.microsoft.com/office/drawing/2014/main" id="{4EFFDA22-A3C3-531B-BDC0-CF6F80E39C9E}"/>
                      </a:ext>
                    </a:extLst>
                  </p:cNvPr>
                  <p:cNvSpPr>
                    <a:spLocks noChangeArrowheads="1"/>
                  </p:cNvSpPr>
                  <p:nvPr/>
                </p:nvSpPr>
                <p:spPr bwMode="auto">
                  <a:xfrm rot="21383269">
                    <a:off x="6936489" y="3703505"/>
                    <a:ext cx="366989" cy="3705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2075" tIns="46038" rIns="92075" bIns="46038">
                    <a:spAutoFit/>
                  </a:bodyPr>
                  <a:lstStyle/>
                  <a:p>
                    <a:pPr eaLnBrk="0" hangingPunct="0"/>
                    <a14:m>
                      <m:oMathPara xmlns:m="http://schemas.openxmlformats.org/officeDocument/2006/math">
                        <m:oMathParaPr>
                          <m:jc m:val="centerGroup"/>
                        </m:oMathParaPr>
                        <m:oMath xmlns:m="http://schemas.openxmlformats.org/officeDocument/2006/math">
                          <m:r>
                            <a:rPr lang="es-PE" altLang="es-PE" sz="2400" b="0" i="1" smtClean="0">
                              <a:latin typeface="Cambria Math" panose="02040503050406030204" pitchFamily="18" charset="0"/>
                            </a:rPr>
                            <m:t>𝑉</m:t>
                          </m:r>
                        </m:oMath>
                      </m:oMathPara>
                    </a14:m>
                    <a:endParaRPr lang="es-ES_tradnl" altLang="es-PE" sz="2400" dirty="0">
                      <a:latin typeface="Arial" panose="020B0604020202020204" pitchFamily="34" charset="0"/>
                    </a:endParaRPr>
                  </a:p>
                </p:txBody>
              </p:sp>
            </mc:Choice>
            <mc:Fallback xmlns="">
              <p:sp>
                <p:nvSpPr>
                  <p:cNvPr id="78" name="Rectangle 24">
                    <a:extLst>
                      <a:ext uri="{FF2B5EF4-FFF2-40B4-BE49-F238E27FC236}">
                        <a16:creationId xmlns:a16="http://schemas.microsoft.com/office/drawing/2014/main" id="{B40AE2F9-9587-460C-8C93-0AF57885485C}"/>
                      </a:ext>
                    </a:extLst>
                  </p:cNvPr>
                  <p:cNvSpPr>
                    <a:spLocks noRot="1" noChangeAspect="1" noMove="1" noResize="1" noEditPoints="1" noAdjustHandles="1" noChangeArrowheads="1" noChangeShapeType="1" noTextEdit="1"/>
                  </p:cNvSpPr>
                  <p:nvPr/>
                </p:nvSpPr>
                <p:spPr bwMode="auto">
                  <a:xfrm rot="21383269">
                    <a:off x="6936489" y="3703505"/>
                    <a:ext cx="366989" cy="370588"/>
                  </a:xfrm>
                  <a:prstGeom prst="rect">
                    <a:avLst/>
                  </a:prstGeom>
                  <a:blipFill>
                    <a:blip r:embed="rId12"/>
                    <a:stretch>
                      <a:fillRect l="-1538" r="-6154" b="-2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24" name="Elipse 23">
                <a:extLst>
                  <a:ext uri="{FF2B5EF4-FFF2-40B4-BE49-F238E27FC236}">
                    <a16:creationId xmlns:a16="http://schemas.microsoft.com/office/drawing/2014/main" id="{14EE4F37-DE8D-3A3F-F4C6-40CE6887CC34}"/>
                  </a:ext>
                </a:extLst>
              </p:cNvPr>
              <p:cNvSpPr/>
              <p:nvPr/>
            </p:nvSpPr>
            <p:spPr>
              <a:xfrm rot="19554499">
                <a:off x="6896119" y="2551410"/>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Elipse 24">
                <a:extLst>
                  <a:ext uri="{FF2B5EF4-FFF2-40B4-BE49-F238E27FC236}">
                    <a16:creationId xmlns:a16="http://schemas.microsoft.com/office/drawing/2014/main" id="{9208C163-23B7-52F6-240E-B2FEB97AB2C1}"/>
                  </a:ext>
                </a:extLst>
              </p:cNvPr>
              <p:cNvSpPr/>
              <p:nvPr/>
            </p:nvSpPr>
            <p:spPr>
              <a:xfrm rot="19554499">
                <a:off x="7117052" y="1686177"/>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Elipse 25">
                <a:extLst>
                  <a:ext uri="{FF2B5EF4-FFF2-40B4-BE49-F238E27FC236}">
                    <a16:creationId xmlns:a16="http://schemas.microsoft.com/office/drawing/2014/main" id="{CE5791C0-D761-378C-2AA1-79156344E2D7}"/>
                  </a:ext>
                </a:extLst>
              </p:cNvPr>
              <p:cNvSpPr/>
              <p:nvPr/>
            </p:nvSpPr>
            <p:spPr>
              <a:xfrm rot="19554499">
                <a:off x="7116159" y="3622938"/>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Elipse 26">
                <a:extLst>
                  <a:ext uri="{FF2B5EF4-FFF2-40B4-BE49-F238E27FC236}">
                    <a16:creationId xmlns:a16="http://schemas.microsoft.com/office/drawing/2014/main" id="{72D9173F-479F-962D-789B-7A7DCFDAD45B}"/>
                  </a:ext>
                </a:extLst>
              </p:cNvPr>
              <p:cNvSpPr/>
              <p:nvPr/>
            </p:nvSpPr>
            <p:spPr>
              <a:xfrm rot="19554499">
                <a:off x="9010531" y="4470525"/>
                <a:ext cx="69827" cy="7214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Elipse 27">
                <a:extLst>
                  <a:ext uri="{FF2B5EF4-FFF2-40B4-BE49-F238E27FC236}">
                    <a16:creationId xmlns:a16="http://schemas.microsoft.com/office/drawing/2014/main" id="{39069163-9EFB-DC75-FDB8-250BB567FB3E}"/>
                  </a:ext>
                </a:extLst>
              </p:cNvPr>
              <p:cNvSpPr/>
              <p:nvPr/>
            </p:nvSpPr>
            <p:spPr>
              <a:xfrm rot="19554499">
                <a:off x="8007235" y="3001383"/>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29" name="Text Box 23">
                    <a:extLst>
                      <a:ext uri="{FF2B5EF4-FFF2-40B4-BE49-F238E27FC236}">
                        <a16:creationId xmlns:a16="http://schemas.microsoft.com/office/drawing/2014/main" id="{43B56D76-9B93-2EF8-C987-7FB9F4CF9C22}"/>
                      </a:ext>
                    </a:extLst>
                  </p:cNvPr>
                  <p:cNvSpPr txBox="1">
                    <a:spLocks noChangeArrowheads="1"/>
                  </p:cNvSpPr>
                  <p:nvPr/>
                </p:nvSpPr>
                <p:spPr bwMode="auto">
                  <a:xfrm>
                    <a:off x="7439643" y="5513422"/>
                    <a:ext cx="532080" cy="64633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sSub>
                            <m:sSubPr>
                              <m:ctrlPr>
                                <a:rPr lang="es-ES_tradnl" altLang="es-PE" sz="3600" i="1" smtClean="0">
                                  <a:solidFill>
                                    <a:schemeClr val="accent6">
                                      <a:lumMod val="50000"/>
                                    </a:schemeClr>
                                  </a:solidFill>
                                  <a:latin typeface="Cambria Math" panose="02040503050406030204" pitchFamily="18" charset="0"/>
                                </a:rPr>
                              </m:ctrlPr>
                            </m:sSubPr>
                            <m:e>
                              <m:r>
                                <a:rPr lang="es-ES_tradnl" altLang="es-PE" sz="3600" i="1" smtClean="0">
                                  <a:solidFill>
                                    <a:schemeClr val="accent6">
                                      <a:lumMod val="50000"/>
                                    </a:schemeClr>
                                  </a:solidFill>
                                  <a:latin typeface="Cambria Math" panose="02040503050406030204" pitchFamily="18" charset="0"/>
                                  <a:ea typeface="Cambria Math" panose="02040503050406030204" pitchFamily="18" charset="0"/>
                                </a:rPr>
                                <m:t>ℒ</m:t>
                              </m:r>
                            </m:e>
                            <m:sub>
                              <m:r>
                                <a:rPr lang="es-PE" altLang="es-PE" sz="3600" b="0" i="1" smtClean="0">
                                  <a:solidFill>
                                    <a:schemeClr val="accent6">
                                      <a:lumMod val="50000"/>
                                    </a:schemeClr>
                                  </a:solidFill>
                                  <a:latin typeface="Cambria Math" panose="02040503050406030204" pitchFamily="18" charset="0"/>
                                  <a:ea typeface="Cambria Math" panose="02040503050406030204" pitchFamily="18" charset="0"/>
                                </a:rPr>
                                <m:t>2</m:t>
                              </m:r>
                            </m:sub>
                          </m:sSub>
                        </m:oMath>
                      </m:oMathPara>
                    </a14:m>
                    <a:endParaRPr lang="es-ES_tradnl" altLang="es-PE" sz="3600" dirty="0">
                      <a:solidFill>
                        <a:schemeClr val="accent6">
                          <a:lumMod val="50000"/>
                        </a:schemeClr>
                      </a:solidFill>
                      <a:latin typeface="Arial" panose="020B0604020202020204" pitchFamily="34" charset="0"/>
                    </a:endParaRPr>
                  </a:p>
                </p:txBody>
              </p:sp>
            </mc:Choice>
            <mc:Fallback xmlns="">
              <p:sp>
                <p:nvSpPr>
                  <p:cNvPr id="29" name="Text Box 23">
                    <a:extLst>
                      <a:ext uri="{FF2B5EF4-FFF2-40B4-BE49-F238E27FC236}">
                        <a16:creationId xmlns:a16="http://schemas.microsoft.com/office/drawing/2014/main" id="{43B56D76-9B93-2EF8-C987-7FB9F4CF9C22}"/>
                      </a:ext>
                    </a:extLst>
                  </p:cNvPr>
                  <p:cNvSpPr txBox="1">
                    <a:spLocks noRot="1" noChangeAspect="1" noMove="1" noResize="1" noEditPoints="1" noAdjustHandles="1" noChangeArrowheads="1" noChangeShapeType="1" noTextEdit="1"/>
                  </p:cNvSpPr>
                  <p:nvPr/>
                </p:nvSpPr>
                <p:spPr bwMode="auto">
                  <a:xfrm>
                    <a:off x="7439643" y="5513422"/>
                    <a:ext cx="532080" cy="646331"/>
                  </a:xfrm>
                  <a:prstGeom prst="rect">
                    <a:avLst/>
                  </a:prstGeom>
                  <a:blipFill>
                    <a:blip r:embed="rId13"/>
                    <a:stretch>
                      <a:fillRect r="-1136"/>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30" name="Text Box 23">
                    <a:extLst>
                      <a:ext uri="{FF2B5EF4-FFF2-40B4-BE49-F238E27FC236}">
                        <a16:creationId xmlns:a16="http://schemas.microsoft.com/office/drawing/2014/main" id="{D7CADF64-B31B-FDA1-945F-FA4B3A0A9024}"/>
                      </a:ext>
                    </a:extLst>
                  </p:cNvPr>
                  <p:cNvSpPr txBox="1">
                    <a:spLocks noChangeArrowheads="1"/>
                  </p:cNvSpPr>
                  <p:nvPr/>
                </p:nvSpPr>
                <p:spPr bwMode="auto">
                  <a:xfrm rot="286422">
                    <a:off x="9533081" y="1566702"/>
                    <a:ext cx="532080" cy="64633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sSub>
                            <m:sSubPr>
                              <m:ctrlPr>
                                <a:rPr lang="es-ES_tradnl" altLang="es-PE" sz="3600" i="1" smtClean="0">
                                  <a:solidFill>
                                    <a:srgbClr val="00B050"/>
                                  </a:solidFill>
                                  <a:latin typeface="Cambria Math" panose="02040503050406030204" pitchFamily="18" charset="0"/>
                                </a:rPr>
                              </m:ctrlPr>
                            </m:sSubPr>
                            <m:e>
                              <m:r>
                                <a:rPr lang="es-ES_tradnl" altLang="es-PE" sz="3600" i="1" smtClean="0">
                                  <a:solidFill>
                                    <a:srgbClr val="00B050"/>
                                  </a:solidFill>
                                  <a:latin typeface="Cambria Math" panose="02040503050406030204" pitchFamily="18" charset="0"/>
                                  <a:ea typeface="Cambria Math" panose="02040503050406030204" pitchFamily="18" charset="0"/>
                                </a:rPr>
                                <m:t>ℒ</m:t>
                              </m:r>
                            </m:e>
                            <m:sub>
                              <m:r>
                                <a:rPr lang="es-PE" altLang="es-PE" sz="3600" b="0" i="1" smtClean="0">
                                  <a:solidFill>
                                    <a:srgbClr val="00B050"/>
                                  </a:solidFill>
                                  <a:latin typeface="Cambria Math" panose="02040503050406030204" pitchFamily="18" charset="0"/>
                                  <a:ea typeface="Cambria Math" panose="02040503050406030204" pitchFamily="18" charset="0"/>
                                </a:rPr>
                                <m:t>1</m:t>
                              </m:r>
                            </m:sub>
                          </m:sSub>
                        </m:oMath>
                      </m:oMathPara>
                    </a14:m>
                    <a:endParaRPr lang="es-ES_tradnl" altLang="es-PE" sz="3600" dirty="0">
                      <a:solidFill>
                        <a:srgbClr val="00B050"/>
                      </a:solidFill>
                      <a:latin typeface="Arial" panose="020B0604020202020204" pitchFamily="34" charset="0"/>
                    </a:endParaRPr>
                  </a:p>
                </p:txBody>
              </p:sp>
            </mc:Choice>
            <mc:Fallback xmlns="">
              <p:sp>
                <p:nvSpPr>
                  <p:cNvPr id="30" name="Text Box 23">
                    <a:extLst>
                      <a:ext uri="{FF2B5EF4-FFF2-40B4-BE49-F238E27FC236}">
                        <a16:creationId xmlns:a16="http://schemas.microsoft.com/office/drawing/2014/main" id="{D7CADF64-B31B-FDA1-945F-FA4B3A0A9024}"/>
                      </a:ext>
                    </a:extLst>
                  </p:cNvPr>
                  <p:cNvSpPr txBox="1">
                    <a:spLocks noRot="1" noChangeAspect="1" noMove="1" noResize="1" noEditPoints="1" noAdjustHandles="1" noChangeArrowheads="1" noChangeShapeType="1" noTextEdit="1"/>
                  </p:cNvSpPr>
                  <p:nvPr/>
                </p:nvSpPr>
                <p:spPr bwMode="auto">
                  <a:xfrm rot="286422">
                    <a:off x="9533081" y="1566702"/>
                    <a:ext cx="532080" cy="646331"/>
                  </a:xfrm>
                  <a:prstGeom prst="rect">
                    <a:avLst/>
                  </a:prstGeom>
                  <a:blipFill>
                    <a:blip r:embed="rId14"/>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cxnSp>
            <p:nvCxnSpPr>
              <p:cNvPr id="31" name="Conector recto 30">
                <a:extLst>
                  <a:ext uri="{FF2B5EF4-FFF2-40B4-BE49-F238E27FC236}">
                    <a16:creationId xmlns:a16="http://schemas.microsoft.com/office/drawing/2014/main" id="{9A88F6C8-E9EB-2D6B-497C-C1C9F9D037D9}"/>
                  </a:ext>
                </a:extLst>
              </p:cNvPr>
              <p:cNvCxnSpPr>
                <a:cxnSpLocks/>
                <a:stCxn id="41" idx="0"/>
              </p:cNvCxnSpPr>
              <p:nvPr/>
            </p:nvCxnSpPr>
            <p:spPr>
              <a:xfrm rot="19554499" flipH="1">
                <a:off x="7571608" y="1224054"/>
                <a:ext cx="860465" cy="3322791"/>
              </a:xfrm>
              <a:prstGeom prst="line">
                <a:avLst/>
              </a:prstGeom>
              <a:ln w="38100">
                <a:solidFill>
                  <a:srgbClr val="7030A0"/>
                </a:solidFill>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2" name="Text Box 22">
                    <a:extLst>
                      <a:ext uri="{FF2B5EF4-FFF2-40B4-BE49-F238E27FC236}">
                        <a16:creationId xmlns:a16="http://schemas.microsoft.com/office/drawing/2014/main" id="{16796CA9-B3E0-CF96-289D-D21DBE429F3A}"/>
                      </a:ext>
                    </a:extLst>
                  </p:cNvPr>
                  <p:cNvSpPr txBox="1">
                    <a:spLocks noChangeArrowheads="1"/>
                  </p:cNvSpPr>
                  <p:nvPr/>
                </p:nvSpPr>
                <p:spPr bwMode="auto">
                  <a:xfrm>
                    <a:off x="6827480" y="1383551"/>
                    <a:ext cx="341787" cy="46166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0" i="1" smtClean="0">
                              <a:solidFill>
                                <a:schemeClr val="tx1"/>
                              </a:solidFill>
                              <a:latin typeface="Cambria Math" panose="02040503050406030204" pitchFamily="18" charset="0"/>
                            </a:rPr>
                            <m:t>𝐿</m:t>
                          </m:r>
                        </m:oMath>
                      </m:oMathPara>
                    </a14:m>
                    <a:endParaRPr lang="es-ES_tradnl" altLang="es-PE" sz="2400" dirty="0">
                      <a:solidFill>
                        <a:schemeClr val="tx1"/>
                      </a:solidFill>
                      <a:latin typeface="Arial" panose="020B0604020202020204" pitchFamily="34" charset="0"/>
                    </a:endParaRPr>
                  </a:p>
                </p:txBody>
              </p:sp>
            </mc:Choice>
            <mc:Fallback xmlns="">
              <p:sp>
                <p:nvSpPr>
                  <p:cNvPr id="167" name="Text Box 22">
                    <a:extLst>
                      <a:ext uri="{FF2B5EF4-FFF2-40B4-BE49-F238E27FC236}">
                        <a16:creationId xmlns:a16="http://schemas.microsoft.com/office/drawing/2014/main" id="{C7167F9A-A1A7-46C5-8916-717613A0BB79}"/>
                      </a:ext>
                    </a:extLst>
                  </p:cNvPr>
                  <p:cNvSpPr txBox="1">
                    <a:spLocks noRot="1" noChangeAspect="1" noMove="1" noResize="1" noEditPoints="1" noAdjustHandles="1" noChangeArrowheads="1" noChangeShapeType="1" noTextEdit="1"/>
                  </p:cNvSpPr>
                  <p:nvPr/>
                </p:nvSpPr>
                <p:spPr bwMode="auto">
                  <a:xfrm>
                    <a:off x="6827480" y="1383551"/>
                    <a:ext cx="341787" cy="461665"/>
                  </a:xfrm>
                  <a:prstGeom prst="rect">
                    <a:avLst/>
                  </a:prstGeom>
                  <a:blipFill>
                    <a:blip r:embed="rId15"/>
                    <a:stretch>
                      <a:fillRect l="-5357" r="-535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cxnSp>
            <p:nvCxnSpPr>
              <p:cNvPr id="33" name="Conector recto 32">
                <a:extLst>
                  <a:ext uri="{FF2B5EF4-FFF2-40B4-BE49-F238E27FC236}">
                    <a16:creationId xmlns:a16="http://schemas.microsoft.com/office/drawing/2014/main" id="{7692423A-3E31-12D0-2690-4FB2FD306605}"/>
                  </a:ext>
                </a:extLst>
              </p:cNvPr>
              <p:cNvCxnSpPr>
                <a:cxnSpLocks/>
              </p:cNvCxnSpPr>
              <p:nvPr/>
            </p:nvCxnSpPr>
            <p:spPr>
              <a:xfrm rot="19554499" flipV="1">
                <a:off x="8324133" y="930976"/>
                <a:ext cx="377661" cy="373475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 Box 22">
                    <a:extLst>
                      <a:ext uri="{FF2B5EF4-FFF2-40B4-BE49-F238E27FC236}">
                        <a16:creationId xmlns:a16="http://schemas.microsoft.com/office/drawing/2014/main" id="{7C04DF7D-F006-AAEF-8A56-ADAA8737753D}"/>
                      </a:ext>
                    </a:extLst>
                  </p:cNvPr>
                  <p:cNvSpPr txBox="1">
                    <a:spLocks noChangeArrowheads="1"/>
                  </p:cNvSpPr>
                  <p:nvPr/>
                </p:nvSpPr>
                <p:spPr bwMode="auto">
                  <a:xfrm>
                    <a:off x="9281327" y="4490758"/>
                    <a:ext cx="309148" cy="46166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1" i="1" smtClean="0">
                              <a:solidFill>
                                <a:schemeClr val="tx1"/>
                              </a:solidFill>
                              <a:latin typeface="Cambria Math" panose="02040503050406030204" pitchFamily="18" charset="0"/>
                            </a:rPr>
                            <m:t>𝑬</m:t>
                          </m:r>
                        </m:oMath>
                      </m:oMathPara>
                    </a14:m>
                    <a:endParaRPr lang="es-ES_tradnl" altLang="es-PE" sz="2400" b="1" dirty="0">
                      <a:solidFill>
                        <a:schemeClr val="tx1"/>
                      </a:solidFill>
                      <a:latin typeface="Arial" panose="020B0604020202020204" pitchFamily="34" charset="0"/>
                    </a:endParaRPr>
                  </a:p>
                </p:txBody>
              </p:sp>
            </mc:Choice>
            <mc:Fallback xmlns="">
              <p:sp>
                <p:nvSpPr>
                  <p:cNvPr id="175" name="Text Box 22">
                    <a:extLst>
                      <a:ext uri="{FF2B5EF4-FFF2-40B4-BE49-F238E27FC236}">
                        <a16:creationId xmlns:a16="http://schemas.microsoft.com/office/drawing/2014/main" id="{581AC126-B697-4573-BD9A-4A27404B0B5E}"/>
                      </a:ext>
                    </a:extLst>
                  </p:cNvPr>
                  <p:cNvSpPr txBox="1">
                    <a:spLocks noRot="1" noChangeAspect="1" noMove="1" noResize="1" noEditPoints="1" noAdjustHandles="1" noChangeArrowheads="1" noChangeShapeType="1" noTextEdit="1"/>
                  </p:cNvSpPr>
                  <p:nvPr/>
                </p:nvSpPr>
                <p:spPr bwMode="auto">
                  <a:xfrm>
                    <a:off x="9281327" y="4490758"/>
                    <a:ext cx="309148" cy="461665"/>
                  </a:xfrm>
                  <a:prstGeom prst="rect">
                    <a:avLst/>
                  </a:prstGeom>
                  <a:blipFill>
                    <a:blip r:embed="rId16"/>
                    <a:stretch>
                      <a:fillRect l="-3922" r="-2941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35" name="Text Box 22">
                    <a:extLst>
                      <a:ext uri="{FF2B5EF4-FFF2-40B4-BE49-F238E27FC236}">
                        <a16:creationId xmlns:a16="http://schemas.microsoft.com/office/drawing/2014/main" id="{09C03C2C-81F5-23CB-0803-BD8B7D496A81}"/>
                      </a:ext>
                    </a:extLst>
                  </p:cNvPr>
                  <p:cNvSpPr txBox="1">
                    <a:spLocks noChangeArrowheads="1"/>
                  </p:cNvSpPr>
                  <p:nvPr/>
                </p:nvSpPr>
                <p:spPr bwMode="auto">
                  <a:xfrm rot="160548">
                    <a:off x="7477161" y="655379"/>
                    <a:ext cx="309148" cy="37007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1" i="1" smtClean="0">
                              <a:solidFill>
                                <a:schemeClr val="tx1"/>
                              </a:solidFill>
                              <a:latin typeface="Cambria Math" panose="02040503050406030204" pitchFamily="18" charset="0"/>
                            </a:rPr>
                            <m:t>𝑪</m:t>
                          </m:r>
                        </m:oMath>
                      </m:oMathPara>
                    </a14:m>
                    <a:endParaRPr lang="es-ES_tradnl" altLang="es-PE" sz="2400" b="1" dirty="0">
                      <a:solidFill>
                        <a:schemeClr val="tx1"/>
                      </a:solidFill>
                      <a:latin typeface="Arial" panose="020B0604020202020204" pitchFamily="34" charset="0"/>
                    </a:endParaRPr>
                  </a:p>
                </p:txBody>
              </p:sp>
            </mc:Choice>
            <mc:Fallback xmlns="">
              <p:sp>
                <p:nvSpPr>
                  <p:cNvPr id="176" name="Text Box 22">
                    <a:extLst>
                      <a:ext uri="{FF2B5EF4-FFF2-40B4-BE49-F238E27FC236}">
                        <a16:creationId xmlns:a16="http://schemas.microsoft.com/office/drawing/2014/main" id="{0E3F0C06-1092-4C36-AFF7-8C46B142FB81}"/>
                      </a:ext>
                    </a:extLst>
                  </p:cNvPr>
                  <p:cNvSpPr txBox="1">
                    <a:spLocks noRot="1" noChangeAspect="1" noMove="1" noResize="1" noEditPoints="1" noAdjustHandles="1" noChangeArrowheads="1" noChangeShapeType="1" noTextEdit="1"/>
                  </p:cNvSpPr>
                  <p:nvPr/>
                </p:nvSpPr>
                <p:spPr bwMode="auto">
                  <a:xfrm rot="160548">
                    <a:off x="7477161" y="655379"/>
                    <a:ext cx="309148" cy="370073"/>
                  </a:xfrm>
                  <a:prstGeom prst="rect">
                    <a:avLst/>
                  </a:prstGeom>
                  <a:blipFill>
                    <a:blip r:embed="rId17"/>
                    <a:stretch>
                      <a:fillRect l="-5556" r="-22222" b="-2187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36" name="Text Box 22">
                    <a:extLst>
                      <a:ext uri="{FF2B5EF4-FFF2-40B4-BE49-F238E27FC236}">
                        <a16:creationId xmlns:a16="http://schemas.microsoft.com/office/drawing/2014/main" id="{18F083E2-081A-C93D-A27C-4FC6BBE28711}"/>
                      </a:ext>
                    </a:extLst>
                  </p:cNvPr>
                  <p:cNvSpPr txBox="1">
                    <a:spLocks noChangeArrowheads="1"/>
                  </p:cNvSpPr>
                  <p:nvPr/>
                </p:nvSpPr>
                <p:spPr bwMode="auto">
                  <a:xfrm>
                    <a:off x="8890982" y="4531182"/>
                    <a:ext cx="367377" cy="46166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1" i="1" smtClean="0">
                              <a:solidFill>
                                <a:schemeClr val="tx1"/>
                              </a:solidFill>
                              <a:latin typeface="Cambria Math" panose="02040503050406030204" pitchFamily="18" charset="0"/>
                            </a:rPr>
                            <m:t>𝑹</m:t>
                          </m:r>
                        </m:oMath>
                      </m:oMathPara>
                    </a14:m>
                    <a:endParaRPr lang="es-ES_tradnl" altLang="es-PE" sz="2400" b="1" i="1" dirty="0">
                      <a:solidFill>
                        <a:schemeClr val="tx1"/>
                      </a:solidFill>
                      <a:latin typeface="Arial" panose="020B0604020202020204" pitchFamily="34" charset="0"/>
                    </a:endParaRPr>
                  </a:p>
                </p:txBody>
              </p:sp>
            </mc:Choice>
            <mc:Fallback xmlns="">
              <p:sp>
                <p:nvSpPr>
                  <p:cNvPr id="99" name="Text Box 22">
                    <a:extLst>
                      <a:ext uri="{FF2B5EF4-FFF2-40B4-BE49-F238E27FC236}">
                        <a16:creationId xmlns:a16="http://schemas.microsoft.com/office/drawing/2014/main" id="{3427ACE7-243C-4E72-A69A-296D437F5734}"/>
                      </a:ext>
                    </a:extLst>
                  </p:cNvPr>
                  <p:cNvSpPr txBox="1">
                    <a:spLocks noRot="1" noChangeAspect="1" noMove="1" noResize="1" noEditPoints="1" noAdjustHandles="1" noChangeArrowheads="1" noChangeShapeType="1" noTextEdit="1"/>
                  </p:cNvSpPr>
                  <p:nvPr/>
                </p:nvSpPr>
                <p:spPr bwMode="auto">
                  <a:xfrm>
                    <a:off x="8890982" y="4531182"/>
                    <a:ext cx="367377" cy="461665"/>
                  </a:xfrm>
                  <a:prstGeom prst="rect">
                    <a:avLst/>
                  </a:prstGeom>
                  <a:blipFill>
                    <a:blip r:embed="rId18"/>
                    <a:stretch>
                      <a:fillRect l="-3279" r="-1147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37" name="Rectángulo 36">
                <a:extLst>
                  <a:ext uri="{FF2B5EF4-FFF2-40B4-BE49-F238E27FC236}">
                    <a16:creationId xmlns:a16="http://schemas.microsoft.com/office/drawing/2014/main" id="{965F9ADB-51AE-77FA-CAC2-BD81F547E664}"/>
                  </a:ext>
                </a:extLst>
              </p:cNvPr>
              <p:cNvSpPr/>
              <p:nvPr/>
            </p:nvSpPr>
            <p:spPr>
              <a:xfrm rot="19554499">
                <a:off x="7899831" y="2970907"/>
                <a:ext cx="120102" cy="124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mc:AlternateContent xmlns:mc="http://schemas.openxmlformats.org/markup-compatibility/2006" xmlns:a14="http://schemas.microsoft.com/office/drawing/2010/main">
            <mc:Choice Requires="a14">
              <p:sp>
                <p:nvSpPr>
                  <p:cNvPr id="38" name="Text Box 22">
                    <a:extLst>
                      <a:ext uri="{FF2B5EF4-FFF2-40B4-BE49-F238E27FC236}">
                        <a16:creationId xmlns:a16="http://schemas.microsoft.com/office/drawing/2014/main" id="{05475BD8-9862-60DD-6CB2-EE5369B753E1}"/>
                      </a:ext>
                    </a:extLst>
                  </p:cNvPr>
                  <p:cNvSpPr txBox="1">
                    <a:spLocks noChangeArrowheads="1"/>
                  </p:cNvSpPr>
                  <p:nvPr/>
                </p:nvSpPr>
                <p:spPr bwMode="auto">
                  <a:xfrm>
                    <a:off x="8382763" y="4512778"/>
                    <a:ext cx="309148" cy="46166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1" i="1" smtClean="0">
                              <a:solidFill>
                                <a:schemeClr val="tx1"/>
                              </a:solidFill>
                              <a:latin typeface="Cambria Math" panose="02040503050406030204" pitchFamily="18" charset="0"/>
                            </a:rPr>
                            <m:t>𝑨</m:t>
                          </m:r>
                        </m:oMath>
                      </m:oMathPara>
                    </a14:m>
                    <a:endParaRPr lang="es-ES_tradnl" altLang="es-PE" sz="2400" b="1" dirty="0">
                      <a:solidFill>
                        <a:schemeClr val="tx1"/>
                      </a:solidFill>
                      <a:latin typeface="Arial" panose="020B0604020202020204" pitchFamily="34" charset="0"/>
                    </a:endParaRPr>
                  </a:p>
                </p:txBody>
              </p:sp>
            </mc:Choice>
            <mc:Fallback xmlns="">
              <p:sp>
                <p:nvSpPr>
                  <p:cNvPr id="108" name="Text Box 22">
                    <a:extLst>
                      <a:ext uri="{FF2B5EF4-FFF2-40B4-BE49-F238E27FC236}">
                        <a16:creationId xmlns:a16="http://schemas.microsoft.com/office/drawing/2014/main" id="{04E5C3D2-E87C-4121-979B-2D3617562826}"/>
                      </a:ext>
                    </a:extLst>
                  </p:cNvPr>
                  <p:cNvSpPr txBox="1">
                    <a:spLocks noRot="1" noChangeAspect="1" noMove="1" noResize="1" noEditPoints="1" noAdjustHandles="1" noChangeArrowheads="1" noChangeShapeType="1" noTextEdit="1"/>
                  </p:cNvSpPr>
                  <p:nvPr/>
                </p:nvSpPr>
                <p:spPr bwMode="auto">
                  <a:xfrm>
                    <a:off x="8382763" y="4512778"/>
                    <a:ext cx="309148" cy="461665"/>
                  </a:xfrm>
                  <a:prstGeom prst="rect">
                    <a:avLst/>
                  </a:prstGeom>
                  <a:blipFill>
                    <a:blip r:embed="rId19"/>
                    <a:stretch>
                      <a:fillRect l="-3922" r="-2941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39" name="Text Box 22">
                    <a:extLst>
                      <a:ext uri="{FF2B5EF4-FFF2-40B4-BE49-F238E27FC236}">
                        <a16:creationId xmlns:a16="http://schemas.microsoft.com/office/drawing/2014/main" id="{4C0866ED-4F11-006E-7467-639DD40DBC3A}"/>
                      </a:ext>
                    </a:extLst>
                  </p:cNvPr>
                  <p:cNvSpPr txBox="1">
                    <a:spLocks noChangeArrowheads="1"/>
                  </p:cNvSpPr>
                  <p:nvPr/>
                </p:nvSpPr>
                <p:spPr bwMode="auto">
                  <a:xfrm rot="21402462">
                    <a:off x="6556574" y="2271112"/>
                    <a:ext cx="341787" cy="37007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s-PE" altLang="es-PE" sz="2400" b="0" i="1" smtClean="0">
                              <a:solidFill>
                                <a:schemeClr val="tx1"/>
                              </a:solidFill>
                              <a:latin typeface="Cambria Math" panose="02040503050406030204" pitchFamily="18" charset="0"/>
                            </a:rPr>
                            <m:t>𝑃</m:t>
                          </m:r>
                        </m:oMath>
                      </m:oMathPara>
                    </a14:m>
                    <a:endParaRPr lang="es-ES_tradnl" altLang="es-PE" sz="2400" dirty="0">
                      <a:solidFill>
                        <a:schemeClr val="tx1"/>
                      </a:solidFill>
                      <a:latin typeface="Arial" panose="020B0604020202020204" pitchFamily="34" charset="0"/>
                    </a:endParaRPr>
                  </a:p>
                </p:txBody>
              </p:sp>
            </mc:Choice>
            <mc:Fallback xmlns="">
              <p:sp>
                <p:nvSpPr>
                  <p:cNvPr id="109" name="Text Box 22">
                    <a:extLst>
                      <a:ext uri="{FF2B5EF4-FFF2-40B4-BE49-F238E27FC236}">
                        <a16:creationId xmlns:a16="http://schemas.microsoft.com/office/drawing/2014/main" id="{30FE1966-B232-4159-8655-D677C4449A92}"/>
                      </a:ext>
                    </a:extLst>
                  </p:cNvPr>
                  <p:cNvSpPr txBox="1">
                    <a:spLocks noRot="1" noChangeAspect="1" noMove="1" noResize="1" noEditPoints="1" noAdjustHandles="1" noChangeArrowheads="1" noChangeShapeType="1" noTextEdit="1"/>
                  </p:cNvSpPr>
                  <p:nvPr/>
                </p:nvSpPr>
                <p:spPr bwMode="auto">
                  <a:xfrm rot="21402462">
                    <a:off x="6556574" y="2271112"/>
                    <a:ext cx="341787" cy="370073"/>
                  </a:xfrm>
                  <a:prstGeom prst="rect">
                    <a:avLst/>
                  </a:prstGeom>
                  <a:blipFill>
                    <a:blip r:embed="rId20"/>
                    <a:stretch>
                      <a:fillRect l="-1639" r="-11475" b="-2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
            <p:nvSpPr>
              <p:cNvPr id="40" name="Elipse 39">
                <a:extLst>
                  <a:ext uri="{FF2B5EF4-FFF2-40B4-BE49-F238E27FC236}">
                    <a16:creationId xmlns:a16="http://schemas.microsoft.com/office/drawing/2014/main" id="{6A0D8925-5BFB-74CF-2758-40DF22DABC09}"/>
                  </a:ext>
                </a:extLst>
              </p:cNvPr>
              <p:cNvSpPr/>
              <p:nvPr/>
            </p:nvSpPr>
            <p:spPr>
              <a:xfrm rot="19554499">
                <a:off x="7576518" y="1095849"/>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Elipse 40">
                <a:extLst>
                  <a:ext uri="{FF2B5EF4-FFF2-40B4-BE49-F238E27FC236}">
                    <a16:creationId xmlns:a16="http://schemas.microsoft.com/office/drawing/2014/main" id="{3AE59D18-BAB7-A36A-993B-4EB2F13A7FDD}"/>
                  </a:ext>
                </a:extLst>
              </p:cNvPr>
              <p:cNvSpPr/>
              <p:nvPr/>
            </p:nvSpPr>
            <p:spPr>
              <a:xfrm rot="19554499">
                <a:off x="7412197" y="1262225"/>
                <a:ext cx="69827" cy="721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2" name="Elipse 41">
                <a:extLst>
                  <a:ext uri="{FF2B5EF4-FFF2-40B4-BE49-F238E27FC236}">
                    <a16:creationId xmlns:a16="http://schemas.microsoft.com/office/drawing/2014/main" id="{6B5949E4-5DB3-985F-D417-E35276B6B441}"/>
                  </a:ext>
                </a:extLst>
              </p:cNvPr>
              <p:cNvSpPr/>
              <p:nvPr/>
            </p:nvSpPr>
            <p:spPr>
              <a:xfrm rot="19554499">
                <a:off x="8535397" y="4447101"/>
                <a:ext cx="69827" cy="7214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3" name="Elipse 42">
                <a:extLst>
                  <a:ext uri="{FF2B5EF4-FFF2-40B4-BE49-F238E27FC236}">
                    <a16:creationId xmlns:a16="http://schemas.microsoft.com/office/drawing/2014/main" id="{3F3AA745-88B5-8595-48C9-EEF2BCBF7E0D}"/>
                  </a:ext>
                </a:extLst>
              </p:cNvPr>
              <p:cNvSpPr/>
              <p:nvPr/>
            </p:nvSpPr>
            <p:spPr>
              <a:xfrm rot="19554499">
                <a:off x="9367053" y="4399134"/>
                <a:ext cx="69827" cy="7214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cxnSp>
          <p:nvCxnSpPr>
            <p:cNvPr id="48" name="Conector recto de flecha 47">
              <a:extLst>
                <a:ext uri="{FF2B5EF4-FFF2-40B4-BE49-F238E27FC236}">
                  <a16:creationId xmlns:a16="http://schemas.microsoft.com/office/drawing/2014/main" id="{E453B302-2434-A3B6-1A1B-556BFE284466}"/>
                </a:ext>
              </a:extLst>
            </p:cNvPr>
            <p:cNvCxnSpPr>
              <a:cxnSpLocks/>
            </p:cNvCxnSpPr>
            <p:nvPr/>
          </p:nvCxnSpPr>
          <p:spPr>
            <a:xfrm>
              <a:off x="6480555" y="2445384"/>
              <a:ext cx="2336457" cy="3353193"/>
            </a:xfrm>
            <a:prstGeom prst="straightConnector1">
              <a:avLst/>
            </a:prstGeom>
            <a:ln w="28575" cmpd="sng">
              <a:solidFill>
                <a:schemeClr val="accent6">
                  <a:lumMod val="50000"/>
                </a:schemeClr>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055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down)">
                                      <p:cBhvr>
                                        <p:cTn id="14" dur="580">
                                          <p:stCondLst>
                                            <p:cond delay="0"/>
                                          </p:stCondLst>
                                        </p:cTn>
                                        <p:tgtEl>
                                          <p:spTgt spid="51"/>
                                        </p:tgtEl>
                                      </p:cBhvr>
                                    </p:animEffect>
                                    <p:anim calcmode="lin" valueType="num">
                                      <p:cBhvr>
                                        <p:cTn id="15"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0" dur="26">
                                          <p:stCondLst>
                                            <p:cond delay="650"/>
                                          </p:stCondLst>
                                        </p:cTn>
                                        <p:tgtEl>
                                          <p:spTgt spid="51"/>
                                        </p:tgtEl>
                                      </p:cBhvr>
                                      <p:to x="100000" y="60000"/>
                                    </p:animScale>
                                    <p:animScale>
                                      <p:cBhvr>
                                        <p:cTn id="21" dur="166" decel="50000">
                                          <p:stCondLst>
                                            <p:cond delay="676"/>
                                          </p:stCondLst>
                                        </p:cTn>
                                        <p:tgtEl>
                                          <p:spTgt spid="51"/>
                                        </p:tgtEl>
                                      </p:cBhvr>
                                      <p:to x="100000" y="100000"/>
                                    </p:animScale>
                                    <p:animScale>
                                      <p:cBhvr>
                                        <p:cTn id="22" dur="26">
                                          <p:stCondLst>
                                            <p:cond delay="1312"/>
                                          </p:stCondLst>
                                        </p:cTn>
                                        <p:tgtEl>
                                          <p:spTgt spid="51"/>
                                        </p:tgtEl>
                                      </p:cBhvr>
                                      <p:to x="100000" y="80000"/>
                                    </p:animScale>
                                    <p:animScale>
                                      <p:cBhvr>
                                        <p:cTn id="23" dur="166" decel="50000">
                                          <p:stCondLst>
                                            <p:cond delay="1338"/>
                                          </p:stCondLst>
                                        </p:cTn>
                                        <p:tgtEl>
                                          <p:spTgt spid="51"/>
                                        </p:tgtEl>
                                      </p:cBhvr>
                                      <p:to x="100000" y="100000"/>
                                    </p:animScale>
                                    <p:animScale>
                                      <p:cBhvr>
                                        <p:cTn id="24" dur="26">
                                          <p:stCondLst>
                                            <p:cond delay="1642"/>
                                          </p:stCondLst>
                                        </p:cTn>
                                        <p:tgtEl>
                                          <p:spTgt spid="51"/>
                                        </p:tgtEl>
                                      </p:cBhvr>
                                      <p:to x="100000" y="90000"/>
                                    </p:animScale>
                                    <p:animScale>
                                      <p:cBhvr>
                                        <p:cTn id="25" dur="166" decel="50000">
                                          <p:stCondLst>
                                            <p:cond delay="1668"/>
                                          </p:stCondLst>
                                        </p:cTn>
                                        <p:tgtEl>
                                          <p:spTgt spid="51"/>
                                        </p:tgtEl>
                                      </p:cBhvr>
                                      <p:to x="100000" y="100000"/>
                                    </p:animScale>
                                    <p:animScale>
                                      <p:cBhvr>
                                        <p:cTn id="26" dur="26">
                                          <p:stCondLst>
                                            <p:cond delay="1808"/>
                                          </p:stCondLst>
                                        </p:cTn>
                                        <p:tgtEl>
                                          <p:spTgt spid="51"/>
                                        </p:tgtEl>
                                      </p:cBhvr>
                                      <p:to x="100000" y="95000"/>
                                    </p:animScale>
                                    <p:animScale>
                                      <p:cBhvr>
                                        <p:cTn id="27" dur="166" decel="50000">
                                          <p:stCondLst>
                                            <p:cond delay="1834"/>
                                          </p:stCondLst>
                                        </p:cTn>
                                        <p:tgtEl>
                                          <p:spTgt spid="5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P spid="10" grpId="0"/>
      <p:bldP spid="11"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9B704B6-B9C4-318E-41CC-9ECFBC432E65}"/>
              </a:ext>
            </a:extLst>
          </p:cNvPr>
          <p:cNvSpPr>
            <a:spLocks noGrp="1"/>
          </p:cNvSpPr>
          <p:nvPr>
            <p:ph type="dt" sz="half" idx="10"/>
          </p:nvPr>
        </p:nvSpPr>
        <p:spPr/>
        <p:txBody>
          <a:bodyPr/>
          <a:lstStyle/>
          <a:p>
            <a:fld id="{4B016B5B-0A90-3F48-A7CD-CD65C45570C7}" type="datetime1">
              <a:rPr lang="pt-BR" smtClean="0"/>
              <a:t>20/07/2023</a:t>
            </a:fld>
            <a:endParaRPr lang="pt-BR"/>
          </a:p>
        </p:txBody>
      </p:sp>
      <p:sp>
        <p:nvSpPr>
          <p:cNvPr id="3" name="Espaço Reservado para Número de Slide 2">
            <a:extLst>
              <a:ext uri="{FF2B5EF4-FFF2-40B4-BE49-F238E27FC236}">
                <a16:creationId xmlns:a16="http://schemas.microsoft.com/office/drawing/2014/main" id="{D0C5144F-13B4-DBB9-BA94-2C6DA196ABA8}"/>
              </a:ext>
            </a:extLst>
          </p:cNvPr>
          <p:cNvSpPr>
            <a:spLocks noGrp="1"/>
          </p:cNvSpPr>
          <p:nvPr>
            <p:ph type="sldNum" sz="quarter" idx="12"/>
          </p:nvPr>
        </p:nvSpPr>
        <p:spPr/>
        <p:txBody>
          <a:bodyPr/>
          <a:lstStyle/>
          <a:p>
            <a:fld id="{61164B59-82C0-5740-8D93-9D5F79A1BA58}" type="slidenum">
              <a:rPr lang="pt-BR" smtClean="0"/>
              <a:t>9</a:t>
            </a:fld>
            <a:endParaRPr lang="pt-BR"/>
          </a:p>
        </p:txBody>
      </p:sp>
      <mc:AlternateContent xmlns:mc="http://schemas.openxmlformats.org/markup-compatibility/2006" xmlns:a14="http://schemas.microsoft.com/office/drawing/2010/main">
        <mc:Choice Requires="a14">
          <p:sp>
            <p:nvSpPr>
              <p:cNvPr id="4" name="Rectangle 19">
                <a:extLst>
                  <a:ext uri="{FF2B5EF4-FFF2-40B4-BE49-F238E27FC236}">
                    <a16:creationId xmlns:a16="http://schemas.microsoft.com/office/drawing/2014/main" id="{435E307C-D0BE-9A09-2A5F-8D9DE7920F87}"/>
                  </a:ext>
                </a:extLst>
              </p:cNvPr>
              <p:cNvSpPr>
                <a:spLocks noChangeArrowheads="1"/>
              </p:cNvSpPr>
              <p:nvPr/>
            </p:nvSpPr>
            <p:spPr bwMode="auto">
              <a:xfrm>
                <a:off x="191251" y="727101"/>
                <a:ext cx="11571118" cy="4623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s-ES_tradnl" altLang="es-PE" sz="2400" dirty="0">
                    <a:solidFill>
                      <a:srgbClr val="002060"/>
                    </a:solidFill>
                    <a:latin typeface="Arial" panose="020B0604020202020204" pitchFamily="34" charset="0"/>
                  </a:rPr>
                  <a:t>1. </a:t>
                </a:r>
                <a:r>
                  <a:rPr lang="es-ES_tradnl" altLang="es-PE" sz="2400" b="1" dirty="0">
                    <a:solidFill>
                      <a:srgbClr val="002060"/>
                    </a:solidFill>
                    <a:latin typeface="Arial" panose="020B0604020202020204" pitchFamily="34" charset="0"/>
                  </a:rPr>
                  <a:t>Vértice</a:t>
                </a:r>
                <a:r>
                  <a:rPr lang="es-ES_tradnl" altLang="es-PE" sz="2400" dirty="0">
                    <a:solidFill>
                      <a:srgbClr val="002060"/>
                    </a:solidFill>
                    <a:latin typeface="Arial" panose="020B0604020202020204" pitchFamily="34" charset="0"/>
                  </a:rPr>
                  <a:t>: </a:t>
                </a:r>
                <a14:m>
                  <m:oMath xmlns:m="http://schemas.openxmlformats.org/officeDocument/2006/math">
                    <m:r>
                      <a:rPr lang="es-PE" altLang="es-PE" sz="2400" b="0" i="0" dirty="0" smtClean="0">
                        <a:solidFill>
                          <a:srgbClr val="002060"/>
                        </a:solidFill>
                        <a:latin typeface="Cambria Math" panose="02040503050406030204" pitchFamily="18" charset="0"/>
                      </a:rPr>
                      <m:t>(</m:t>
                    </m:r>
                    <m:r>
                      <a:rPr lang="es-ES_tradnl" altLang="es-PE" sz="2400" i="1" dirty="0" smtClean="0">
                        <a:solidFill>
                          <a:srgbClr val="002060"/>
                        </a:solidFill>
                        <a:latin typeface="Cambria Math" panose="02040503050406030204" pitchFamily="18" charset="0"/>
                      </a:rPr>
                      <m:t>𝑉</m:t>
                    </m:r>
                    <m:r>
                      <a:rPr lang="es-PE" altLang="es-PE" sz="2400" b="0" i="1" dirty="0" smtClean="0">
                        <a:solidFill>
                          <a:srgbClr val="002060"/>
                        </a:solidFill>
                        <a:latin typeface="Cambria Math" panose="02040503050406030204" pitchFamily="18" charset="0"/>
                      </a:rPr>
                      <m:t>)</m:t>
                    </m:r>
                  </m:oMath>
                </a14:m>
                <a:r>
                  <a:rPr lang="es-ES_tradnl" altLang="es-PE" sz="2400" dirty="0">
                    <a:solidFill>
                      <a:srgbClr val="002060"/>
                    </a:solidFill>
                    <a:latin typeface="Arial" panose="020B0604020202020204" pitchFamily="34" charset="0"/>
                  </a:rPr>
                  <a:t>.- </a:t>
                </a:r>
                <a:r>
                  <a:rPr lang="es-419" sz="2400" dirty="0">
                    <a:solidFill>
                      <a:srgbClr val="002060"/>
                    </a:solidFill>
                  </a:rPr>
                  <a:t>Es el punto de intersección de la parábola con el eje focal.</a:t>
                </a:r>
                <a:endParaRPr lang="es-ES_tradnl" altLang="es-PE" sz="2400" dirty="0">
                  <a:solidFill>
                    <a:srgbClr val="002060"/>
                  </a:solidFill>
                  <a:latin typeface="Arial" panose="020B0604020202020204" pitchFamily="34" charset="0"/>
                </a:endParaRPr>
              </a:p>
            </p:txBody>
          </p:sp>
        </mc:Choice>
        <mc:Fallback xmlns="">
          <p:sp>
            <p:nvSpPr>
              <p:cNvPr id="4" name="Rectangle 19">
                <a:extLst>
                  <a:ext uri="{FF2B5EF4-FFF2-40B4-BE49-F238E27FC236}">
                    <a16:creationId xmlns:a16="http://schemas.microsoft.com/office/drawing/2014/main" id="{435E307C-D0BE-9A09-2A5F-8D9DE7920F87}"/>
                  </a:ext>
                </a:extLst>
              </p:cNvPr>
              <p:cNvSpPr>
                <a:spLocks noRot="1" noChangeAspect="1" noMove="1" noResize="1" noEditPoints="1" noAdjustHandles="1" noChangeArrowheads="1" noChangeShapeType="1" noTextEdit="1"/>
              </p:cNvSpPr>
              <p:nvPr/>
            </p:nvSpPr>
            <p:spPr bwMode="auto">
              <a:xfrm>
                <a:off x="191251" y="727101"/>
                <a:ext cx="11571118" cy="462307"/>
              </a:xfrm>
              <a:prstGeom prst="rect">
                <a:avLst/>
              </a:prstGeom>
              <a:blipFill>
                <a:blip r:embed="rId2"/>
                <a:stretch>
                  <a:fillRect l="-790" t="-10526"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72942120-E63E-3F3D-4B11-846C0DE4C931}"/>
                  </a:ext>
                </a:extLst>
              </p:cNvPr>
              <p:cNvSpPr>
                <a:spLocks noChangeArrowheads="1"/>
              </p:cNvSpPr>
              <p:nvPr/>
            </p:nvSpPr>
            <p:spPr bwMode="auto">
              <a:xfrm>
                <a:off x="199683" y="1348060"/>
                <a:ext cx="11562686" cy="4623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s-ES_tradnl" altLang="es-PE" sz="2400" dirty="0">
                    <a:solidFill>
                      <a:srgbClr val="0070C0"/>
                    </a:solidFill>
                    <a:latin typeface="Arial" panose="020B0604020202020204" pitchFamily="34" charset="0"/>
                    <a:cs typeface="Arial" panose="020B0604020202020204" pitchFamily="34" charset="0"/>
                  </a:rPr>
                  <a:t>2. </a:t>
                </a:r>
                <a:r>
                  <a:rPr lang="es-ES_tradnl" altLang="es-PE" sz="2400" b="1" dirty="0">
                    <a:solidFill>
                      <a:srgbClr val="0070C0"/>
                    </a:solidFill>
                    <a:latin typeface="Arial" panose="020B0604020202020204" pitchFamily="34" charset="0"/>
                    <a:cs typeface="Arial" panose="020B0604020202020204" pitchFamily="34" charset="0"/>
                  </a:rPr>
                  <a:t>Foco</a:t>
                </a:r>
                <a:r>
                  <a:rPr lang="es-ES_tradnl" altLang="es-PE" sz="2400" dirty="0">
                    <a:solidFill>
                      <a:srgbClr val="0070C0"/>
                    </a:solidFill>
                    <a:latin typeface="Arial" panose="020B0604020202020204" pitchFamily="34" charset="0"/>
                    <a:cs typeface="Arial" panose="020B0604020202020204" pitchFamily="34" charset="0"/>
                  </a:rPr>
                  <a:t>: </a:t>
                </a:r>
                <a14:m>
                  <m:oMath xmlns:m="http://schemas.openxmlformats.org/officeDocument/2006/math">
                    <m:d>
                      <m:dPr>
                        <m:ctrlPr>
                          <a:rPr lang="es-PE" altLang="es-PE" sz="2400" b="0" i="1" smtClean="0">
                            <a:solidFill>
                              <a:srgbClr val="0070C0"/>
                            </a:solidFill>
                            <a:latin typeface="Cambria Math" panose="02040503050406030204" pitchFamily="18" charset="0"/>
                            <a:ea typeface="Cambria Math" panose="02040503050406030204" pitchFamily="18" charset="0"/>
                          </a:rPr>
                        </m:ctrlPr>
                      </m:dPr>
                      <m:e>
                        <m:r>
                          <a:rPr lang="es-ES_tradnl" altLang="es-PE" sz="2400" i="1">
                            <a:solidFill>
                              <a:srgbClr val="0070C0"/>
                            </a:solidFill>
                            <a:latin typeface="Cambria Math" panose="02040503050406030204" pitchFamily="18" charset="0"/>
                            <a:ea typeface="Cambria Math" panose="02040503050406030204" pitchFamily="18" charset="0"/>
                          </a:rPr>
                          <m:t>ℱ</m:t>
                        </m:r>
                      </m:e>
                    </m:d>
                  </m:oMath>
                </a14:m>
                <a:r>
                  <a:rPr lang="es-ES_tradnl" altLang="es-PE" sz="2400" dirty="0">
                    <a:solidFill>
                      <a:srgbClr val="0070C0"/>
                    </a:solidFill>
                    <a:latin typeface="Arial" panose="020B0604020202020204" pitchFamily="34" charset="0"/>
                    <a:cs typeface="Arial" panose="020B0604020202020204" pitchFamily="34" charset="0"/>
                  </a:rPr>
                  <a:t>.- </a:t>
                </a:r>
                <a:r>
                  <a:rPr lang="es-419" sz="2400" dirty="0">
                    <a:solidFill>
                      <a:srgbClr val="0070C0"/>
                    </a:solidFill>
                    <a:latin typeface="Arial" panose="020B0604020202020204" pitchFamily="34" charset="0"/>
                    <a:cs typeface="Arial" panose="020B0604020202020204" pitchFamily="34" charset="0"/>
                  </a:rPr>
                  <a:t>Es el punto fijo,  situado sobre el eje focal a </a:t>
                </a:r>
                <a14:m>
                  <m:oMath xmlns:m="http://schemas.openxmlformats.org/officeDocument/2006/math">
                    <m:d>
                      <m:dPr>
                        <m:begChr m:val="|"/>
                        <m:endChr m:val="|"/>
                        <m:ctrlPr>
                          <a:rPr lang="es-419" sz="2400" i="1" dirty="0" smtClean="0">
                            <a:solidFill>
                              <a:schemeClr val="accent6"/>
                            </a:solidFill>
                            <a:latin typeface="Cambria Math" panose="02040503050406030204" pitchFamily="18" charset="0"/>
                            <a:cs typeface="Arial" panose="020B0604020202020204" pitchFamily="34" charset="0"/>
                          </a:rPr>
                        </m:ctrlPr>
                      </m:dPr>
                      <m:e>
                        <m:r>
                          <a:rPr lang="es-PE" sz="2400" b="0" i="1" dirty="0" smtClean="0">
                            <a:solidFill>
                              <a:schemeClr val="accent6"/>
                            </a:solidFill>
                            <a:latin typeface="Cambria Math" panose="02040503050406030204" pitchFamily="18" charset="0"/>
                            <a:cs typeface="Arial" panose="020B0604020202020204" pitchFamily="34" charset="0"/>
                          </a:rPr>
                          <m:t>𝑝</m:t>
                        </m:r>
                      </m:e>
                    </m:d>
                  </m:oMath>
                </a14:m>
                <a:r>
                  <a:rPr lang="es-419" sz="2400" dirty="0">
                    <a:solidFill>
                      <a:schemeClr val="accent6"/>
                    </a:solidFill>
                    <a:latin typeface="Arial" panose="020B0604020202020204" pitchFamily="34" charset="0"/>
                    <a:cs typeface="Arial" panose="020B0604020202020204" pitchFamily="34" charset="0"/>
                  </a:rPr>
                  <a:t> </a:t>
                </a:r>
                <a:r>
                  <a:rPr lang="es-419" sz="2400" dirty="0">
                    <a:solidFill>
                      <a:srgbClr val="0070C0"/>
                    </a:solidFill>
                    <a:latin typeface="Arial" panose="020B0604020202020204" pitchFamily="34" charset="0"/>
                    <a:cs typeface="Arial" panose="020B0604020202020204" pitchFamily="34" charset="0"/>
                  </a:rPr>
                  <a:t>unidades del vértice.</a:t>
                </a:r>
                <a:endParaRPr lang="es-ES_tradnl" altLang="es-PE" sz="2400" dirty="0">
                  <a:solidFill>
                    <a:srgbClr val="0070C0"/>
                  </a:solidFill>
                  <a:latin typeface="Arial" panose="020B0604020202020204" pitchFamily="34" charset="0"/>
                  <a:cs typeface="Arial" panose="020B0604020202020204" pitchFamily="34" charset="0"/>
                </a:endParaRPr>
              </a:p>
            </p:txBody>
          </p:sp>
        </mc:Choice>
        <mc:Fallback xmlns="">
          <p:sp>
            <p:nvSpPr>
              <p:cNvPr id="5" name="Rectangle 3">
                <a:extLst>
                  <a:ext uri="{FF2B5EF4-FFF2-40B4-BE49-F238E27FC236}">
                    <a16:creationId xmlns:a16="http://schemas.microsoft.com/office/drawing/2014/main" id="{72942120-E63E-3F3D-4B11-846C0DE4C931}"/>
                  </a:ext>
                </a:extLst>
              </p:cNvPr>
              <p:cNvSpPr>
                <a:spLocks noRot="1" noChangeAspect="1" noMove="1" noResize="1" noEditPoints="1" noAdjustHandles="1" noChangeArrowheads="1" noChangeShapeType="1" noTextEdit="1"/>
              </p:cNvSpPr>
              <p:nvPr/>
            </p:nvSpPr>
            <p:spPr bwMode="auto">
              <a:xfrm>
                <a:off x="199683" y="1348060"/>
                <a:ext cx="11562686" cy="462307"/>
              </a:xfrm>
              <a:prstGeom prst="rect">
                <a:avLst/>
              </a:prstGeom>
              <a:blipFill>
                <a:blip r:embed="rId3"/>
                <a:stretch>
                  <a:fillRect l="-843" t="-9211"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A1127340-ECAF-8B4B-5E43-E0B281DB0198}"/>
                  </a:ext>
                </a:extLst>
              </p:cNvPr>
              <p:cNvSpPr>
                <a:spLocks noChangeArrowheads="1"/>
              </p:cNvSpPr>
              <p:nvPr/>
            </p:nvSpPr>
            <p:spPr bwMode="auto">
              <a:xfrm>
                <a:off x="191251" y="1964525"/>
                <a:ext cx="11562686" cy="4623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eaLnBrk="0" hangingPunct="0"/>
                <a:r>
                  <a:rPr lang="es-ES_tradnl" altLang="es-PE" sz="2400" dirty="0">
                    <a:solidFill>
                      <a:schemeClr val="accent6">
                        <a:lumMod val="75000"/>
                      </a:schemeClr>
                    </a:solidFill>
                    <a:latin typeface="Arial" panose="020B0604020202020204" pitchFamily="34" charset="0"/>
                    <a:cs typeface="Arial" panose="020B0604020202020204" pitchFamily="34" charset="0"/>
                  </a:rPr>
                  <a:t>3. </a:t>
                </a:r>
                <a:r>
                  <a:rPr lang="es-ES_tradnl" altLang="es-PE" sz="2400" b="1" dirty="0" err="1">
                    <a:solidFill>
                      <a:schemeClr val="accent6">
                        <a:lumMod val="75000"/>
                      </a:schemeClr>
                    </a:solidFill>
                    <a:latin typeface="Arial" panose="020B0604020202020204" pitchFamily="34" charset="0"/>
                    <a:cs typeface="Arial" panose="020B0604020202020204" pitchFamily="34" charset="0"/>
                  </a:rPr>
                  <a:t>Directríz</a:t>
                </a:r>
                <a:r>
                  <a:rPr lang="es-ES_tradnl" altLang="es-PE" sz="2400" dirty="0">
                    <a:solidFill>
                      <a:schemeClr val="accent6">
                        <a:lumMod val="75000"/>
                      </a:schemeClr>
                    </a:solidFill>
                    <a:latin typeface="Arial" panose="020B0604020202020204" pitchFamily="34" charset="0"/>
                    <a:cs typeface="Arial" panose="020B0604020202020204" pitchFamily="34" charset="0"/>
                  </a:rPr>
                  <a:t>: </a:t>
                </a:r>
                <a14:m>
                  <m:oMath xmlns:m="http://schemas.openxmlformats.org/officeDocument/2006/math">
                    <m:r>
                      <a:rPr lang="es-PE" altLang="es-PE" sz="2400" b="0" i="0" smtClean="0">
                        <a:solidFill>
                          <a:schemeClr val="accent6">
                            <a:lumMod val="75000"/>
                          </a:schemeClr>
                        </a:solidFill>
                        <a:latin typeface="Cambria Math" panose="02040503050406030204" pitchFamily="18" charset="0"/>
                      </a:rPr>
                      <m:t>(</m:t>
                    </m:r>
                    <m:sSub>
                      <m:sSubPr>
                        <m:ctrlPr>
                          <a:rPr lang="es-ES_tradnl" altLang="es-PE" sz="2400" i="1">
                            <a:solidFill>
                              <a:schemeClr val="accent6">
                                <a:lumMod val="75000"/>
                              </a:schemeClr>
                            </a:solidFill>
                            <a:latin typeface="Cambria Math" panose="02040503050406030204" pitchFamily="18" charset="0"/>
                          </a:rPr>
                        </m:ctrlPr>
                      </m:sSubPr>
                      <m:e>
                        <m:r>
                          <a:rPr lang="es-ES_tradnl" altLang="es-PE" sz="2400" i="1">
                            <a:solidFill>
                              <a:schemeClr val="accent6">
                                <a:lumMod val="75000"/>
                              </a:schemeClr>
                            </a:solidFill>
                            <a:latin typeface="Cambria Math" panose="02040503050406030204" pitchFamily="18" charset="0"/>
                            <a:ea typeface="Cambria Math" panose="02040503050406030204" pitchFamily="18" charset="0"/>
                          </a:rPr>
                          <m:t>ℒ</m:t>
                        </m:r>
                      </m:e>
                      <m:sub>
                        <m:r>
                          <a:rPr lang="es-PE" altLang="es-PE" sz="2400" b="0" i="1" smtClean="0">
                            <a:solidFill>
                              <a:schemeClr val="accent6">
                                <a:lumMod val="75000"/>
                              </a:schemeClr>
                            </a:solidFill>
                            <a:latin typeface="Cambria Math" panose="02040503050406030204" pitchFamily="18" charset="0"/>
                            <a:ea typeface="Cambria Math" panose="02040503050406030204" pitchFamily="18" charset="0"/>
                          </a:rPr>
                          <m:t>2</m:t>
                        </m:r>
                      </m:sub>
                    </m:sSub>
                    <m:r>
                      <a:rPr lang="es-PE" altLang="es-PE" sz="2400" b="0" i="1" smtClean="0">
                        <a:solidFill>
                          <a:schemeClr val="accent6">
                            <a:lumMod val="75000"/>
                          </a:schemeClr>
                        </a:solidFill>
                        <a:latin typeface="Cambria Math" panose="02040503050406030204" pitchFamily="18" charset="0"/>
                      </a:rPr>
                      <m:t>)</m:t>
                    </m:r>
                  </m:oMath>
                </a14:m>
                <a:r>
                  <a:rPr lang="es-ES_tradnl" altLang="es-PE" sz="2400" dirty="0">
                    <a:solidFill>
                      <a:schemeClr val="accent6">
                        <a:lumMod val="75000"/>
                      </a:schemeClr>
                    </a:solidFill>
                    <a:latin typeface="Arial" panose="020B0604020202020204" pitchFamily="34" charset="0"/>
                    <a:cs typeface="Arial" panose="020B0604020202020204" pitchFamily="34" charset="0"/>
                  </a:rPr>
                  <a:t>.- </a:t>
                </a:r>
                <a:r>
                  <a:rPr lang="es-419" sz="2400" dirty="0">
                    <a:solidFill>
                      <a:schemeClr val="accent6">
                        <a:lumMod val="75000"/>
                      </a:schemeClr>
                    </a:solidFill>
                    <a:latin typeface="Arial" panose="020B0604020202020204" pitchFamily="34" charset="0"/>
                    <a:cs typeface="Arial" panose="020B0604020202020204" pitchFamily="34" charset="0"/>
                  </a:rPr>
                  <a:t>Recta fija perpendicular al eje focal.</a:t>
                </a:r>
                <a:endParaRPr lang="es-ES_tradnl" altLang="es-PE" sz="2400" dirty="0">
                  <a:solidFill>
                    <a:schemeClr val="accent6">
                      <a:lumMod val="75000"/>
                    </a:schemeClr>
                  </a:solidFill>
                  <a:latin typeface="Arial" panose="020B0604020202020204" pitchFamily="34" charset="0"/>
                  <a:cs typeface="Arial" panose="020B0604020202020204" pitchFamily="34" charset="0"/>
                </a:endParaRPr>
              </a:p>
            </p:txBody>
          </p:sp>
        </mc:Choice>
        <mc:Fallback xmlns="">
          <p:sp>
            <p:nvSpPr>
              <p:cNvPr id="6" name="Rectangle 8">
                <a:extLst>
                  <a:ext uri="{FF2B5EF4-FFF2-40B4-BE49-F238E27FC236}">
                    <a16:creationId xmlns:a16="http://schemas.microsoft.com/office/drawing/2014/main" id="{A1127340-ECAF-8B4B-5E43-E0B281DB0198}"/>
                  </a:ext>
                </a:extLst>
              </p:cNvPr>
              <p:cNvSpPr>
                <a:spLocks noRot="1" noChangeAspect="1" noMove="1" noResize="1" noEditPoints="1" noAdjustHandles="1" noChangeArrowheads="1" noChangeShapeType="1" noTextEdit="1"/>
              </p:cNvSpPr>
              <p:nvPr/>
            </p:nvSpPr>
            <p:spPr bwMode="auto">
              <a:xfrm>
                <a:off x="191251" y="1964525"/>
                <a:ext cx="11562686" cy="462307"/>
              </a:xfrm>
              <a:prstGeom prst="rect">
                <a:avLst/>
              </a:prstGeom>
              <a:blipFill>
                <a:blip r:embed="rId4"/>
                <a:stretch>
                  <a:fillRect l="-791" t="-9211"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Rectangle 16">
                <a:extLst>
                  <a:ext uri="{FF2B5EF4-FFF2-40B4-BE49-F238E27FC236}">
                    <a16:creationId xmlns:a16="http://schemas.microsoft.com/office/drawing/2014/main" id="{867E6CB1-D99B-9687-77BE-E41EB6888C6E}"/>
                  </a:ext>
                </a:extLst>
              </p:cNvPr>
              <p:cNvSpPr>
                <a:spLocks noChangeArrowheads="1"/>
              </p:cNvSpPr>
              <p:nvPr/>
            </p:nvSpPr>
            <p:spPr bwMode="auto">
              <a:xfrm>
                <a:off x="191251" y="2580990"/>
                <a:ext cx="11562686" cy="8316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marL="1792288" indent="-1792288" eaLnBrk="0" hangingPunct="0"/>
                <a:r>
                  <a:rPr lang="es-ES_tradnl" altLang="es-PE" sz="2400" dirty="0">
                    <a:solidFill>
                      <a:srgbClr val="00B050"/>
                    </a:solidFill>
                    <a:latin typeface="Arial" panose="020B0604020202020204" pitchFamily="34" charset="0"/>
                    <a:cs typeface="Arial" panose="020B0604020202020204" pitchFamily="34" charset="0"/>
                  </a:rPr>
                  <a:t>4. </a:t>
                </a:r>
                <a:r>
                  <a:rPr lang="es-ES_tradnl" altLang="es-PE" sz="2400" b="1" dirty="0">
                    <a:solidFill>
                      <a:srgbClr val="00B050"/>
                    </a:solidFill>
                    <a:latin typeface="Arial" panose="020B0604020202020204" pitchFamily="34" charset="0"/>
                    <a:cs typeface="Arial" panose="020B0604020202020204" pitchFamily="34" charset="0"/>
                  </a:rPr>
                  <a:t>Eje focal</a:t>
                </a:r>
                <a:r>
                  <a:rPr lang="es-ES_tradnl" altLang="es-PE" sz="240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s-ES_tradnl" altLang="es-PE" sz="2400" i="1">
                            <a:solidFill>
                              <a:srgbClr val="00B050"/>
                            </a:solidFill>
                            <a:latin typeface="Cambria Math" panose="02040503050406030204" pitchFamily="18" charset="0"/>
                          </a:rPr>
                        </m:ctrlPr>
                      </m:sSubPr>
                      <m:e>
                        <m:r>
                          <a:rPr lang="es-PE" altLang="es-PE" sz="2400" b="0" i="1" smtClean="0">
                            <a:solidFill>
                              <a:srgbClr val="00B050"/>
                            </a:solidFill>
                            <a:latin typeface="Cambria Math" panose="02040503050406030204" pitchFamily="18" charset="0"/>
                          </a:rPr>
                          <m:t>(</m:t>
                        </m:r>
                        <m:r>
                          <a:rPr lang="es-ES_tradnl" altLang="es-PE" sz="2400" i="1">
                            <a:solidFill>
                              <a:srgbClr val="00B050"/>
                            </a:solidFill>
                            <a:latin typeface="Cambria Math" panose="02040503050406030204" pitchFamily="18" charset="0"/>
                            <a:ea typeface="Cambria Math" panose="02040503050406030204" pitchFamily="18" charset="0"/>
                          </a:rPr>
                          <m:t>ℒ</m:t>
                        </m:r>
                      </m:e>
                      <m:sub>
                        <m:r>
                          <a:rPr lang="es-PE" altLang="es-PE" sz="2400" b="0" i="1" smtClean="0">
                            <a:solidFill>
                              <a:srgbClr val="00B050"/>
                            </a:solidFill>
                            <a:latin typeface="Cambria Math" panose="02040503050406030204" pitchFamily="18" charset="0"/>
                            <a:ea typeface="Cambria Math" panose="02040503050406030204" pitchFamily="18" charset="0"/>
                          </a:rPr>
                          <m:t>1</m:t>
                        </m:r>
                      </m:sub>
                    </m:sSub>
                  </m:oMath>
                </a14:m>
                <a:r>
                  <a:rPr lang="es-ES_tradnl" altLang="es-PE" sz="2400" dirty="0">
                    <a:solidFill>
                      <a:srgbClr val="00B050"/>
                    </a:solidFill>
                    <a:latin typeface="Arial" panose="020B0604020202020204" pitchFamily="34" charset="0"/>
                    <a:cs typeface="Arial" panose="020B0604020202020204" pitchFamily="34" charset="0"/>
                  </a:rPr>
                  <a:t>).- </a:t>
                </a:r>
                <a:r>
                  <a:rPr lang="es-419" sz="2400" dirty="0">
                    <a:solidFill>
                      <a:srgbClr val="00B050"/>
                    </a:solidFill>
                    <a:latin typeface="Arial" panose="020B0604020202020204" pitchFamily="34" charset="0"/>
                    <a:cs typeface="Arial" panose="020B0604020202020204" pitchFamily="34" charset="0"/>
                  </a:rPr>
                  <a:t>Recta perpendicular a la directriz </a:t>
                </a:r>
                <a14:m>
                  <m:oMath xmlns:m="http://schemas.openxmlformats.org/officeDocument/2006/math">
                    <m:sSub>
                      <m:sSubPr>
                        <m:ctrlPr>
                          <a:rPr lang="es-ES_tradnl" altLang="es-PE" sz="2400" i="1">
                            <a:solidFill>
                              <a:srgbClr val="00B050"/>
                            </a:solidFill>
                            <a:latin typeface="Cambria Math" panose="02040503050406030204" pitchFamily="18" charset="0"/>
                          </a:rPr>
                        </m:ctrlPr>
                      </m:sSubPr>
                      <m:e>
                        <m:r>
                          <a:rPr lang="es-ES_tradnl" altLang="es-PE" sz="2400" i="1">
                            <a:solidFill>
                              <a:srgbClr val="00B050"/>
                            </a:solidFill>
                            <a:latin typeface="Cambria Math" panose="02040503050406030204" pitchFamily="18" charset="0"/>
                            <a:ea typeface="Cambria Math" panose="02040503050406030204" pitchFamily="18" charset="0"/>
                          </a:rPr>
                          <m:t>ℒ</m:t>
                        </m:r>
                      </m:e>
                      <m:sub>
                        <m:r>
                          <a:rPr lang="es-PE" altLang="es-PE" sz="2400" i="1">
                            <a:solidFill>
                              <a:srgbClr val="00B050"/>
                            </a:solidFill>
                            <a:latin typeface="Cambria Math" panose="02040503050406030204" pitchFamily="18" charset="0"/>
                            <a:ea typeface="Cambria Math" panose="02040503050406030204" pitchFamily="18" charset="0"/>
                          </a:rPr>
                          <m:t>2</m:t>
                        </m:r>
                      </m:sub>
                    </m:sSub>
                  </m:oMath>
                </a14:m>
                <a:r>
                  <a:rPr lang="es-419" sz="2400" dirty="0">
                    <a:solidFill>
                      <a:srgbClr val="00B050"/>
                    </a:solidFill>
                    <a:latin typeface="Arial" panose="020B0604020202020204" pitchFamily="34" charset="0"/>
                    <a:cs typeface="Arial" panose="020B0604020202020204" pitchFamily="34" charset="0"/>
                  </a:rPr>
                  <a:t> y que pasa por el foco y el vértice.</a:t>
                </a:r>
                <a:endParaRPr lang="es-ES_tradnl" altLang="es-PE" sz="2400" dirty="0">
                  <a:solidFill>
                    <a:srgbClr val="00B050"/>
                  </a:solidFill>
                  <a:latin typeface="Arial" panose="020B0604020202020204" pitchFamily="34" charset="0"/>
                  <a:cs typeface="Arial" panose="020B0604020202020204" pitchFamily="34" charset="0"/>
                </a:endParaRPr>
              </a:p>
            </p:txBody>
          </p:sp>
        </mc:Choice>
        <mc:Fallback xmlns="">
          <p:sp>
            <p:nvSpPr>
              <p:cNvPr id="7" name="Rectangle 16">
                <a:extLst>
                  <a:ext uri="{FF2B5EF4-FFF2-40B4-BE49-F238E27FC236}">
                    <a16:creationId xmlns:a16="http://schemas.microsoft.com/office/drawing/2014/main" id="{867E6CB1-D99B-9687-77BE-E41EB6888C6E}"/>
                  </a:ext>
                </a:extLst>
              </p:cNvPr>
              <p:cNvSpPr>
                <a:spLocks noRot="1" noChangeAspect="1" noMove="1" noResize="1" noEditPoints="1" noAdjustHandles="1" noChangeArrowheads="1" noChangeShapeType="1" noTextEdit="1"/>
              </p:cNvSpPr>
              <p:nvPr/>
            </p:nvSpPr>
            <p:spPr bwMode="auto">
              <a:xfrm>
                <a:off x="191251" y="2580990"/>
                <a:ext cx="11562686" cy="831639"/>
              </a:xfrm>
              <a:prstGeom prst="rect">
                <a:avLst/>
              </a:prstGeom>
              <a:blipFill>
                <a:blip r:embed="rId5"/>
                <a:stretch>
                  <a:fillRect l="-791" t="-5109" b="-160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Text Box 73">
                <a:extLst>
                  <a:ext uri="{FF2B5EF4-FFF2-40B4-BE49-F238E27FC236}">
                    <a16:creationId xmlns:a16="http://schemas.microsoft.com/office/drawing/2014/main" id="{4D63ED57-3B82-7D94-80A6-E0835945BBBF}"/>
                  </a:ext>
                </a:extLst>
              </p:cNvPr>
              <p:cNvSpPr txBox="1">
                <a:spLocks noChangeArrowheads="1"/>
              </p:cNvSpPr>
              <p:nvPr/>
            </p:nvSpPr>
            <p:spPr bwMode="auto">
              <a:xfrm>
                <a:off x="191251" y="3491593"/>
                <a:ext cx="11571118" cy="461665"/>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s-MX" altLang="es-PE" sz="2400" dirty="0">
                    <a:solidFill>
                      <a:srgbClr val="FF0000"/>
                    </a:solidFill>
                    <a:latin typeface="Arial" panose="020B0604020202020204" pitchFamily="34" charset="0"/>
                    <a:cs typeface="Arial" panose="020B0604020202020204" pitchFamily="34" charset="0"/>
                  </a:rPr>
                  <a:t>5. </a:t>
                </a:r>
                <a:r>
                  <a:rPr lang="es-MX" altLang="es-PE" sz="2400" b="1" dirty="0">
                    <a:solidFill>
                      <a:srgbClr val="FF0000"/>
                    </a:solidFill>
                    <a:latin typeface="Arial" panose="020B0604020202020204" pitchFamily="34" charset="0"/>
                    <a:cs typeface="Arial" panose="020B0604020202020204" pitchFamily="34" charset="0"/>
                  </a:rPr>
                  <a:t>Lado recto</a:t>
                </a:r>
                <a:r>
                  <a:rPr lang="es-MX" altLang="es-PE" sz="2400" dirty="0">
                    <a:solidFill>
                      <a:srgbClr val="FF0000"/>
                    </a:solidFill>
                    <a:latin typeface="Arial" panose="020B0604020202020204" pitchFamily="34" charset="0"/>
                    <a:cs typeface="Arial" panose="020B0604020202020204" pitchFamily="34" charset="0"/>
                  </a:rPr>
                  <a:t>: ( </a:t>
                </a:r>
                <a14:m>
                  <m:oMath xmlns:m="http://schemas.openxmlformats.org/officeDocument/2006/math">
                    <m:acc>
                      <m:accPr>
                        <m:chr m:val="̅"/>
                        <m:ctrlPr>
                          <a:rPr lang="es-MX" altLang="es-PE" sz="2400" i="1" smtClean="0">
                            <a:solidFill>
                              <a:srgbClr val="FF0000"/>
                            </a:solidFill>
                            <a:latin typeface="Cambria Math" panose="02040503050406030204" pitchFamily="18" charset="0"/>
                          </a:rPr>
                        </m:ctrlPr>
                      </m:accPr>
                      <m:e>
                        <m:r>
                          <a:rPr lang="es-PE" altLang="es-PE" sz="2400" b="0" i="1" smtClean="0">
                            <a:solidFill>
                              <a:srgbClr val="FF0000"/>
                            </a:solidFill>
                            <a:latin typeface="Cambria Math" panose="02040503050406030204" pitchFamily="18" charset="0"/>
                          </a:rPr>
                          <m:t>𝐿𝑅</m:t>
                        </m:r>
                      </m:e>
                    </m:acc>
                  </m:oMath>
                </a14:m>
                <a:r>
                  <a:rPr lang="es-ES" altLang="es-PE" sz="2400" dirty="0">
                    <a:solidFill>
                      <a:srgbClr val="FF0000"/>
                    </a:solidFill>
                    <a:latin typeface="Arial" panose="020B0604020202020204" pitchFamily="34" charset="0"/>
                    <a:cs typeface="Arial" panose="020B0604020202020204" pitchFamily="34" charset="0"/>
                  </a:rPr>
                  <a:t>).- </a:t>
                </a:r>
                <a:r>
                  <a:rPr lang="es-419" sz="2400" dirty="0">
                    <a:solidFill>
                      <a:srgbClr val="FF0000"/>
                    </a:solidFill>
                    <a:latin typeface="Arial" panose="020B0604020202020204" pitchFamily="34" charset="0"/>
                    <a:cs typeface="Arial" panose="020B0604020202020204" pitchFamily="34" charset="0"/>
                  </a:rPr>
                  <a:t>Es una cuerda focal perpendicular al eje focal. </a:t>
                </a:r>
                <a:r>
                  <a:rPr lang="es-ES" altLang="es-PE" sz="2400" dirty="0">
                    <a:solidFill>
                      <a:srgbClr val="FF0000"/>
                    </a:solidFill>
                    <a:latin typeface="Arial" panose="020B0604020202020204" pitchFamily="34" charset="0"/>
                    <a:cs typeface="Arial" panose="020B0604020202020204" pitchFamily="34" charset="0"/>
                  </a:rPr>
                  <a:t> </a:t>
                </a:r>
              </a:p>
            </p:txBody>
          </p:sp>
        </mc:Choice>
        <mc:Fallback xmlns="">
          <p:sp>
            <p:nvSpPr>
              <p:cNvPr id="8" name="Text Box 73">
                <a:extLst>
                  <a:ext uri="{FF2B5EF4-FFF2-40B4-BE49-F238E27FC236}">
                    <a16:creationId xmlns:a16="http://schemas.microsoft.com/office/drawing/2014/main" id="{4D63ED57-3B82-7D94-80A6-E0835945BBBF}"/>
                  </a:ext>
                </a:extLst>
              </p:cNvPr>
              <p:cNvSpPr txBox="1">
                <a:spLocks noRot="1" noChangeAspect="1" noMove="1" noResize="1" noEditPoints="1" noAdjustHandles="1" noChangeArrowheads="1" noChangeShapeType="1" noTextEdit="1"/>
              </p:cNvSpPr>
              <p:nvPr/>
            </p:nvSpPr>
            <p:spPr bwMode="auto">
              <a:xfrm>
                <a:off x="191251" y="3491593"/>
                <a:ext cx="11571118" cy="461665"/>
              </a:xfrm>
              <a:prstGeom prst="rect">
                <a:avLst/>
              </a:prstGeom>
              <a:blipFill>
                <a:blip r:embed="rId6"/>
                <a:stretch>
                  <a:fillRect l="-790" t="-9211"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Text Box 73">
                <a:extLst>
                  <a:ext uri="{FF2B5EF4-FFF2-40B4-BE49-F238E27FC236}">
                    <a16:creationId xmlns:a16="http://schemas.microsoft.com/office/drawing/2014/main" id="{752759DD-B358-5F0F-2867-E93A5B911D5E}"/>
                  </a:ext>
                </a:extLst>
              </p:cNvPr>
              <p:cNvSpPr txBox="1">
                <a:spLocks noChangeArrowheads="1"/>
              </p:cNvSpPr>
              <p:nvPr/>
            </p:nvSpPr>
            <p:spPr bwMode="auto">
              <a:xfrm>
                <a:off x="191251" y="4134384"/>
                <a:ext cx="11571118" cy="462434"/>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s-MX" altLang="es-PE" sz="2400" dirty="0">
                    <a:solidFill>
                      <a:schemeClr val="accent4">
                        <a:lumMod val="75000"/>
                      </a:schemeClr>
                    </a:solidFill>
                    <a:latin typeface="Arial" panose="020B0604020202020204" pitchFamily="34" charset="0"/>
                    <a:cs typeface="Arial" panose="020B0604020202020204" pitchFamily="34" charset="0"/>
                  </a:rPr>
                  <a:t>6. </a:t>
                </a:r>
                <a:r>
                  <a:rPr lang="es-MX" altLang="es-PE" sz="2400" b="1" dirty="0">
                    <a:solidFill>
                      <a:schemeClr val="accent4">
                        <a:lumMod val="75000"/>
                      </a:schemeClr>
                    </a:solidFill>
                    <a:latin typeface="Arial" panose="020B0604020202020204" pitchFamily="34" charset="0"/>
                    <a:cs typeface="Arial" panose="020B0604020202020204" pitchFamily="34" charset="0"/>
                  </a:rPr>
                  <a:t>Cuerda</a:t>
                </a:r>
                <a:r>
                  <a:rPr lang="es-MX" altLang="es-PE" sz="2400" dirty="0">
                    <a:solidFill>
                      <a:schemeClr val="accent4">
                        <a:lumMod val="75000"/>
                      </a:schemeClr>
                    </a:solidFill>
                    <a:latin typeface="Arial" panose="020B0604020202020204" pitchFamily="34" charset="0"/>
                    <a:cs typeface="Arial" panose="020B0604020202020204" pitchFamily="34" charset="0"/>
                  </a:rPr>
                  <a:t>: (</a:t>
                </a:r>
                <a14:m>
                  <m:oMath xmlns:m="http://schemas.openxmlformats.org/officeDocument/2006/math">
                    <m:acc>
                      <m:accPr>
                        <m:chr m:val="̅"/>
                        <m:ctrlPr>
                          <a:rPr lang="es-MX" altLang="es-PE" sz="2400" i="1">
                            <a:solidFill>
                              <a:schemeClr val="accent4">
                                <a:lumMod val="75000"/>
                              </a:schemeClr>
                            </a:solidFill>
                            <a:latin typeface="Cambria Math" panose="02040503050406030204" pitchFamily="18" charset="0"/>
                          </a:rPr>
                        </m:ctrlPr>
                      </m:accPr>
                      <m:e>
                        <m:r>
                          <a:rPr lang="es-PE" altLang="es-PE" sz="2400" b="0" i="1" smtClean="0">
                            <a:solidFill>
                              <a:schemeClr val="accent4">
                                <a:lumMod val="75000"/>
                              </a:schemeClr>
                            </a:solidFill>
                            <a:latin typeface="Cambria Math" panose="02040503050406030204" pitchFamily="18" charset="0"/>
                          </a:rPr>
                          <m:t>𝐶𝐸</m:t>
                        </m:r>
                      </m:e>
                    </m:acc>
                  </m:oMath>
                </a14:m>
                <a:r>
                  <a:rPr lang="es-ES" altLang="es-PE" sz="2400" dirty="0">
                    <a:solidFill>
                      <a:schemeClr val="accent4">
                        <a:lumMod val="75000"/>
                      </a:schemeClr>
                    </a:solidFill>
                    <a:latin typeface="Arial" panose="020B0604020202020204" pitchFamily="34" charset="0"/>
                    <a:cs typeface="Arial" panose="020B0604020202020204" pitchFamily="34" charset="0"/>
                  </a:rPr>
                  <a:t>).- </a:t>
                </a:r>
                <a:r>
                  <a:rPr lang="es-419" sz="2400" dirty="0">
                    <a:solidFill>
                      <a:schemeClr val="accent4">
                        <a:lumMod val="75000"/>
                      </a:schemeClr>
                    </a:solidFill>
                    <a:latin typeface="Arial" panose="020B0604020202020204" pitchFamily="34" charset="0"/>
                    <a:cs typeface="Arial" panose="020B0604020202020204" pitchFamily="34" charset="0"/>
                  </a:rPr>
                  <a:t>Es el segmento que une dos puntos cualesquiera de la parábola.</a:t>
                </a:r>
                <a:r>
                  <a:rPr lang="es-ES" altLang="es-PE" sz="2400" dirty="0">
                    <a:solidFill>
                      <a:schemeClr val="accent4">
                        <a:lumMod val="75000"/>
                      </a:schemeClr>
                    </a:solidFill>
                    <a:latin typeface="Arial" panose="020B0604020202020204" pitchFamily="34" charset="0"/>
                    <a:cs typeface="Arial" panose="020B0604020202020204" pitchFamily="34" charset="0"/>
                  </a:rPr>
                  <a:t> </a:t>
                </a:r>
              </a:p>
            </p:txBody>
          </p:sp>
        </mc:Choice>
        <mc:Fallback xmlns="">
          <p:sp>
            <p:nvSpPr>
              <p:cNvPr id="9" name="Text Box 73">
                <a:extLst>
                  <a:ext uri="{FF2B5EF4-FFF2-40B4-BE49-F238E27FC236}">
                    <a16:creationId xmlns:a16="http://schemas.microsoft.com/office/drawing/2014/main" id="{752759DD-B358-5F0F-2867-E93A5B911D5E}"/>
                  </a:ext>
                </a:extLst>
              </p:cNvPr>
              <p:cNvSpPr txBox="1">
                <a:spLocks noRot="1" noChangeAspect="1" noMove="1" noResize="1" noEditPoints="1" noAdjustHandles="1" noChangeArrowheads="1" noChangeShapeType="1" noTextEdit="1"/>
              </p:cNvSpPr>
              <p:nvPr/>
            </p:nvSpPr>
            <p:spPr bwMode="auto">
              <a:xfrm>
                <a:off x="191251" y="4134384"/>
                <a:ext cx="11571118" cy="462434"/>
              </a:xfrm>
              <a:prstGeom prst="rect">
                <a:avLst/>
              </a:prstGeom>
              <a:blipFill>
                <a:blip r:embed="rId7"/>
                <a:stretch>
                  <a:fillRect l="-790" t="-9211"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578067B0-7D15-794E-E5EC-2E336E59B201}"/>
                  </a:ext>
                </a:extLst>
              </p:cNvPr>
              <p:cNvSpPr/>
              <p:nvPr/>
            </p:nvSpPr>
            <p:spPr>
              <a:xfrm>
                <a:off x="199683" y="4825299"/>
                <a:ext cx="11571118" cy="831766"/>
              </a:xfrm>
              <a:prstGeom prst="rect">
                <a:avLst/>
              </a:prstGeom>
            </p:spPr>
            <p:txBody>
              <a:bodyPr wrap="square">
                <a:spAutoFit/>
              </a:bodyPr>
              <a:lstStyle/>
              <a:p>
                <a:pPr marL="2341563" indent="-2341563">
                  <a:spcBef>
                    <a:spcPct val="50000"/>
                  </a:spcBef>
                </a:pPr>
                <a:r>
                  <a:rPr lang="es-MX" altLang="es-PE" sz="2400" dirty="0">
                    <a:solidFill>
                      <a:srgbClr val="7030A0"/>
                    </a:solidFill>
                    <a:latin typeface="Arial" panose="020B0604020202020204" pitchFamily="34" charset="0"/>
                    <a:cs typeface="Arial" panose="020B0604020202020204" pitchFamily="34" charset="0"/>
                  </a:rPr>
                  <a:t>7. </a:t>
                </a:r>
                <a:r>
                  <a:rPr lang="es-MX" altLang="es-PE" sz="2400" b="1" dirty="0">
                    <a:solidFill>
                      <a:srgbClr val="7030A0"/>
                    </a:solidFill>
                    <a:latin typeface="Arial" panose="020B0604020202020204" pitchFamily="34" charset="0"/>
                    <a:cs typeface="Arial" panose="020B0604020202020204" pitchFamily="34" charset="0"/>
                  </a:rPr>
                  <a:t>Cuerda focal</a:t>
                </a:r>
                <a:r>
                  <a:rPr lang="es-MX" altLang="es-PE" sz="2400" dirty="0">
                    <a:solidFill>
                      <a:srgbClr val="7030A0"/>
                    </a:solidFill>
                    <a:latin typeface="Arial" panose="020B0604020202020204" pitchFamily="34" charset="0"/>
                    <a:cs typeface="Arial" panose="020B0604020202020204" pitchFamily="34" charset="0"/>
                  </a:rPr>
                  <a:t>: ( </a:t>
                </a:r>
                <a14:m>
                  <m:oMath xmlns:m="http://schemas.openxmlformats.org/officeDocument/2006/math">
                    <m:acc>
                      <m:accPr>
                        <m:chr m:val="̅"/>
                        <m:ctrlPr>
                          <a:rPr lang="es-MX" altLang="es-PE" sz="2400" i="1">
                            <a:solidFill>
                              <a:srgbClr val="7030A0"/>
                            </a:solidFill>
                            <a:latin typeface="Cambria Math" panose="02040503050406030204" pitchFamily="18" charset="0"/>
                          </a:rPr>
                        </m:ctrlPr>
                      </m:accPr>
                      <m:e>
                        <m:r>
                          <a:rPr lang="es-PE" altLang="es-PE" sz="2400" i="1">
                            <a:solidFill>
                              <a:srgbClr val="7030A0"/>
                            </a:solidFill>
                            <a:latin typeface="Cambria Math" panose="02040503050406030204" pitchFamily="18" charset="0"/>
                          </a:rPr>
                          <m:t>𝐴𝐵</m:t>
                        </m:r>
                      </m:e>
                    </m:acc>
                  </m:oMath>
                </a14:m>
                <a:r>
                  <a:rPr lang="es-ES" altLang="es-PE" sz="2400" dirty="0">
                    <a:solidFill>
                      <a:srgbClr val="7030A0"/>
                    </a:solidFill>
                    <a:latin typeface="Arial" panose="020B0604020202020204" pitchFamily="34" charset="0"/>
                    <a:cs typeface="Arial" panose="020B0604020202020204" pitchFamily="34" charset="0"/>
                  </a:rPr>
                  <a:t>).- </a:t>
                </a:r>
                <a:r>
                  <a:rPr lang="es-419" sz="2400" dirty="0">
                    <a:solidFill>
                      <a:srgbClr val="7030A0"/>
                    </a:solidFill>
                    <a:latin typeface="Arial" panose="020B0604020202020204" pitchFamily="34" charset="0"/>
                    <a:cs typeface="Arial" panose="020B0604020202020204" pitchFamily="34" charset="0"/>
                  </a:rPr>
                  <a:t>Segmento que une dos puntos de la parábola y pasa por el foco. </a:t>
                </a:r>
                <a:endParaRPr lang="es-ES" altLang="es-PE" sz="2400" dirty="0">
                  <a:solidFill>
                    <a:srgbClr val="7030A0"/>
                  </a:solidFill>
                  <a:latin typeface="Arial" panose="020B0604020202020204" pitchFamily="34" charset="0"/>
                  <a:cs typeface="Arial" panose="020B0604020202020204" pitchFamily="34" charset="0"/>
                </a:endParaRPr>
              </a:p>
            </p:txBody>
          </p:sp>
        </mc:Choice>
        <mc:Fallback xmlns="">
          <p:sp>
            <p:nvSpPr>
              <p:cNvPr id="10" name="Rectángulo 9">
                <a:extLst>
                  <a:ext uri="{FF2B5EF4-FFF2-40B4-BE49-F238E27FC236}">
                    <a16:creationId xmlns:a16="http://schemas.microsoft.com/office/drawing/2014/main" id="{578067B0-7D15-794E-E5EC-2E336E59B201}"/>
                  </a:ext>
                </a:extLst>
              </p:cNvPr>
              <p:cNvSpPr>
                <a:spLocks noRot="1" noChangeAspect="1" noMove="1" noResize="1" noEditPoints="1" noAdjustHandles="1" noChangeArrowheads="1" noChangeShapeType="1" noTextEdit="1"/>
              </p:cNvSpPr>
              <p:nvPr/>
            </p:nvSpPr>
            <p:spPr>
              <a:xfrm>
                <a:off x="199683" y="4825299"/>
                <a:ext cx="11571118" cy="831766"/>
              </a:xfrm>
              <a:prstGeom prst="rect">
                <a:avLst/>
              </a:prstGeom>
              <a:blipFill>
                <a:blip r:embed="rId8"/>
                <a:stretch>
                  <a:fillRect l="-843" t="-5147" r="-896" b="-1691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Text Box 73">
                <a:extLst>
                  <a:ext uri="{FF2B5EF4-FFF2-40B4-BE49-F238E27FC236}">
                    <a16:creationId xmlns:a16="http://schemas.microsoft.com/office/drawing/2014/main" id="{789C4169-124C-0128-3EEA-ADE301F3813D}"/>
                  </a:ext>
                </a:extLst>
              </p:cNvPr>
              <p:cNvSpPr txBox="1">
                <a:spLocks noChangeArrowheads="1"/>
              </p:cNvSpPr>
              <p:nvPr/>
            </p:nvSpPr>
            <p:spPr bwMode="auto">
              <a:xfrm>
                <a:off x="199683" y="5709378"/>
                <a:ext cx="11554254" cy="461665"/>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s-MX" altLang="es-PE" sz="2400" dirty="0">
                    <a:solidFill>
                      <a:schemeClr val="tx1"/>
                    </a:solidFill>
                    <a:latin typeface="Arial" panose="020B0604020202020204" pitchFamily="34" charset="0"/>
                    <a:cs typeface="Arial" panose="020B0604020202020204" pitchFamily="34" charset="0"/>
                  </a:rPr>
                  <a:t>8. </a:t>
                </a:r>
                <a:r>
                  <a:rPr lang="es-MX" altLang="es-PE" sz="2400" b="1" dirty="0">
                    <a:solidFill>
                      <a:schemeClr val="tx1"/>
                    </a:solidFill>
                    <a:latin typeface="Arial" panose="020B0604020202020204" pitchFamily="34" charset="0"/>
                    <a:cs typeface="Arial" panose="020B0604020202020204" pitchFamily="34" charset="0"/>
                  </a:rPr>
                  <a:t>Radio vector</a:t>
                </a:r>
                <a:r>
                  <a:rPr lang="es-MX" altLang="es-PE" sz="2400" dirty="0">
                    <a:solidFill>
                      <a:schemeClr val="tx1"/>
                    </a:solidFill>
                    <a:latin typeface="Arial" panose="020B0604020202020204" pitchFamily="34" charset="0"/>
                    <a:cs typeface="Arial" panose="020B0604020202020204" pitchFamily="34" charset="0"/>
                  </a:rPr>
                  <a:t>: ( </a:t>
                </a:r>
                <a14:m>
                  <m:oMath xmlns:m="http://schemas.openxmlformats.org/officeDocument/2006/math">
                    <m:acc>
                      <m:accPr>
                        <m:chr m:val="̅"/>
                        <m:ctrlPr>
                          <a:rPr lang="es-MX" altLang="es-PE" sz="2400" i="1">
                            <a:solidFill>
                              <a:schemeClr val="tx1"/>
                            </a:solidFill>
                            <a:latin typeface="Cambria Math" panose="02040503050406030204" pitchFamily="18" charset="0"/>
                          </a:rPr>
                        </m:ctrlPr>
                      </m:accPr>
                      <m:e>
                        <m:r>
                          <a:rPr lang="es-PE" altLang="es-PE" sz="2400" b="0" i="1" smtClean="0">
                            <a:solidFill>
                              <a:schemeClr val="tx1"/>
                            </a:solidFill>
                            <a:latin typeface="Cambria Math" panose="02040503050406030204" pitchFamily="18" charset="0"/>
                          </a:rPr>
                          <m:t>𝐹𝑃</m:t>
                        </m:r>
                      </m:e>
                    </m:acc>
                  </m:oMath>
                </a14:m>
                <a:r>
                  <a:rPr lang="es-ES" altLang="es-PE" sz="2400" dirty="0">
                    <a:solidFill>
                      <a:schemeClr val="tx1"/>
                    </a:solidFill>
                    <a:latin typeface="Arial" panose="020B0604020202020204" pitchFamily="34" charset="0"/>
                    <a:cs typeface="Arial" panose="020B0604020202020204" pitchFamily="34" charset="0"/>
                  </a:rPr>
                  <a:t>).- </a:t>
                </a:r>
                <a:r>
                  <a:rPr lang="es-419" sz="2400" dirty="0">
                    <a:latin typeface="Arial" panose="020B0604020202020204" pitchFamily="34" charset="0"/>
                    <a:cs typeface="Arial" panose="020B0604020202020204" pitchFamily="34" charset="0"/>
                  </a:rPr>
                  <a:t>Segmento que une el foco con un punto de la parábola. </a:t>
                </a:r>
                <a:r>
                  <a:rPr lang="es-ES" altLang="es-PE" sz="2400" dirty="0">
                    <a:solidFill>
                      <a:schemeClr val="tx1"/>
                    </a:solidFill>
                    <a:latin typeface="Arial" panose="020B0604020202020204" pitchFamily="34" charset="0"/>
                    <a:cs typeface="Arial" panose="020B0604020202020204" pitchFamily="34" charset="0"/>
                  </a:rPr>
                  <a:t> </a:t>
                </a:r>
              </a:p>
            </p:txBody>
          </p:sp>
        </mc:Choice>
        <mc:Fallback xmlns="">
          <p:sp>
            <p:nvSpPr>
              <p:cNvPr id="11" name="Text Box 73">
                <a:extLst>
                  <a:ext uri="{FF2B5EF4-FFF2-40B4-BE49-F238E27FC236}">
                    <a16:creationId xmlns:a16="http://schemas.microsoft.com/office/drawing/2014/main" id="{789C4169-124C-0128-3EEA-ADE301F3813D}"/>
                  </a:ext>
                </a:extLst>
              </p:cNvPr>
              <p:cNvSpPr txBox="1">
                <a:spLocks noRot="1" noChangeAspect="1" noMove="1" noResize="1" noEditPoints="1" noAdjustHandles="1" noChangeArrowheads="1" noChangeShapeType="1" noTextEdit="1"/>
              </p:cNvSpPr>
              <p:nvPr/>
            </p:nvSpPr>
            <p:spPr bwMode="auto">
              <a:xfrm>
                <a:off x="199683" y="5709378"/>
                <a:ext cx="11554254" cy="461665"/>
              </a:xfrm>
              <a:prstGeom prst="rect">
                <a:avLst/>
              </a:prstGeom>
              <a:blipFill>
                <a:blip r:embed="rId9"/>
                <a:stretch>
                  <a:fillRect l="-844" t="-9333"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PE">
                    <a:noFill/>
                  </a:rPr>
                  <a:t> </a:t>
                </a:r>
              </a:p>
            </p:txBody>
          </p:sp>
        </mc:Fallback>
      </mc:AlternateContent>
    </p:spTree>
    <p:extLst>
      <p:ext uri="{BB962C8B-B14F-4D97-AF65-F5344CB8AC3E}">
        <p14:creationId xmlns:p14="http://schemas.microsoft.com/office/powerpoint/2010/main" val="112018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se_unac1">
  <a:themeElements>
    <a:clrScheme name="Brisa">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isa">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isa">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ose_unac1" id="{59B79E81-3D33-B64C-B9B0-2485E2D2CC8F}" vid="{AA3F0D85-5A37-9249-B738-E615865643D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Jose_unac1</Template>
  <TotalTime>696</TotalTime>
  <Words>2044</Words>
  <Application>Microsoft Office PowerPoint</Application>
  <PresentationFormat>Panorámica</PresentationFormat>
  <Paragraphs>316</Paragraphs>
  <Slides>29</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29</vt:i4>
      </vt:variant>
    </vt:vector>
  </HeadingPairs>
  <TitlesOfParts>
    <vt:vector size="43" baseType="lpstr">
      <vt:lpstr>Abril Fatface</vt:lpstr>
      <vt:lpstr>Arial</vt:lpstr>
      <vt:lpstr>Arial Black</vt:lpstr>
      <vt:lpstr>Arial Narrow</vt:lpstr>
      <vt:lpstr>Calibri</vt:lpstr>
      <vt:lpstr>Cambria Math</vt:lpstr>
      <vt:lpstr>GothamRounded-Book</vt:lpstr>
      <vt:lpstr>inherit</vt:lpstr>
      <vt:lpstr>Lucida Sans Unicode</vt:lpstr>
      <vt:lpstr>News Gothic MT</vt:lpstr>
      <vt:lpstr>Times New Roman</vt:lpstr>
      <vt:lpstr>Wingdings</vt:lpstr>
      <vt:lpstr>Wingdings 2</vt:lpstr>
      <vt:lpstr>Jose_unac1</vt:lpstr>
      <vt:lpstr>Presentación de PowerPoint</vt:lpstr>
      <vt:lpstr>Presentación de PowerPoint</vt:lpstr>
      <vt:lpstr>Presentación de PowerPoint</vt:lpstr>
      <vt:lpstr>Presentación de PowerPoint</vt:lpstr>
      <vt:lpstr>Presentación de PowerPoint</vt:lpstr>
      <vt:lpstr> ELEMENTOS DE LA PARÁBOLA</vt:lpstr>
      <vt:lpstr>Presentación de PowerPoint</vt:lpstr>
      <vt:lpstr>Presentación de PowerPoint</vt:lpstr>
      <vt:lpstr>Presentación de PowerPoint</vt:lpstr>
      <vt:lpstr> ECUACIÓN VECTORIAL ECUACIÓN ORDINARIA Y CANÓNICA ECUACIÓN GENERAL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PROPIEDADES - PROBLEMAS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Microsoft Office User</dc:creator>
  <cp:lastModifiedBy>Eduardo Huerto Caqui</cp:lastModifiedBy>
  <cp:revision>24</cp:revision>
  <dcterms:created xsi:type="dcterms:W3CDTF">2022-05-06T18:33:14Z</dcterms:created>
  <dcterms:modified xsi:type="dcterms:W3CDTF">2023-07-20T21:08:25Z</dcterms:modified>
</cp:coreProperties>
</file>